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notesMasterIdLst>
    <p:notesMasterId r:id="rId9"/>
  </p:notesMasterIdLst>
  <p:handoutMasterIdLst>
    <p:handoutMasterId r:id="rId67"/>
  </p:handoutMasterIdLst>
  <p:sldIdLst>
    <p:sldId id="394" r:id="rId4"/>
    <p:sldId id="404" r:id="rId5"/>
    <p:sldId id="413" r:id="rId6"/>
    <p:sldId id="346" r:id="rId7"/>
    <p:sldId id="476" r:id="rId8"/>
    <p:sldId id="340" r:id="rId10"/>
    <p:sldId id="461" r:id="rId11"/>
    <p:sldId id="349" r:id="rId12"/>
    <p:sldId id="347" r:id="rId13"/>
    <p:sldId id="354" r:id="rId14"/>
    <p:sldId id="356" r:id="rId15"/>
    <p:sldId id="355" r:id="rId16"/>
    <p:sldId id="416" r:id="rId17"/>
    <p:sldId id="397" r:id="rId18"/>
    <p:sldId id="357" r:id="rId19"/>
    <p:sldId id="417" r:id="rId20"/>
    <p:sldId id="418" r:id="rId21"/>
    <p:sldId id="419" r:id="rId22"/>
    <p:sldId id="420" r:id="rId23"/>
    <p:sldId id="433" r:id="rId24"/>
    <p:sldId id="421" r:id="rId25"/>
    <p:sldId id="422" r:id="rId26"/>
    <p:sldId id="423" r:id="rId27"/>
    <p:sldId id="398" r:id="rId28"/>
    <p:sldId id="458" r:id="rId29"/>
    <p:sldId id="359" r:id="rId30"/>
    <p:sldId id="362" r:id="rId31"/>
    <p:sldId id="360" r:id="rId32"/>
    <p:sldId id="368" r:id="rId33"/>
    <p:sldId id="364" r:id="rId34"/>
    <p:sldId id="370" r:id="rId35"/>
    <p:sldId id="367" r:id="rId36"/>
    <p:sldId id="371" r:id="rId37"/>
    <p:sldId id="372" r:id="rId38"/>
    <p:sldId id="478" r:id="rId39"/>
    <p:sldId id="376" r:id="rId40"/>
    <p:sldId id="377" r:id="rId41"/>
    <p:sldId id="383" r:id="rId42"/>
    <p:sldId id="382" r:id="rId43"/>
    <p:sldId id="384" r:id="rId44"/>
    <p:sldId id="385" r:id="rId45"/>
    <p:sldId id="387" r:id="rId46"/>
    <p:sldId id="381" r:id="rId47"/>
    <p:sldId id="388" r:id="rId48"/>
    <p:sldId id="389" r:id="rId49"/>
    <p:sldId id="380" r:id="rId50"/>
    <p:sldId id="392" r:id="rId51"/>
    <p:sldId id="379" r:id="rId52"/>
    <p:sldId id="391" r:id="rId53"/>
    <p:sldId id="459" r:id="rId54"/>
    <p:sldId id="399" r:id="rId55"/>
    <p:sldId id="469" r:id="rId56"/>
    <p:sldId id="470" r:id="rId57"/>
    <p:sldId id="401" r:id="rId58"/>
    <p:sldId id="400" r:id="rId59"/>
    <p:sldId id="378" r:id="rId60"/>
    <p:sldId id="402" r:id="rId61"/>
    <p:sldId id="465" r:id="rId62"/>
    <p:sldId id="403" r:id="rId63"/>
    <p:sldId id="450" r:id="rId64"/>
    <p:sldId id="415" r:id="rId65"/>
    <p:sldId id="338" r:id="rId66"/>
  </p:sldIdLst>
  <p:sldSz cx="12192000" cy="6858000"/>
  <p:notesSz cx="6858000" cy="9144000"/>
  <p:custDataLst>
    <p:tags r:id="rId7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2F0D9"/>
    <a:srgbClr val="FFFFFF"/>
    <a:srgbClr val="F2F2F2"/>
    <a:srgbClr val="FFF2CC"/>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83681" autoAdjust="0"/>
  </p:normalViewPr>
  <p:slideViewPr>
    <p:cSldViewPr snapToGrid="0" showGuides="1">
      <p:cViewPr varScale="1">
        <p:scale>
          <a:sx n="80" d="100"/>
          <a:sy n="80" d="100"/>
        </p:scale>
        <p:origin x="-112" y="-64"/>
      </p:cViewPr>
      <p:guideLst>
        <p:guide orient="horz" pos="2256"/>
        <p:guide orient="horz" pos="516"/>
        <p:guide orient="horz" pos="3906"/>
        <p:guide pos="3840"/>
        <p:guide pos="528"/>
        <p:guide pos="7152"/>
      </p:guideLst>
    </p:cSldViewPr>
  </p:slideViewPr>
  <p:outlineViewPr>
    <p:cViewPr>
      <p:scale>
        <a:sx n="33" d="100"/>
        <a:sy n="33" d="100"/>
      </p:scale>
      <p:origin x="0" y="-48"/>
    </p:cViewPr>
  </p:outlineViewPr>
  <p:notesTextViewPr>
    <p:cViewPr>
      <p:scale>
        <a:sx n="1" d="1"/>
        <a:sy n="1" d="1"/>
      </p:scale>
      <p:origin x="0" y="0"/>
    </p:cViewPr>
  </p:notesTextViewPr>
  <p:sorterViewPr>
    <p:cViewPr>
      <p:scale>
        <a:sx n="100" d="100"/>
        <a:sy n="100" d="100"/>
      </p:scale>
      <p:origin x="0" y="-1304"/>
    </p:cViewPr>
  </p:sorterViewPr>
  <p:notesViewPr>
    <p:cSldViewPr snapToGrid="0">
      <p:cViewPr varScale="1">
        <p:scale>
          <a:sx n="54" d="100"/>
          <a:sy n="54" d="100"/>
        </p:scale>
        <p:origin x="2565" y="4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5.xml"/><Relationship Id="rId71" Type="http://schemas.openxmlformats.org/officeDocument/2006/relationships/tags" Target="tags/tag4.xml"/><Relationship Id="rId70" Type="http://schemas.openxmlformats.org/officeDocument/2006/relationships/tableStyles" Target="tableStyles.xml"/><Relationship Id="rId7" Type="http://schemas.openxmlformats.org/officeDocument/2006/relationships/slide" Target="slides/slide4.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handoutMaster" Target="handoutMasters/handoutMaster1.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F2D9286-5228-43A3-8476-AD8F636A2CA6}"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zh-CN" altLang="en-US"/>
        </a:p>
      </dgm:t>
    </dgm:pt>
    <dgm:pt modelId="{B72B942F-9D04-41CB-9D0E-F1231B49EC57}">
      <dgm:prSet phldrT="[文本]"/>
      <dgm:spPr/>
      <dgm:t>
        <a:bodyPr/>
        <a:lstStyle/>
        <a:p>
          <a:r>
            <a:rPr lang="zh-CN" altLang="en-US" b="1" smtClean="0"/>
            <a:t>改革</a:t>
          </a:r>
          <a:endParaRPr lang="zh-CN" altLang="en-US" b="1" dirty="0"/>
        </a:p>
      </dgm:t>
    </dgm:pt>
    <dgm:pt modelId="{1797F329-3044-43E3-9409-7D679EF24164}" cxnId="{C11D5001-89B7-4639-B29A-419AC29DD75E}" type="parTrans">
      <dgm:prSet/>
      <dgm:spPr/>
      <dgm:t>
        <a:bodyPr/>
        <a:lstStyle/>
        <a:p>
          <a:endParaRPr lang="zh-CN" altLang="en-US" b="1"/>
        </a:p>
      </dgm:t>
    </dgm:pt>
    <dgm:pt modelId="{94E356BA-2401-4D5E-B61F-D94EAB90015B}" cxnId="{C11D5001-89B7-4639-B29A-419AC29DD75E}" type="sibTrans">
      <dgm:prSet/>
      <dgm:spPr/>
      <dgm:t>
        <a:bodyPr/>
        <a:lstStyle/>
        <a:p>
          <a:endParaRPr lang="zh-CN" altLang="en-US" b="1"/>
        </a:p>
      </dgm:t>
    </dgm:pt>
    <dgm:pt modelId="{BDBE07C1-1C44-4EAB-A4E5-51733E4E5F9E}">
      <dgm:prSet phldrT="[文本]"/>
      <dgm:spPr/>
      <dgm:t>
        <a:bodyPr/>
        <a:lstStyle/>
        <a:p>
          <a:r>
            <a:rPr lang="zh-CN" altLang="en-US" b="1" dirty="0" smtClean="0"/>
            <a:t>开放</a:t>
          </a:r>
          <a:endParaRPr lang="zh-CN" altLang="en-US" b="1" dirty="0"/>
        </a:p>
      </dgm:t>
    </dgm:pt>
    <dgm:pt modelId="{29B3DF8C-B08B-4538-AEFA-0FB155D3BAFB}" cxnId="{86BD89D4-652A-4330-97D9-C65F5060C1C9}" type="parTrans">
      <dgm:prSet/>
      <dgm:spPr/>
      <dgm:t>
        <a:bodyPr/>
        <a:lstStyle/>
        <a:p>
          <a:endParaRPr lang="zh-CN" altLang="en-US" b="1"/>
        </a:p>
      </dgm:t>
    </dgm:pt>
    <dgm:pt modelId="{89D8FB9B-8B55-4B9C-9B02-A0D13AE46779}" cxnId="{86BD89D4-652A-4330-97D9-C65F5060C1C9}" type="sibTrans">
      <dgm:prSet/>
      <dgm:spPr/>
      <dgm:t>
        <a:bodyPr/>
        <a:lstStyle/>
        <a:p>
          <a:endParaRPr lang="zh-CN" altLang="en-US" b="1"/>
        </a:p>
      </dgm:t>
    </dgm:pt>
    <dgm:pt modelId="{371E967A-070E-4053-BF2A-3D3D3E90C701}">
      <dgm:prSet phldrT="[文本]"/>
      <dgm:spPr/>
      <dgm:t>
        <a:bodyPr/>
        <a:lstStyle/>
        <a:p>
          <a:r>
            <a:rPr lang="zh-CN" altLang="en-US" b="1" dirty="0" smtClean="0"/>
            <a:t>双循环</a:t>
          </a:r>
          <a:endParaRPr lang="zh-CN" altLang="en-US" b="1" dirty="0"/>
        </a:p>
      </dgm:t>
    </dgm:pt>
    <dgm:pt modelId="{464A230C-FFA5-4765-AF0E-F3834ED5F9E6}" cxnId="{ED9D2CF8-FE7C-48EA-8754-D753432CE2D0}" type="parTrans">
      <dgm:prSet/>
      <dgm:spPr/>
      <dgm:t>
        <a:bodyPr/>
        <a:lstStyle/>
        <a:p>
          <a:endParaRPr lang="zh-CN" altLang="en-US" b="1"/>
        </a:p>
      </dgm:t>
    </dgm:pt>
    <dgm:pt modelId="{D0BFCDA0-D0E9-452D-A656-394BA6CD3B7E}" cxnId="{ED9D2CF8-FE7C-48EA-8754-D753432CE2D0}" type="sibTrans">
      <dgm:prSet/>
      <dgm:spPr/>
      <dgm:t>
        <a:bodyPr/>
        <a:lstStyle/>
        <a:p>
          <a:endParaRPr lang="zh-CN" altLang="en-US" b="1"/>
        </a:p>
      </dgm:t>
    </dgm:pt>
    <dgm:pt modelId="{B8E0FD4C-D6C0-4BAE-A720-1118C6B5EF6C}" type="pres">
      <dgm:prSet presAssocID="{0F2D9286-5228-43A3-8476-AD8F636A2CA6}" presName="Name0" presStyleCnt="0">
        <dgm:presLayoutVars>
          <dgm:chMax val="7"/>
          <dgm:chPref val="7"/>
          <dgm:dir/>
          <dgm:animLvl val="lvl"/>
        </dgm:presLayoutVars>
      </dgm:prSet>
      <dgm:spPr/>
      <dgm:t>
        <a:bodyPr/>
        <a:lstStyle/>
        <a:p>
          <a:endParaRPr lang="zh-CN" altLang="en-US"/>
        </a:p>
      </dgm:t>
    </dgm:pt>
    <dgm:pt modelId="{04496961-F2C3-4663-AF82-DC4200EEFB5E}" type="pres">
      <dgm:prSet presAssocID="{B72B942F-9D04-41CB-9D0E-F1231B49EC57}" presName="Accent1" presStyleCnt="0"/>
      <dgm:spPr/>
    </dgm:pt>
    <dgm:pt modelId="{B550486A-7A05-47CA-AD4D-6465C4AF949A}" type="pres">
      <dgm:prSet presAssocID="{B72B942F-9D04-41CB-9D0E-F1231B49EC57}" presName="Accent" presStyleLbl="node1" presStyleIdx="0" presStyleCnt="3"/>
      <dgm:spPr>
        <a:solidFill>
          <a:srgbClr val="C00000"/>
        </a:solidFill>
      </dgm:spPr>
      <dgm:t>
        <a:bodyPr/>
        <a:lstStyle/>
        <a:p>
          <a:endParaRPr lang="zh-CN" altLang="en-US"/>
        </a:p>
      </dgm:t>
    </dgm:pt>
    <dgm:pt modelId="{F1A762CE-E79E-4B94-A9A0-78D73A743402}" type="pres">
      <dgm:prSet presAssocID="{B72B942F-9D04-41CB-9D0E-F1231B49EC57}" presName="Parent1" presStyleLbl="revTx" presStyleIdx="0" presStyleCnt="3">
        <dgm:presLayoutVars>
          <dgm:chMax val="1"/>
          <dgm:chPref val="1"/>
          <dgm:bulletEnabled val="1"/>
        </dgm:presLayoutVars>
      </dgm:prSet>
      <dgm:spPr/>
      <dgm:t>
        <a:bodyPr/>
        <a:lstStyle/>
        <a:p>
          <a:endParaRPr lang="zh-CN" altLang="en-US"/>
        </a:p>
      </dgm:t>
    </dgm:pt>
    <dgm:pt modelId="{D95917BC-3B9C-4BA1-9DD8-43E9BB847CB7}" type="pres">
      <dgm:prSet presAssocID="{BDBE07C1-1C44-4EAB-A4E5-51733E4E5F9E}" presName="Accent2" presStyleCnt="0"/>
      <dgm:spPr/>
    </dgm:pt>
    <dgm:pt modelId="{7FC9CCCB-5CB2-463A-BC5B-4F134F08A8F3}" type="pres">
      <dgm:prSet presAssocID="{BDBE07C1-1C44-4EAB-A4E5-51733E4E5F9E}" presName="Accent" presStyleLbl="node1" presStyleIdx="1" presStyleCnt="3"/>
      <dgm:spPr>
        <a:solidFill>
          <a:srgbClr val="FFC000"/>
        </a:solidFill>
      </dgm:spPr>
      <dgm:t>
        <a:bodyPr/>
        <a:lstStyle/>
        <a:p>
          <a:endParaRPr lang="zh-CN" altLang="en-US"/>
        </a:p>
      </dgm:t>
    </dgm:pt>
    <dgm:pt modelId="{9C5AE961-1C3A-43A5-8ACF-765803806567}" type="pres">
      <dgm:prSet presAssocID="{BDBE07C1-1C44-4EAB-A4E5-51733E4E5F9E}" presName="Parent2" presStyleLbl="revTx" presStyleIdx="1" presStyleCnt="3">
        <dgm:presLayoutVars>
          <dgm:chMax val="1"/>
          <dgm:chPref val="1"/>
          <dgm:bulletEnabled val="1"/>
        </dgm:presLayoutVars>
      </dgm:prSet>
      <dgm:spPr/>
      <dgm:t>
        <a:bodyPr/>
        <a:lstStyle/>
        <a:p>
          <a:endParaRPr lang="zh-CN" altLang="en-US"/>
        </a:p>
      </dgm:t>
    </dgm:pt>
    <dgm:pt modelId="{8B463592-4D1F-4E8F-83B7-91246E0BAA6F}" type="pres">
      <dgm:prSet presAssocID="{371E967A-070E-4053-BF2A-3D3D3E90C701}" presName="Accent3" presStyleCnt="0"/>
      <dgm:spPr/>
    </dgm:pt>
    <dgm:pt modelId="{E6D4226E-505F-4EA4-BAC4-B673DDA4691F}" type="pres">
      <dgm:prSet presAssocID="{371E967A-070E-4053-BF2A-3D3D3E90C701}" presName="Accent" presStyleLbl="node1" presStyleIdx="2" presStyleCnt="3"/>
      <dgm:spPr>
        <a:solidFill>
          <a:srgbClr val="00B050"/>
        </a:solidFill>
      </dgm:spPr>
      <dgm:t>
        <a:bodyPr/>
        <a:lstStyle/>
        <a:p>
          <a:endParaRPr lang="zh-CN" altLang="en-US"/>
        </a:p>
      </dgm:t>
    </dgm:pt>
    <dgm:pt modelId="{ADA1E655-7D13-4613-B9F8-EDC90375F2C4}" type="pres">
      <dgm:prSet presAssocID="{371E967A-070E-4053-BF2A-3D3D3E90C701}" presName="Parent3" presStyleLbl="revTx" presStyleIdx="2" presStyleCnt="3">
        <dgm:presLayoutVars>
          <dgm:chMax val="1"/>
          <dgm:chPref val="1"/>
          <dgm:bulletEnabled val="1"/>
        </dgm:presLayoutVars>
      </dgm:prSet>
      <dgm:spPr/>
      <dgm:t>
        <a:bodyPr/>
        <a:lstStyle/>
        <a:p>
          <a:endParaRPr lang="zh-CN" altLang="en-US"/>
        </a:p>
      </dgm:t>
    </dgm:pt>
  </dgm:ptLst>
  <dgm:cxnLst>
    <dgm:cxn modelId="{86BD89D4-652A-4330-97D9-C65F5060C1C9}" srcId="{0F2D9286-5228-43A3-8476-AD8F636A2CA6}" destId="{BDBE07C1-1C44-4EAB-A4E5-51733E4E5F9E}" srcOrd="1" destOrd="0" parTransId="{29B3DF8C-B08B-4538-AEFA-0FB155D3BAFB}" sibTransId="{89D8FB9B-8B55-4B9C-9B02-A0D13AE46779}"/>
    <dgm:cxn modelId="{7C08047E-CA51-42FA-B932-BCFBA1AB4153}" type="presOf" srcId="{371E967A-070E-4053-BF2A-3D3D3E90C701}" destId="{ADA1E655-7D13-4613-B9F8-EDC90375F2C4}" srcOrd="0" destOrd="0" presId="urn:microsoft.com/office/officeart/2009/layout/CircleArrowProcess"/>
    <dgm:cxn modelId="{C11D5001-89B7-4639-B29A-419AC29DD75E}" srcId="{0F2D9286-5228-43A3-8476-AD8F636A2CA6}" destId="{B72B942F-9D04-41CB-9D0E-F1231B49EC57}" srcOrd="0" destOrd="0" parTransId="{1797F329-3044-43E3-9409-7D679EF24164}" sibTransId="{94E356BA-2401-4D5E-B61F-D94EAB90015B}"/>
    <dgm:cxn modelId="{A62FE92D-A9E4-469A-A9AB-B6EE10C782DB}" type="presOf" srcId="{BDBE07C1-1C44-4EAB-A4E5-51733E4E5F9E}" destId="{9C5AE961-1C3A-43A5-8ACF-765803806567}" srcOrd="0" destOrd="0" presId="urn:microsoft.com/office/officeart/2009/layout/CircleArrowProcess"/>
    <dgm:cxn modelId="{ED9D2CF8-FE7C-48EA-8754-D753432CE2D0}" srcId="{0F2D9286-5228-43A3-8476-AD8F636A2CA6}" destId="{371E967A-070E-4053-BF2A-3D3D3E90C701}" srcOrd="2" destOrd="0" parTransId="{464A230C-FFA5-4765-AF0E-F3834ED5F9E6}" sibTransId="{D0BFCDA0-D0E9-452D-A656-394BA6CD3B7E}"/>
    <dgm:cxn modelId="{DEF4A5AC-617F-4C2F-814A-9A4DC25CC4C6}" type="presOf" srcId="{0F2D9286-5228-43A3-8476-AD8F636A2CA6}" destId="{B8E0FD4C-D6C0-4BAE-A720-1118C6B5EF6C}" srcOrd="0" destOrd="0" presId="urn:microsoft.com/office/officeart/2009/layout/CircleArrowProcess"/>
    <dgm:cxn modelId="{14D52E2B-F922-4AA9-90FD-A41EE689B8DE}" type="presOf" srcId="{B72B942F-9D04-41CB-9D0E-F1231B49EC57}" destId="{F1A762CE-E79E-4B94-A9A0-78D73A743402}" srcOrd="0" destOrd="0" presId="urn:microsoft.com/office/officeart/2009/layout/CircleArrowProcess"/>
    <dgm:cxn modelId="{276860FF-4AE3-4481-AE93-56CFD363219E}" type="presParOf" srcId="{B8E0FD4C-D6C0-4BAE-A720-1118C6B5EF6C}" destId="{04496961-F2C3-4663-AF82-DC4200EEFB5E}" srcOrd="0" destOrd="0" presId="urn:microsoft.com/office/officeart/2009/layout/CircleArrowProcess"/>
    <dgm:cxn modelId="{1ED49D72-0A92-434C-8936-5CE0CC6D6F54}" type="presParOf" srcId="{04496961-F2C3-4663-AF82-DC4200EEFB5E}" destId="{B550486A-7A05-47CA-AD4D-6465C4AF949A}" srcOrd="0" destOrd="0" presId="urn:microsoft.com/office/officeart/2009/layout/CircleArrowProcess"/>
    <dgm:cxn modelId="{60BF08C4-94F5-4F8D-AE30-76218E2D0B74}" type="presParOf" srcId="{B8E0FD4C-D6C0-4BAE-A720-1118C6B5EF6C}" destId="{F1A762CE-E79E-4B94-A9A0-78D73A743402}" srcOrd="1" destOrd="0" presId="urn:microsoft.com/office/officeart/2009/layout/CircleArrowProcess"/>
    <dgm:cxn modelId="{C70BA506-1D4D-42FF-872D-8FC449DA8AF8}" type="presParOf" srcId="{B8E0FD4C-D6C0-4BAE-A720-1118C6B5EF6C}" destId="{D95917BC-3B9C-4BA1-9DD8-43E9BB847CB7}" srcOrd="2" destOrd="0" presId="urn:microsoft.com/office/officeart/2009/layout/CircleArrowProcess"/>
    <dgm:cxn modelId="{2A2C918F-C8A1-4EF0-A361-146270591138}" type="presParOf" srcId="{D95917BC-3B9C-4BA1-9DD8-43E9BB847CB7}" destId="{7FC9CCCB-5CB2-463A-BC5B-4F134F08A8F3}" srcOrd="0" destOrd="0" presId="urn:microsoft.com/office/officeart/2009/layout/CircleArrowProcess"/>
    <dgm:cxn modelId="{3F69E5B1-0924-4063-B277-BC2BBCB5278B}" type="presParOf" srcId="{B8E0FD4C-D6C0-4BAE-A720-1118C6B5EF6C}" destId="{9C5AE961-1C3A-43A5-8ACF-765803806567}" srcOrd="3" destOrd="0" presId="urn:microsoft.com/office/officeart/2009/layout/CircleArrowProcess"/>
    <dgm:cxn modelId="{2C1557D2-2CE6-4F47-B439-16078F775586}" type="presParOf" srcId="{B8E0FD4C-D6C0-4BAE-A720-1118C6B5EF6C}" destId="{8B463592-4D1F-4E8F-83B7-91246E0BAA6F}" srcOrd="4" destOrd="0" presId="urn:microsoft.com/office/officeart/2009/layout/CircleArrowProcess"/>
    <dgm:cxn modelId="{8DD47B6E-83CE-442D-A193-0BB449A0CAAD}" type="presParOf" srcId="{8B463592-4D1F-4E8F-83B7-91246E0BAA6F}" destId="{E6D4226E-505F-4EA4-BAC4-B673DDA4691F}" srcOrd="0" destOrd="0" presId="urn:microsoft.com/office/officeart/2009/layout/CircleArrowProcess"/>
    <dgm:cxn modelId="{EF257555-10DB-4D7C-9F45-7DA004CBDDFC}" type="presParOf" srcId="{B8E0FD4C-D6C0-4BAE-A720-1118C6B5EF6C}" destId="{ADA1E655-7D13-4613-B9F8-EDC90375F2C4}" srcOrd="5"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439372" cy="3805036"/>
        <a:chOff x="0" y="0"/>
        <a:chExt cx="3439372" cy="3805036"/>
      </a:xfrm>
    </dsp:grpSpPr>
    <dsp:sp modelId="{B550486A-7A05-47CA-AD4D-6465C4AF949A}">
      <dsp:nvSpPr>
        <dsp:cNvPr id="3" name="环形箭头 2"/>
        <dsp:cNvSpPr/>
      </dsp:nvSpPr>
      <dsp:spPr bwMode="white">
        <a:xfrm>
          <a:off x="2035388" y="0"/>
          <a:ext cx="1831466" cy="1831744"/>
        </a:xfrm>
        <a:prstGeom prst="circularArrow">
          <a:avLst>
            <a:gd name="adj1" fmla="val 10980"/>
            <a:gd name="adj2" fmla="val 1142322"/>
            <a:gd name="adj3" fmla="val 4500000"/>
            <a:gd name="adj4" fmla="val 10800000"/>
            <a:gd name="adj5" fmla="val 12500"/>
          </a:avLst>
        </a:prstGeom>
        <a:solidFill>
          <a:srgbClr val="C00000"/>
        </a:solidFill>
      </dsp:spPr>
      <dsp:style>
        <a:lnRef idx="2">
          <a:schemeClr val="lt1"/>
        </a:lnRef>
        <a:fillRef idx="1">
          <a:schemeClr val="accent1"/>
        </a:fillRef>
        <a:effectRef idx="0">
          <a:scrgbClr r="0" g="0" b="0"/>
        </a:effectRef>
        <a:fontRef idx="minor">
          <a:schemeClr val="lt1"/>
        </a:fontRef>
      </dsp:style>
      <dsp:txXfrm>
        <a:off x="2035388" y="0"/>
        <a:ext cx="1831466" cy="1831744"/>
      </dsp:txXfrm>
    </dsp:sp>
    <dsp:sp modelId="{F1A762CE-E79E-4B94-A9A0-78D73A743402}">
      <dsp:nvSpPr>
        <dsp:cNvPr id="4" name="矩形 3"/>
        <dsp:cNvSpPr/>
      </dsp:nvSpPr>
      <dsp:spPr bwMode="white">
        <a:xfrm>
          <a:off x="2440202" y="661315"/>
          <a:ext cx="1017710" cy="50873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5875" tIns="15875" rIns="15875" bIns="15875"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smtClean="0">
              <a:solidFill>
                <a:schemeClr val="tx1"/>
              </a:solidFill>
            </a:rPr>
            <a:t>改革</a:t>
          </a:r>
          <a:endParaRPr lang="zh-CN" altLang="en-US" b="1" dirty="0">
            <a:solidFill>
              <a:schemeClr val="tx1"/>
            </a:solidFill>
          </a:endParaRPr>
        </a:p>
      </dsp:txBody>
      <dsp:txXfrm>
        <a:off x="2440202" y="661315"/>
        <a:ext cx="1017710" cy="508733"/>
      </dsp:txXfrm>
    </dsp:sp>
    <dsp:sp modelId="{7FC9CCCB-5CB2-463A-BC5B-4F134F08A8F3}">
      <dsp:nvSpPr>
        <dsp:cNvPr id="5" name="形状 4"/>
        <dsp:cNvSpPr/>
      </dsp:nvSpPr>
      <dsp:spPr bwMode="white">
        <a:xfrm>
          <a:off x="1526705" y="1052473"/>
          <a:ext cx="1831466" cy="1831744"/>
        </a:xfrm>
        <a:prstGeom prst="leftCircularArrow">
          <a:avLst>
            <a:gd name="adj1" fmla="val 10980"/>
            <a:gd name="adj2" fmla="val 1142322"/>
            <a:gd name="adj3" fmla="val 6300000"/>
            <a:gd name="adj4" fmla="val 18900000"/>
            <a:gd name="adj5" fmla="val 12500"/>
          </a:avLst>
        </a:prstGeom>
        <a:solidFill>
          <a:srgbClr val="FFC000"/>
        </a:solidFill>
      </dsp:spPr>
      <dsp:style>
        <a:lnRef idx="2">
          <a:schemeClr val="lt1"/>
        </a:lnRef>
        <a:fillRef idx="1">
          <a:schemeClr val="accent1"/>
        </a:fillRef>
        <a:effectRef idx="0">
          <a:scrgbClr r="0" g="0" b="0"/>
        </a:effectRef>
        <a:fontRef idx="minor">
          <a:schemeClr val="lt1"/>
        </a:fontRef>
      </dsp:style>
      <dsp:txXfrm>
        <a:off x="1526705" y="1052473"/>
        <a:ext cx="1831466" cy="1831744"/>
      </dsp:txXfrm>
    </dsp:sp>
    <dsp:sp modelId="{9C5AE961-1C3A-43A5-8ACF-765803806567}">
      <dsp:nvSpPr>
        <dsp:cNvPr id="6" name="矩形 5"/>
        <dsp:cNvSpPr/>
      </dsp:nvSpPr>
      <dsp:spPr bwMode="white">
        <a:xfrm>
          <a:off x="1933583" y="1719876"/>
          <a:ext cx="1017710" cy="50873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5875" tIns="15875" rIns="15875" bIns="15875"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dirty="0" smtClean="0">
              <a:solidFill>
                <a:schemeClr val="tx1"/>
              </a:solidFill>
            </a:rPr>
            <a:t>开放</a:t>
          </a:r>
          <a:endParaRPr lang="zh-CN" altLang="en-US" b="1" dirty="0">
            <a:solidFill>
              <a:schemeClr val="tx1"/>
            </a:solidFill>
          </a:endParaRPr>
        </a:p>
      </dsp:txBody>
      <dsp:txXfrm>
        <a:off x="1933583" y="1719876"/>
        <a:ext cx="1017710" cy="508733"/>
      </dsp:txXfrm>
    </dsp:sp>
    <dsp:sp modelId="{E6D4226E-505F-4EA4-BAC4-B673DDA4691F}">
      <dsp:nvSpPr>
        <dsp:cNvPr id="7" name="空心弧 6"/>
        <dsp:cNvSpPr/>
      </dsp:nvSpPr>
      <dsp:spPr bwMode="white">
        <a:xfrm>
          <a:off x="2165740" y="2230893"/>
          <a:ext cx="1573513" cy="1574143"/>
        </a:xfrm>
        <a:prstGeom prst="blockArc">
          <a:avLst>
            <a:gd name="adj1" fmla="val 13500000"/>
            <a:gd name="adj2" fmla="val 10800000"/>
            <a:gd name="adj3" fmla="val 12740"/>
          </a:avLst>
        </a:prstGeom>
        <a:solidFill>
          <a:srgbClr val="00B050"/>
        </a:solidFill>
      </dsp:spPr>
      <dsp:style>
        <a:lnRef idx="2">
          <a:schemeClr val="lt1"/>
        </a:lnRef>
        <a:fillRef idx="1">
          <a:schemeClr val="accent1"/>
        </a:fillRef>
        <a:effectRef idx="0">
          <a:scrgbClr r="0" g="0" b="0"/>
        </a:effectRef>
        <a:fontRef idx="minor">
          <a:schemeClr val="lt1"/>
        </a:fontRef>
      </dsp:style>
      <dsp:txXfrm>
        <a:off x="2165740" y="2230893"/>
        <a:ext cx="1573513" cy="1574143"/>
      </dsp:txXfrm>
    </dsp:sp>
    <dsp:sp modelId="{ADA1E655-7D13-4613-B9F8-EDC90375F2C4}">
      <dsp:nvSpPr>
        <dsp:cNvPr id="8" name="矩形 7"/>
        <dsp:cNvSpPr/>
      </dsp:nvSpPr>
      <dsp:spPr bwMode="white">
        <a:xfrm>
          <a:off x="2442610" y="2779959"/>
          <a:ext cx="1017710" cy="50873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5875" tIns="15875" rIns="15875" bIns="15875"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dirty="0" smtClean="0">
              <a:solidFill>
                <a:schemeClr val="tx1"/>
              </a:solidFill>
            </a:rPr>
            <a:t>双循环</a:t>
          </a:r>
          <a:endParaRPr lang="zh-CN" altLang="en-US" b="1" dirty="0">
            <a:solidFill>
              <a:schemeClr val="tx1"/>
            </a:solidFill>
          </a:endParaRPr>
        </a:p>
      </dsp:txBody>
      <dsp:txXfrm>
        <a:off x="2442610" y="2779959"/>
        <a:ext cx="1017710" cy="508733"/>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333E33-267D-4B49-BB49-61348AC4CD07}"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8846BF-B9FB-46D5-8673-E66BAB0FBEB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7EE79-8735-445D-BB31-6B6E0AE2F79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9E6691-63BF-4383-ADF0-C2FAF83A6AC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CD5A5A-88BC-406C-A9DF-EF086BD244B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CD5A5A-88BC-406C-A9DF-EF086BD244B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CD5A5A-88BC-406C-A9DF-EF086BD244B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CD5A5A-88BC-406C-A9DF-EF086BD244B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CD5A5A-88BC-406C-A9DF-EF086BD244B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9E6691-63BF-4383-ADF0-C2FAF83A6ACB}"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CD5A5A-88BC-406C-A9DF-EF086BD244B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1" y="1122365"/>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722695"/>
          </a:xfrm>
        </p:spPr>
        <p:txBody>
          <a:bodyPr>
            <a:normAutofit/>
          </a:bodyPr>
          <a:lstStyle>
            <a:lvl1pPr>
              <a:defRPr sz="3000" b="1" spc="200" baseline="0">
                <a:solidFill>
                  <a:schemeClr val="tx1">
                    <a:lumMod val="95000"/>
                    <a:lumOff val="5000"/>
                  </a:schemeClr>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901264" y="1431488"/>
            <a:ext cx="10515600" cy="4351338"/>
          </a:xfrm>
        </p:spPr>
        <p:txBody>
          <a:bodyPr>
            <a:normAutofit/>
          </a:bodyPr>
          <a:lstStyle>
            <a:lvl1pPr>
              <a:lnSpc>
                <a:spcPct val="145000"/>
              </a:lnSpc>
              <a:spcBef>
                <a:spcPts val="0"/>
              </a:spcBef>
              <a:defRPr sz="2200" baseline="0"/>
            </a:lvl1pPr>
            <a:lvl2pPr>
              <a:lnSpc>
                <a:spcPct val="145000"/>
              </a:lnSpc>
              <a:spcBef>
                <a:spcPts val="0"/>
              </a:spcBef>
              <a:defRPr sz="2000" baseline="0"/>
            </a:lvl2pPr>
            <a:lvl3pPr>
              <a:lnSpc>
                <a:spcPct val="145000"/>
              </a:lnSpc>
              <a:spcBef>
                <a:spcPts val="0"/>
              </a:spcBef>
              <a:defRPr sz="2500"/>
            </a:lvl3pPr>
            <a:lvl4pPr>
              <a:lnSpc>
                <a:spcPct val="145000"/>
              </a:lnSpc>
              <a:spcBef>
                <a:spcPts val="0"/>
              </a:spcBef>
              <a:defRPr sz="2500"/>
            </a:lvl4pPr>
            <a:lvl5pPr>
              <a:lnSpc>
                <a:spcPct val="145000"/>
              </a:lnSpc>
              <a:spcBef>
                <a:spcPts val="0"/>
              </a:spcBef>
              <a:defRPr sz="25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11120582" y="6374823"/>
            <a:ext cx="676564" cy="365125"/>
          </a:xfrm>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2"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2"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aseline="0"/>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838200" y="1536250"/>
            <a:ext cx="5181600" cy="435133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6172200" y="1536250"/>
            <a:ext cx="5181600" cy="435133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90"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40"/>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256938" y="1778440"/>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83550" y="365126"/>
            <a:ext cx="10515600" cy="908090"/>
          </a:xfrm>
        </p:spPr>
        <p:txBody>
          <a:bodyPr/>
          <a:lstStyle>
            <a:lvl1pPr algn="ctr">
              <a:defRPr b="1">
                <a:solidFill>
                  <a:srgbClr val="0070C0"/>
                </a:solidFill>
                <a:latin typeface="华文中宋" panose="02010600040101010101" pitchFamily="2" charset="-122"/>
                <a:ea typeface="华文中宋" panose="02010600040101010101"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90" y="457202"/>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90"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2"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本讲内容&amp;金句">
    <p:bg>
      <p:bgPr>
        <a:solidFill>
          <a:srgbClr val="FFFFF5"/>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1415482" y="0"/>
            <a:ext cx="10776520" cy="2873196"/>
          </a:xfrm>
          <a:prstGeom prst="rect">
            <a:avLst/>
          </a:prstGeom>
        </p:spPr>
      </p:pic>
      <p:pic>
        <p:nvPicPr>
          <p:cNvPr id="9" name="图片 36"/>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247" t="-1" b="909"/>
          <a:stretch>
            <a:fillRect/>
          </a:stretch>
        </p:blipFill>
        <p:spPr bwMode="auto">
          <a:xfrm>
            <a:off x="2" y="6165850"/>
            <a:ext cx="12192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32" descr="图片包含 轮廓&#10;&#10;已生成高可信度的说明"/>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 y="0"/>
            <a:ext cx="328771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正文】三部分">
    <p:bg>
      <p:bgPr>
        <a:solidFill>
          <a:srgbClr val="FFFFF5"/>
        </a:solidFill>
        <a:effectLst/>
      </p:bgPr>
    </p:bg>
    <p:spTree>
      <p:nvGrpSpPr>
        <p:cNvPr id="1" name=""/>
        <p:cNvGrpSpPr/>
        <p:nvPr/>
      </p:nvGrpSpPr>
      <p:grpSpPr>
        <a:xfrm>
          <a:off x="0" y="0"/>
          <a:ext cx="0" cy="0"/>
          <a:chOff x="0" y="0"/>
          <a:chExt cx="0" cy="0"/>
        </a:xfrm>
      </p:grpSpPr>
      <p:sp>
        <p:nvSpPr>
          <p:cNvPr id="35" name="TextBox 2"/>
          <p:cNvSpPr txBox="1">
            <a:spLocks noChangeArrowheads="1"/>
          </p:cNvSpPr>
          <p:nvPr userDrawn="1"/>
        </p:nvSpPr>
        <p:spPr bwMode="auto">
          <a:xfrm>
            <a:off x="263351" y="104386"/>
            <a:ext cx="4874705"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9" rIns="91436" bIns="45719" anchor="ctr">
            <a:spAutoFit/>
          </a:bodyPr>
          <a:lstStyle>
            <a:lvl1pPr marL="285750" indent="-285750" defTabSz="1828800">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1pPr>
            <a:lvl2pPr defTabSz="1828800">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2pPr>
            <a:lvl3pPr defTabSz="1828800">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3pPr>
            <a:lvl4pPr defTabSz="1828800">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4pPr>
            <a:lvl5pPr defTabSz="1828800">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5pPr>
            <a:lvl6pPr marL="1370330" indent="916305" defTabSz="1828800" eaLnBrk="0" fontAlgn="base" hangingPunct="0">
              <a:spcBef>
                <a:spcPct val="0"/>
              </a:spcBef>
              <a:spcAft>
                <a:spcPct val="0"/>
              </a:spcAft>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6pPr>
            <a:lvl7pPr marL="1827530" indent="916305" defTabSz="1828800" eaLnBrk="0" fontAlgn="base" hangingPunct="0">
              <a:spcBef>
                <a:spcPct val="0"/>
              </a:spcBef>
              <a:spcAft>
                <a:spcPct val="0"/>
              </a:spcAft>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7pPr>
            <a:lvl8pPr marL="2284730" indent="916305" defTabSz="1828800" eaLnBrk="0" fontAlgn="base" hangingPunct="0">
              <a:spcBef>
                <a:spcPct val="0"/>
              </a:spcBef>
              <a:spcAft>
                <a:spcPct val="0"/>
              </a:spcAft>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8pPr>
            <a:lvl9pPr marL="2741930" indent="916305" defTabSz="1828800" eaLnBrk="0" fontAlgn="base" hangingPunct="0">
              <a:spcBef>
                <a:spcPct val="0"/>
              </a:spcBef>
              <a:spcAft>
                <a:spcPct val="0"/>
              </a:spcAft>
              <a:defRPr>
                <a:solidFill>
                  <a:srgbClr val="000000"/>
                </a:solidFill>
                <a:latin typeface="Helvetica" panose="020B0604020202020204" pitchFamily="34" charset="0"/>
                <a:ea typeface="宋体" panose="02010600030101010101" pitchFamily="2" charset="-122"/>
                <a:sym typeface="Helvetica" panose="020B0604020202020204" pitchFamily="34" charset="0"/>
              </a:defRPr>
            </a:lvl9pPr>
          </a:lstStyle>
          <a:p>
            <a:pPr marL="0" indent="0"/>
            <a:r>
              <a:rPr lang="zh-CN" altLang="en-US" sz="1600" b="1" kern="0" spc="120" dirty="0" smtClean="0">
                <a:solidFill>
                  <a:prstClr val="black">
                    <a:lumMod val="85000"/>
                    <a:lumOff val="15000"/>
                  </a:prstClr>
                </a:solidFill>
                <a:latin typeface="微软雅黑" panose="020B0503020204020204" pitchFamily="34" charset="-122"/>
                <a:ea typeface="微软雅黑" panose="020B0503020204020204" pitchFamily="34" charset="-122"/>
              </a:rPr>
              <a:t>四、如何推进国家治理体系和治理能力现代化</a:t>
            </a:r>
            <a:endParaRPr lang="zh-CN" altLang="en-US" sz="1600" b="1" kern="0" spc="120" dirty="0">
              <a:solidFill>
                <a:prstClr val="black">
                  <a:lumMod val="85000"/>
                  <a:lumOff val="15000"/>
                </a:prstClr>
              </a:solidFill>
              <a:latin typeface="微软雅黑" panose="020B0503020204020204" pitchFamily="34" charset="-122"/>
              <a:ea typeface="微软雅黑" panose="020B0503020204020204" pitchFamily="34" charset="-122"/>
            </a:endParaRPr>
          </a:p>
        </p:txBody>
      </p:sp>
      <p:cxnSp>
        <p:nvCxnSpPr>
          <p:cNvPr id="36" name="直接箭头连接符 79"/>
          <p:cNvCxnSpPr/>
          <p:nvPr userDrawn="1"/>
        </p:nvCxnSpPr>
        <p:spPr bwMode="auto">
          <a:xfrm flipV="1">
            <a:off x="4909456" y="260648"/>
            <a:ext cx="7272000" cy="13014"/>
          </a:xfrm>
          <a:prstGeom prst="straightConnector1">
            <a:avLst/>
          </a:prstGeom>
          <a:ln w="3175">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第三部分">
    <p:spTree>
      <p:nvGrpSpPr>
        <p:cNvPr id="1" name=""/>
        <p:cNvGrpSpPr/>
        <p:nvPr/>
      </p:nvGrpSpPr>
      <p:grpSpPr>
        <a:xfrm>
          <a:off x="0" y="0"/>
          <a:ext cx="0" cy="0"/>
          <a:chOff x="0" y="0"/>
          <a:chExt cx="0" cy="0"/>
        </a:xfrm>
      </p:grpSpPr>
      <p:grpSp>
        <p:nvGrpSpPr>
          <p:cNvPr id="2050" name="组合 13"/>
          <p:cNvGrpSpPr/>
          <p:nvPr userDrawn="1"/>
        </p:nvGrpSpPr>
        <p:grpSpPr>
          <a:xfrm>
            <a:off x="571502" y="838202"/>
            <a:ext cx="10938933" cy="821267"/>
            <a:chOff x="440954" y="748080"/>
            <a:chExt cx="8204942" cy="617221"/>
          </a:xfrm>
        </p:grpSpPr>
        <p:pic>
          <p:nvPicPr>
            <p:cNvPr id="2051" name="图片 14"/>
            <p:cNvPicPr>
              <a:picLocks noChangeAspect="1"/>
            </p:cNvPicPr>
            <p:nvPr/>
          </p:nvPicPr>
          <p:blipFill>
            <a:blip r:embed="rId2"/>
            <a:srcRect l="16901" t="18118" r="16608" b="69949"/>
            <a:stretch>
              <a:fillRect/>
            </a:stretch>
          </p:blipFill>
          <p:spPr>
            <a:xfrm>
              <a:off x="1485900" y="748080"/>
              <a:ext cx="6115050" cy="617221"/>
            </a:xfrm>
            <a:prstGeom prst="rect">
              <a:avLst/>
            </a:prstGeom>
            <a:noFill/>
            <a:ln w="9525">
              <a:noFill/>
            </a:ln>
          </p:spPr>
        </p:pic>
        <p:pic>
          <p:nvPicPr>
            <p:cNvPr id="2052" name="图片 15"/>
            <p:cNvPicPr>
              <a:picLocks noChangeAspect="1"/>
            </p:cNvPicPr>
            <p:nvPr/>
          </p:nvPicPr>
          <p:blipFill>
            <a:blip r:embed="rId3"/>
            <a:stretch>
              <a:fillRect/>
            </a:stretch>
          </p:blipFill>
          <p:spPr>
            <a:xfrm>
              <a:off x="440954" y="748080"/>
              <a:ext cx="1362446" cy="617221"/>
            </a:xfrm>
            <a:prstGeom prst="rect">
              <a:avLst/>
            </a:prstGeom>
            <a:noFill/>
            <a:ln w="9525">
              <a:noFill/>
            </a:ln>
          </p:spPr>
        </p:pic>
        <p:pic>
          <p:nvPicPr>
            <p:cNvPr id="2053" name="图片 16"/>
            <p:cNvPicPr>
              <a:picLocks noChangeAspect="1"/>
            </p:cNvPicPr>
            <p:nvPr/>
          </p:nvPicPr>
          <p:blipFill>
            <a:blip r:embed="rId4"/>
            <a:stretch>
              <a:fillRect/>
            </a:stretch>
          </p:blipFill>
          <p:spPr>
            <a:xfrm>
              <a:off x="7367588" y="748080"/>
              <a:ext cx="1278308" cy="617221"/>
            </a:xfrm>
            <a:prstGeom prst="rect">
              <a:avLst/>
            </a:prstGeom>
            <a:noFill/>
            <a:ln w="9525">
              <a:noFill/>
            </a:ln>
          </p:spPr>
        </p:pic>
      </p:grpSp>
    </p:spTree>
  </p:cSld>
  <p:clrMapOvr>
    <a:masterClrMapping/>
  </p:clrMapOvr>
  <p:transition spd="slow" advClick="0" advTm="500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小结">
    <p:bg>
      <p:bgPr>
        <a:solidFill>
          <a:srgbClr val="FFFFF5"/>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1415482" y="0"/>
            <a:ext cx="10776520" cy="28731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小结">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1" cy="217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1.pn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2" y="365126"/>
            <a:ext cx="10515600" cy="90809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15051" y="1582558"/>
            <a:ext cx="10782783" cy="4505728"/>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2"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solidFill>
                <a:prstClr val="black">
                  <a:tint val="75000"/>
                </a:prstClr>
              </a:solidFill>
            </a:endParaRPr>
          </a:p>
        </p:txBody>
      </p:sp>
      <p:sp>
        <p:nvSpPr>
          <p:cNvPr id="5" name="页脚占位符 4"/>
          <p:cNvSpPr>
            <a:spLocks noGrp="1"/>
          </p:cNvSpPr>
          <p:nvPr>
            <p:ph type="ftr" sz="quarter" idx="3"/>
          </p:nvPr>
        </p:nvSpPr>
        <p:spPr>
          <a:xfrm>
            <a:off x="403860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7" name="图片 6"/>
          <p:cNvPicPr>
            <a:picLocks noChangeAspect="1"/>
          </p:cNvPicPr>
          <p:nvPr userDrawn="1"/>
        </p:nvPicPr>
        <p:blipFill rotWithShape="1">
          <a:blip r:embed="rId16" cstate="print">
            <a:extLst>
              <a:ext uri="{28A0092B-C50C-407E-A947-70E740481C1C}">
                <a14:useLocalDpi xmlns:a14="http://schemas.microsoft.com/office/drawing/2010/main" val="0"/>
              </a:ext>
            </a:extLst>
          </a:blip>
          <a:srcRect/>
          <a:stretch>
            <a:fillRect/>
          </a:stretch>
        </p:blipFill>
        <p:spPr>
          <a:xfrm>
            <a:off x="1415482" y="0"/>
            <a:ext cx="10776520" cy="287319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algn="l" defTabSz="914400" rtl="0" eaLnBrk="1" latinLnBrk="0" hangingPunct="1">
        <a:lnSpc>
          <a:spcPct val="90000"/>
        </a:lnSpc>
        <a:spcBef>
          <a:spcPct val="0"/>
        </a:spcBef>
        <a:buNone/>
        <a:defRPr sz="3000" b="1" kern="1200" spc="200" baseline="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5"/>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Lst>
  <p:transition spd="slow"/>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panose="02010600030101010101" charset="-122"/>
        </a:defRPr>
      </a:lvl1pPr>
      <a:lvl2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panose="02010600030101010101" pitchFamily="2"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panose="02010600030101010101" pitchFamily="2"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panose="02010600030101010101" pitchFamily="2"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pitchFamily="2"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pitchFamily="2"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5.xml"/><Relationship Id="rId2" Type="http://schemas.openxmlformats.org/officeDocument/2006/relationships/image" Target="../media/image8.jpe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9.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7.jpeg"/><Relationship Id="rId1"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8.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9.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37.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8.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46.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49.jpeg"/><Relationship Id="rId1" Type="http://schemas.openxmlformats.org/officeDocument/2006/relationships/image" Target="../media/image4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50.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51.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image" Target="../media/image52.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5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image" Target="../media/image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4.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image" Target="../media/image55.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56.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image" Target="../media/image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image" Target="../media/image5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8.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p:cNvSpPr txBox="1">
            <a:spLocks noChangeArrowheads="1"/>
          </p:cNvSpPr>
          <p:nvPr/>
        </p:nvSpPr>
        <p:spPr bwMode="auto">
          <a:xfrm>
            <a:off x="385418" y="1283069"/>
            <a:ext cx="11368585" cy="1015663"/>
          </a:xfrm>
          <a:prstGeom prst="rect">
            <a:avLst/>
          </a:prstGeom>
          <a:noFill/>
          <a:ln w="9525">
            <a:noFill/>
            <a:miter lim="800000"/>
          </a:ln>
        </p:spPr>
        <p:txBody>
          <a:bodyPr wrap="square" anchor="ctr">
            <a:spAutoFit/>
            <a:scene3d>
              <a:camera prst="orthographicFront"/>
              <a:lightRig rig="threePt" dir="t"/>
            </a:scene3d>
          </a:bodyPr>
          <a:lstStyle/>
          <a:p>
            <a:pPr algn="ctr">
              <a:lnSpc>
                <a:spcPct val="150000"/>
              </a:lnSpc>
            </a:pPr>
            <a:r>
              <a:rPr lang="zh-CN" altLang="en-US" sz="4000" b="1" spc="600" dirty="0" smtClean="0">
                <a:solidFill>
                  <a:srgbClr val="C00000"/>
                </a:solidFill>
                <a:latin typeface="微软雅黑" panose="020B0503020204020204" pitchFamily="34" charset="-122"/>
                <a:ea typeface="微软雅黑" panose="020B0503020204020204" pitchFamily="34" charset="-122"/>
              </a:rPr>
              <a:t>抓住五个重点，牢牢把握二十大精神</a:t>
            </a:r>
            <a:endParaRPr lang="zh-CN" altLang="en-US" sz="4000" b="1" spc="600"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3070186" y="2606419"/>
            <a:ext cx="4724370" cy="584775"/>
          </a:xfrm>
          <a:prstGeom prst="rect">
            <a:avLst/>
          </a:prstGeom>
        </p:spPr>
        <p:txBody>
          <a:bodyPr wrap="none">
            <a:spAutoFit/>
          </a:bodyPr>
          <a:lstStyle/>
          <a:p>
            <a:r>
              <a:rPr lang="zh-CN" altLang="en-US" sz="3200" b="1" spc="100" smtClean="0">
                <a:solidFill>
                  <a:srgbClr val="002060"/>
                </a:solidFill>
                <a:latin typeface="楷体" panose="02010609060101010101" pitchFamily="49" charset="-122"/>
                <a:ea typeface="楷体" panose="02010609060101010101" pitchFamily="49" charset="-122"/>
              </a:rPr>
              <a:t>   （</a:t>
            </a:r>
            <a:r>
              <a:rPr lang="en-US" altLang="zh-CN" sz="3200" b="1" spc="100" dirty="0" smtClean="0">
                <a:solidFill>
                  <a:srgbClr val="002060"/>
                </a:solidFill>
                <a:latin typeface="楷体" panose="02010609060101010101" pitchFamily="49" charset="-122"/>
                <a:ea typeface="楷体" panose="02010609060101010101" pitchFamily="49" charset="-122"/>
              </a:rPr>
              <a:t>2022</a:t>
            </a:r>
            <a:r>
              <a:rPr lang="zh-CN" altLang="en-US" sz="3200" b="1" spc="100" dirty="0" smtClean="0">
                <a:solidFill>
                  <a:srgbClr val="002060"/>
                </a:solidFill>
                <a:latin typeface="楷体" panose="02010609060101010101" pitchFamily="49" charset="-122"/>
                <a:ea typeface="楷体" panose="02010609060101010101" pitchFamily="49" charset="-122"/>
              </a:rPr>
              <a:t>年</a:t>
            </a:r>
            <a:r>
              <a:rPr lang="en-US" altLang="zh-CN" sz="3200" b="1" spc="100" dirty="0" smtClean="0">
                <a:solidFill>
                  <a:srgbClr val="002060"/>
                </a:solidFill>
                <a:latin typeface="楷体" panose="02010609060101010101" pitchFamily="49" charset="-122"/>
                <a:ea typeface="楷体" panose="02010609060101010101" pitchFamily="49" charset="-122"/>
              </a:rPr>
              <a:t>11</a:t>
            </a:r>
            <a:r>
              <a:rPr lang="zh-CN" altLang="en-US" sz="3200" b="1" spc="100" dirty="0" smtClean="0">
                <a:solidFill>
                  <a:srgbClr val="002060"/>
                </a:solidFill>
                <a:latin typeface="楷体" panose="02010609060101010101" pitchFamily="49" charset="-122"/>
                <a:ea typeface="楷体" panose="02010609060101010101" pitchFamily="49" charset="-122"/>
              </a:rPr>
              <a:t>月</a:t>
            </a:r>
            <a:r>
              <a:rPr lang="en-US" altLang="zh-CN" sz="3200" b="1" spc="100" dirty="0" smtClean="0">
                <a:solidFill>
                  <a:srgbClr val="002060"/>
                </a:solidFill>
                <a:latin typeface="楷体" panose="02010609060101010101" pitchFamily="49" charset="-122"/>
                <a:ea typeface="楷体" panose="02010609060101010101" pitchFamily="49" charset="-122"/>
              </a:rPr>
              <a:t>11</a:t>
            </a:r>
            <a:r>
              <a:rPr lang="zh-CN" altLang="en-US" sz="3200" b="1" spc="100" dirty="0" smtClean="0">
                <a:solidFill>
                  <a:srgbClr val="002060"/>
                </a:solidFill>
                <a:latin typeface="楷体" panose="02010609060101010101" pitchFamily="49" charset="-122"/>
                <a:ea typeface="楷体" panose="02010609060101010101" pitchFamily="49" charset="-122"/>
              </a:rPr>
              <a:t>日）</a:t>
            </a:r>
            <a:endParaRPr lang="zh-CN" altLang="en-US" sz="3200" b="1" spc="100" dirty="0">
              <a:solidFill>
                <a:srgbClr val="00206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pPr algn="ctr"/>
            <a:r>
              <a:rPr lang="zh-CN" altLang="en-US" sz="4800" dirty="0" smtClean="0">
                <a:solidFill>
                  <a:srgbClr val="FF0000"/>
                </a:solidFill>
              </a:rPr>
              <a:t>党的二十大的重大意义</a:t>
            </a:r>
            <a:endParaRPr lang="zh-CN" altLang="en-US" sz="4800" dirty="0">
              <a:solidFill>
                <a:srgbClr val="FF0000"/>
              </a:solidFill>
            </a:endParaRPr>
          </a:p>
        </p:txBody>
      </p:sp>
      <p:sp>
        <p:nvSpPr>
          <p:cNvPr id="8" name="内容占位符 7"/>
          <p:cNvSpPr>
            <a:spLocks noGrp="1"/>
          </p:cNvSpPr>
          <p:nvPr>
            <p:ph idx="1"/>
          </p:nvPr>
        </p:nvSpPr>
        <p:spPr/>
        <p:txBody>
          <a:bodyPr/>
          <a:lstStyle/>
          <a:p>
            <a:r>
              <a:rPr lang="zh-CN" altLang="en-US" sz="2400" dirty="0" smtClean="0">
                <a:solidFill>
                  <a:srgbClr val="FF0000"/>
                </a:solidFill>
                <a:latin typeface="黑体" panose="02010609060101010101" pitchFamily="49" charset="-122"/>
                <a:ea typeface="黑体" panose="02010609060101010101" pitchFamily="49" charset="-122"/>
              </a:rPr>
              <a:t>（一）是关键时刻召开的一次十分重要的大会，是一次高举旗帜、凝聚力量、团结奋进的大会。</a:t>
            </a:r>
            <a:r>
              <a:rPr lang="en-US" altLang="zh-CN" sz="1600" dirty="0" smtClean="0">
                <a:solidFill>
                  <a:srgbClr val="FF0000"/>
                </a:solidFill>
                <a:latin typeface="黑体" panose="02010609060101010101" pitchFamily="49" charset="-122"/>
                <a:ea typeface="黑体" panose="02010609060101010101" pitchFamily="49" charset="-122"/>
              </a:rPr>
              <a:t>【</a:t>
            </a:r>
            <a:r>
              <a:rPr lang="zh-CN" altLang="en-US" sz="1600" dirty="0" smtClean="0">
                <a:solidFill>
                  <a:srgbClr val="FF0000"/>
                </a:solidFill>
                <a:latin typeface="黑体" panose="02010609060101010101" pitchFamily="49" charset="-122"/>
                <a:ea typeface="黑体" panose="02010609060101010101" pitchFamily="49" charset="-122"/>
              </a:rPr>
              <a:t>总体评价</a:t>
            </a:r>
            <a:r>
              <a:rPr lang="en-US" altLang="zh-CN" sz="1600" dirty="0" smtClean="0">
                <a:solidFill>
                  <a:srgbClr val="FF0000"/>
                </a:solidFill>
                <a:latin typeface="黑体" panose="02010609060101010101" pitchFamily="49" charset="-122"/>
                <a:ea typeface="黑体" panose="02010609060101010101" pitchFamily="49" charset="-122"/>
              </a:rPr>
              <a:t>】</a:t>
            </a:r>
            <a:endParaRPr lang="en-US" altLang="zh-CN" sz="1600" dirty="0" smtClean="0">
              <a:solidFill>
                <a:srgbClr val="FF0000"/>
              </a:solidFill>
              <a:latin typeface="黑体" panose="02010609060101010101" pitchFamily="49" charset="-122"/>
              <a:ea typeface="黑体" panose="02010609060101010101" pitchFamily="49" charset="-122"/>
            </a:endParaRPr>
          </a:p>
          <a:p>
            <a:r>
              <a:rPr lang="zh-CN" altLang="en-US" sz="2400" dirty="0" smtClean="0">
                <a:solidFill>
                  <a:srgbClr val="FF0000"/>
                </a:solidFill>
                <a:latin typeface="黑体" panose="02010609060101010101" pitchFamily="49" charset="-122"/>
                <a:ea typeface="黑体" panose="02010609060101010101" pitchFamily="49" charset="-122"/>
              </a:rPr>
              <a:t>（二）是党团结带领全国各族人民夺取中国特色社会主义新胜利的政治宣言和行动纲领。</a:t>
            </a:r>
            <a:r>
              <a:rPr lang="en-US" altLang="zh-CN" sz="2400" dirty="0">
                <a:solidFill>
                  <a:srgbClr val="FF0000"/>
                </a:solidFill>
                <a:latin typeface="黑体" panose="02010609060101010101" pitchFamily="49" charset="-122"/>
                <a:ea typeface="黑体" panose="02010609060101010101" pitchFamily="49" charset="-122"/>
              </a:rPr>
              <a:t> </a:t>
            </a:r>
            <a:r>
              <a:rPr lang="en-US" altLang="zh-CN" sz="1800" dirty="0" smtClean="0">
                <a:solidFill>
                  <a:srgbClr val="FF0000"/>
                </a:solidFill>
                <a:latin typeface="黑体" panose="02010609060101010101" pitchFamily="49" charset="-122"/>
                <a:ea typeface="黑体" panose="02010609060101010101" pitchFamily="49" charset="-122"/>
              </a:rPr>
              <a:t>【</a:t>
            </a:r>
            <a:r>
              <a:rPr lang="zh-CN" altLang="en-US" sz="1800" dirty="0" smtClean="0">
                <a:solidFill>
                  <a:srgbClr val="FF0000"/>
                </a:solidFill>
                <a:latin typeface="黑体" panose="02010609060101010101" pitchFamily="49" charset="-122"/>
                <a:ea typeface="黑体" panose="02010609060101010101" pitchFamily="49" charset="-122"/>
              </a:rPr>
              <a:t>政治报告评</a:t>
            </a:r>
            <a:r>
              <a:rPr lang="zh-CN" altLang="en-US" sz="1800" dirty="0">
                <a:solidFill>
                  <a:srgbClr val="FF0000"/>
                </a:solidFill>
                <a:latin typeface="黑体" panose="02010609060101010101" pitchFamily="49" charset="-122"/>
                <a:ea typeface="黑体" panose="02010609060101010101" pitchFamily="49" charset="-122"/>
              </a:rPr>
              <a:t>价</a:t>
            </a:r>
            <a:r>
              <a:rPr lang="en-US" altLang="zh-CN" sz="1800" dirty="0">
                <a:solidFill>
                  <a:srgbClr val="FF0000"/>
                </a:solidFill>
                <a:latin typeface="黑体" panose="02010609060101010101" pitchFamily="49" charset="-122"/>
                <a:ea typeface="黑体" panose="02010609060101010101" pitchFamily="49" charset="-122"/>
              </a:rPr>
              <a:t>】</a:t>
            </a:r>
            <a:endParaRPr lang="en-US" altLang="zh-CN" sz="1800" dirty="0" smtClean="0">
              <a:solidFill>
                <a:srgbClr val="FF0000"/>
              </a:solidFill>
              <a:latin typeface="黑体" panose="02010609060101010101" pitchFamily="49" charset="-122"/>
              <a:ea typeface="黑体" panose="02010609060101010101" pitchFamily="49" charset="-122"/>
            </a:endParaRPr>
          </a:p>
          <a:p>
            <a:r>
              <a:rPr lang="zh-CN" altLang="en-US" sz="2400" dirty="0" smtClean="0">
                <a:solidFill>
                  <a:srgbClr val="FF0000"/>
                </a:solidFill>
                <a:latin typeface="黑体" panose="02010609060101010101" pitchFamily="49" charset="-122"/>
                <a:ea typeface="黑体" panose="02010609060101010101" pitchFamily="49" charset="-122"/>
              </a:rPr>
              <a:t>（三）新通过的党章（修正案）体现了十九大以来党的理论创新、实践创新、制度方面的成果，对坚持和加强党的全面领导具有重大意义。</a:t>
            </a:r>
            <a:endParaRPr lang="en-US" altLang="zh-CN" sz="2400" dirty="0" smtClean="0">
              <a:solidFill>
                <a:srgbClr val="FF0000"/>
              </a:solidFill>
              <a:latin typeface="黑体" panose="02010609060101010101" pitchFamily="49" charset="-122"/>
              <a:ea typeface="黑体" panose="02010609060101010101" pitchFamily="49" charset="-122"/>
            </a:endParaRPr>
          </a:p>
          <a:p>
            <a:r>
              <a:rPr lang="zh-CN" altLang="en-US" sz="2000" dirty="0" smtClean="0">
                <a:solidFill>
                  <a:srgbClr val="FF0000"/>
                </a:solidFill>
                <a:latin typeface="黑体" panose="02010609060101010101" pitchFamily="49" charset="-122"/>
                <a:ea typeface="黑体" panose="02010609060101010101" pitchFamily="49" charset="-122"/>
              </a:rPr>
              <a:t>（</a:t>
            </a:r>
            <a:r>
              <a:rPr lang="zh-CN" altLang="en-US" sz="2400" dirty="0" smtClean="0">
                <a:solidFill>
                  <a:srgbClr val="FF0000"/>
                </a:solidFill>
                <a:latin typeface="黑体" panose="02010609060101010101" pitchFamily="49" charset="-122"/>
                <a:ea typeface="黑体" panose="02010609060101010101" pitchFamily="49" charset="-122"/>
              </a:rPr>
              <a:t>四）选举产生了以习近平同志为核心的新一届中央领导集体，充分显示出中国特色社会主义事业蓬勃兴旺、充满活力。</a:t>
            </a:r>
            <a:endParaRPr lang="zh-CN" altLang="en-US" sz="2400" dirty="0" smtClean="0">
              <a:solidFill>
                <a:srgbClr val="FF0000"/>
              </a:solidFill>
              <a:latin typeface="黑体" panose="02010609060101010101" pitchFamily="49" charset="-122"/>
              <a:ea typeface="黑体" panose="02010609060101010101" pitchFamily="49" charset="-122"/>
            </a:endParaRPr>
          </a:p>
          <a:p>
            <a:endParaRPr lang="en-US" altLang="zh-CN" sz="2400" dirty="0" smtClean="0">
              <a:solidFill>
                <a:srgbClr val="FF0000"/>
              </a:solidFill>
              <a:latin typeface="黑体" panose="02010609060101010101" pitchFamily="49" charset="-122"/>
              <a:ea typeface="黑体" panose="02010609060101010101" pitchFamily="49" charset="-122"/>
            </a:endParaRPr>
          </a:p>
          <a:p>
            <a:endParaRPr lang="en-US" altLang="zh-CN" sz="2400" dirty="0" smtClean="0">
              <a:solidFill>
                <a:srgbClr val="FF0000"/>
              </a:solidFill>
              <a:latin typeface="黑体" panose="02010609060101010101" pitchFamily="49" charset="-122"/>
              <a:ea typeface="黑体" panose="02010609060101010101" pitchFamily="49" charset="-122"/>
            </a:endParaRPr>
          </a:p>
          <a:p>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normAutofit/>
          </a:bodyPr>
          <a:lstStyle/>
          <a:p>
            <a:r>
              <a:rPr lang="zh-CN" altLang="en-US" sz="4800" b="0" dirty="0" smtClean="0">
                <a:solidFill>
                  <a:srgbClr val="FF0000"/>
                </a:solidFill>
                <a:latin typeface="华文琥珀" panose="02010800040101010101" pitchFamily="2" charset="-122"/>
                <a:ea typeface="华文琥珀" panose="02010800040101010101" pitchFamily="2" charset="-122"/>
              </a:rPr>
              <a:t>如何深刻领会和把握二十大精神</a:t>
            </a:r>
            <a:endParaRPr lang="zh-CN" altLang="en-US" sz="4800" b="0" dirty="0">
              <a:solidFill>
                <a:srgbClr val="FF0000"/>
              </a:solidFill>
              <a:latin typeface="华文琥珀" panose="02010800040101010101" pitchFamily="2" charset="-122"/>
              <a:ea typeface="华文琥珀" panose="02010800040101010101" pitchFamily="2" charset="-122"/>
            </a:endParaRPr>
          </a:p>
        </p:txBody>
      </p:sp>
      <p:sp>
        <p:nvSpPr>
          <p:cNvPr id="5" name="灯片编号占位符 4"/>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38202" y="443956"/>
            <a:ext cx="10515600" cy="722695"/>
          </a:xfrm>
        </p:spPr>
        <p:txBody>
          <a:bodyPr>
            <a:normAutofit fontScale="90000"/>
          </a:bodyPr>
          <a:lstStyle/>
          <a:p>
            <a:pPr>
              <a:lnSpc>
                <a:spcPct val="200000"/>
              </a:lnSpc>
            </a:pPr>
            <a:br>
              <a:rPr lang="en-US" altLang="zh-CN" dirty="0" smtClean="0"/>
            </a:br>
            <a:br>
              <a:rPr lang="en-US" altLang="zh-CN" dirty="0"/>
            </a:br>
            <a:r>
              <a:rPr lang="zh-CN" altLang="en-US" dirty="0" smtClean="0"/>
              <a:t>如何深刻把握和领会二十大精神</a:t>
            </a:r>
            <a:r>
              <a:rPr lang="en-US" altLang="zh-CN" sz="1800" dirty="0"/>
              <a:t>【</a:t>
            </a:r>
            <a:r>
              <a:rPr lang="zh-CN" altLang="en-US" sz="1800" dirty="0"/>
              <a:t>参加广西代表团座谈时提出</a:t>
            </a:r>
            <a:r>
              <a:rPr lang="en-US" altLang="zh-CN" sz="1800" dirty="0"/>
              <a:t>】</a:t>
            </a:r>
            <a:br>
              <a:rPr lang="en-US" altLang="zh-CN" sz="3200" dirty="0"/>
            </a:br>
            <a:br>
              <a:rPr lang="zh-CN" altLang="en-US" sz="3200" dirty="0"/>
            </a:br>
            <a:endParaRPr lang="zh-CN" altLang="en-US" dirty="0"/>
          </a:p>
        </p:txBody>
      </p:sp>
      <p:sp>
        <p:nvSpPr>
          <p:cNvPr id="5" name="内容占位符 4"/>
          <p:cNvSpPr>
            <a:spLocks noGrp="1"/>
          </p:cNvSpPr>
          <p:nvPr>
            <p:ph idx="1"/>
          </p:nvPr>
        </p:nvSpPr>
        <p:spPr>
          <a:xfrm>
            <a:off x="2288608" y="1699500"/>
            <a:ext cx="9330578" cy="3834194"/>
          </a:xfrm>
          <a:solidFill>
            <a:srgbClr val="FFF2CC">
              <a:alpha val="61176"/>
            </a:srgbClr>
          </a:solidFill>
        </p:spPr>
        <p:txBody>
          <a:bodyPr>
            <a:noAutofit/>
          </a:bodyPr>
          <a:lstStyle/>
          <a:p>
            <a:pPr>
              <a:lnSpc>
                <a:spcPct val="200000"/>
              </a:lnSpc>
            </a:pP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要</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牢牢把握过去</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年工作和新时代</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年伟大变革的重大</a:t>
            </a: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意义</a:t>
            </a:r>
            <a:endParaRPr lang="en-US" altLang="zh-CN" sz="2400" dirty="0"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牢牢</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把握新时代中国特色社会主义思想的世界观和</a:t>
            </a: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方法论</a:t>
            </a:r>
            <a:endParaRPr lang="en-US" altLang="zh-CN" sz="2400" dirty="0"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牢牢</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把握以中国式现代化推进中华民族伟大复兴的使命</a:t>
            </a: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任务</a:t>
            </a:r>
            <a:endParaRPr lang="en-US" altLang="zh-CN" sz="2400" dirty="0"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牢牢</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把握以伟大自我革命引领伟大社会革命的重要</a:t>
            </a: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要求</a:t>
            </a:r>
            <a:endParaRPr lang="en-US" altLang="zh-CN" sz="2400" dirty="0"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牢牢</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把握团结奋斗的时代要</a:t>
            </a: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rPr>
              <a:t>求</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6" name="矩形 5"/>
          <p:cNvSpPr/>
          <p:nvPr/>
        </p:nvSpPr>
        <p:spPr>
          <a:xfrm>
            <a:off x="740970" y="1718440"/>
            <a:ext cx="1513489" cy="378372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zh-CN" altLang="en-US" sz="3600" b="1" dirty="0" smtClean="0">
                <a:latin typeface="微软雅黑" panose="020B0503020204020204" pitchFamily="34" charset="-122"/>
                <a:ea typeface="微软雅黑" panose="020B0503020204020204" pitchFamily="34" charset="-122"/>
              </a:rPr>
              <a:t>五个牢牢把握</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build="p"/>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755039" y="3514346"/>
            <a:ext cx="4573051" cy="2749619"/>
          </a:xfrm>
          <a:prstGeom prst="rect">
            <a:avLst/>
          </a:prstGeom>
          <a:effectLst>
            <a:outerShdw blurRad="50800" dist="38100" dir="2700000" algn="tl" rotWithShape="0">
              <a:prstClr val="black">
                <a:alpha val="40000"/>
              </a:prstClr>
            </a:outerShdw>
            <a:reflection blurRad="6350" stA="52000" endA="300" endPos="35000" dir="5400000" sy="-100000" algn="bl" rotWithShape="0"/>
          </a:effectLst>
        </p:spPr>
      </p:pic>
      <p:sp>
        <p:nvSpPr>
          <p:cNvPr id="4" name="矩形 3"/>
          <p:cNvSpPr/>
          <p:nvPr/>
        </p:nvSpPr>
        <p:spPr>
          <a:xfrm>
            <a:off x="1013460" y="676275"/>
            <a:ext cx="4241800" cy="460375"/>
          </a:xfrm>
          <a:prstGeom prst="rect">
            <a:avLst/>
          </a:prstGeom>
        </p:spPr>
        <p:txBody>
          <a:bodyPr wrap="square">
            <a:spAutoFit/>
          </a:bodyPr>
          <a:lstStyle/>
          <a:p>
            <a:r>
              <a:rPr lang="zh-CN" altLang="en-US" sz="2400" spc="300" dirty="0" smtClean="0">
                <a:solidFill>
                  <a:srgbClr val="C00000"/>
                </a:solidFill>
                <a:latin typeface="微软雅黑" panose="020B0503020204020204" pitchFamily="34" charset="-122"/>
                <a:ea typeface="微软雅黑" panose="020B0503020204020204" pitchFamily="34" charset="-122"/>
              </a:rPr>
              <a:t>党的二十大的主题</a:t>
            </a:r>
            <a:r>
              <a:rPr lang="zh-CN" altLang="en-US" sz="1400" spc="300" dirty="0" smtClean="0">
                <a:solidFill>
                  <a:srgbClr val="C00000"/>
                </a:solidFill>
                <a:latin typeface="微软雅黑" panose="020B0503020204020204" pitchFamily="34" charset="-122"/>
                <a:ea typeface="微软雅黑" panose="020B0503020204020204" pitchFamily="34" charset="-122"/>
              </a:rPr>
              <a:t>（开宗明义）</a:t>
            </a:r>
            <a:endParaRPr lang="zh-CN" altLang="en-US" sz="1400" spc="300" dirty="0">
              <a:solidFill>
                <a:srgbClr val="C00000"/>
              </a:solidFill>
              <a:latin typeface="微软雅黑" panose="020B0503020204020204" pitchFamily="34" charset="-122"/>
              <a:ea typeface="微软雅黑" panose="020B0503020204020204" pitchFamily="34" charset="-122"/>
            </a:endParaRPr>
          </a:p>
        </p:txBody>
      </p:sp>
      <p:sp>
        <p:nvSpPr>
          <p:cNvPr id="5" name="矩形 4"/>
          <p:cNvSpPr/>
          <p:nvPr/>
        </p:nvSpPr>
        <p:spPr>
          <a:xfrm>
            <a:off x="6251575" y="1981835"/>
            <a:ext cx="5657215" cy="3322955"/>
          </a:xfrm>
          <a:prstGeom prst="rect">
            <a:avLst/>
          </a:prstGeom>
        </p:spPr>
        <p:txBody>
          <a:bodyPr wrap="square">
            <a:spAutoFit/>
          </a:bodyPr>
          <a:lstStyle/>
          <a:p>
            <a:pPr algn="just">
              <a:lnSpc>
                <a:spcPct val="150000"/>
              </a:lnSpc>
            </a:pPr>
            <a:r>
              <a:rPr lang="en-US" altLang="zh-CN" sz="2000" dirty="0" smtClean="0">
                <a:latin typeface="等线" panose="02010600030101010101" pitchFamily="2" charset="-122"/>
                <a:ea typeface="等线" panose="02010600030101010101" pitchFamily="2" charset="-122"/>
              </a:rPr>
              <a:t>     【</a:t>
            </a:r>
            <a:r>
              <a:rPr lang="zh-CN" altLang="en-US" sz="2000" dirty="0" smtClean="0">
                <a:latin typeface="等线" panose="02010600030101010101" pitchFamily="2" charset="-122"/>
                <a:ea typeface="等线" panose="02010600030101010101" pitchFamily="2" charset="-122"/>
              </a:rPr>
              <a:t>大会主题内容的意义</a:t>
            </a:r>
            <a:r>
              <a:rPr lang="en-US" altLang="zh-CN" sz="2000" dirty="0" smtClean="0">
                <a:latin typeface="等线" panose="02010600030101010101" pitchFamily="2" charset="-122"/>
                <a:ea typeface="等线" panose="02010600030101010101" pitchFamily="2" charset="-122"/>
              </a:rPr>
              <a:t>】</a:t>
            </a:r>
            <a:r>
              <a:rPr lang="zh-CN" altLang="zh-CN" sz="1800" dirty="0">
                <a:latin typeface="微软雅黑" panose="020B0503020204020204" pitchFamily="34" charset="-122"/>
                <a:ea typeface="微软雅黑" panose="020B0503020204020204" pitchFamily="34" charset="-122"/>
              </a:rPr>
              <a:t>回答了举什么旗、走什么路、用什么样的精神状态，实现什么样的目标任务的重大课题</a:t>
            </a:r>
            <a:endParaRPr lang="zh-CN" altLang="zh-CN" sz="1800" dirty="0">
              <a:latin typeface="微软雅黑" panose="020B0503020204020204" pitchFamily="34" charset="-122"/>
              <a:ea typeface="微软雅黑" panose="020B0503020204020204" pitchFamily="34" charset="-122"/>
            </a:endParaRPr>
          </a:p>
          <a:p>
            <a:pPr algn="just">
              <a:lnSpc>
                <a:spcPct val="150000"/>
              </a:lnSpc>
            </a:pPr>
            <a:r>
              <a:rPr lang="zh-CN" altLang="en-US" sz="2400" dirty="0" smtClean="0"/>
              <a:t>     </a:t>
            </a:r>
            <a:r>
              <a:rPr lang="zh-CN" altLang="zh-CN" sz="1800" dirty="0">
                <a:latin typeface="微软雅黑" panose="020B0503020204020204" pitchFamily="34" charset="-122"/>
                <a:ea typeface="微软雅黑" panose="020B0503020204020204" pitchFamily="34" charset="-122"/>
              </a:rPr>
              <a:t> 党的二十大这个主题是贯穿党的二十大报告的一条主线，党的二十大报告中一系列重要思想、重要举措、重要决策、重要部署都是围绕这个主题提出来的。</a:t>
            </a:r>
            <a:endParaRPr lang="zh-CN" altLang="zh-CN" sz="1800" dirty="0">
              <a:latin typeface="微软雅黑" panose="020B0503020204020204" pitchFamily="34" charset="-122"/>
              <a:ea typeface="微软雅黑" panose="020B0503020204020204" pitchFamily="34" charset="-122"/>
            </a:endParaRPr>
          </a:p>
          <a:p>
            <a:pPr>
              <a:lnSpc>
                <a:spcPct val="150000"/>
              </a:lnSpc>
            </a:pPr>
            <a:endParaRPr lang="zh-CN" altLang="zh-CN" sz="2400" dirty="0">
              <a:latin typeface="等线" panose="02010600030101010101" pitchFamily="2" charset="-122"/>
              <a:ea typeface="等线" panose="02010600030101010101" pitchFamily="2" charset="-122"/>
            </a:endParaRPr>
          </a:p>
        </p:txBody>
      </p:sp>
      <p:sp>
        <p:nvSpPr>
          <p:cNvPr id="2" name="矩形 1"/>
          <p:cNvSpPr/>
          <p:nvPr/>
        </p:nvSpPr>
        <p:spPr>
          <a:xfrm>
            <a:off x="755015" y="1345565"/>
            <a:ext cx="4758690" cy="2168525"/>
          </a:xfrm>
          <a:prstGeom prst="rect">
            <a:avLst/>
          </a:prstGeom>
        </p:spPr>
        <p:txBody>
          <a:bodyPr wrap="square">
            <a:spAutoFit/>
          </a:bodyPr>
          <a:lstStyle/>
          <a:p>
            <a:pPr algn="just">
              <a:lnSpc>
                <a:spcPct val="150000"/>
              </a:lnSpc>
            </a:pPr>
            <a:r>
              <a:rPr lang="en-US" altLang="zh-CN" b="1" dirty="0">
                <a:latin typeface="等线" panose="02010600030101010101" pitchFamily="2" charset="-122"/>
                <a:ea typeface="等线" panose="02010600030101010101" pitchFamily="2" charset="-122"/>
              </a:rPr>
              <a:t>【</a:t>
            </a:r>
            <a:r>
              <a:rPr lang="zh-CN" altLang="zh-CN" b="1" dirty="0">
                <a:latin typeface="等线" panose="02010600030101010101" pitchFamily="2" charset="-122"/>
                <a:ea typeface="等线" panose="02010600030101010101" pitchFamily="2" charset="-122"/>
              </a:rPr>
              <a:t>大会主题</a:t>
            </a:r>
            <a:r>
              <a:rPr lang="en-US" altLang="zh-CN" b="1" dirty="0">
                <a:latin typeface="等线" panose="02010600030101010101" pitchFamily="2" charset="-122"/>
                <a:ea typeface="等线" panose="02010600030101010101" pitchFamily="2" charset="-122"/>
              </a:rPr>
              <a:t>】</a:t>
            </a:r>
            <a:r>
              <a:rPr lang="zh-CN" altLang="zh-CN" dirty="0">
                <a:latin typeface="微软雅黑" panose="020B0503020204020204" pitchFamily="34" charset="-122"/>
                <a:ea typeface="微软雅黑" panose="020B0503020204020204" pitchFamily="34" charset="-122"/>
              </a:rPr>
              <a:t>高举中国特色社会主义伟大旗帜，全面贯彻新时代中国特色社会主义思想，弘扬伟大建党精神，自信自强、守正创新，踔厉奋发、勇毅前行，为</a:t>
            </a:r>
            <a:r>
              <a:rPr lang="zh-CN" altLang="zh-CN" b="1" dirty="0">
                <a:solidFill>
                  <a:srgbClr val="002060"/>
                </a:solidFill>
                <a:latin typeface="微软雅黑" panose="020B0503020204020204" pitchFamily="34" charset="-122"/>
                <a:ea typeface="微软雅黑" panose="020B0503020204020204" pitchFamily="34" charset="-122"/>
              </a:rPr>
              <a:t>全面建设社会主义现代化国家、全面推进中华民族伟大复兴而团结奋斗</a:t>
            </a:r>
            <a:r>
              <a:rPr lang="zh-CN"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43"/>
          <p:cNvSpPr txBox="1">
            <a:spLocks noChangeArrowheads="1"/>
          </p:cNvSpPr>
          <p:nvPr/>
        </p:nvSpPr>
        <p:spPr bwMode="auto">
          <a:xfrm>
            <a:off x="1994535" y="2460625"/>
            <a:ext cx="8419465"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8" tIns="60948" rIns="121898" bIns="60948">
            <a:spAutoFit/>
          </a:bodyPr>
          <a:lstStyle>
            <a:lvl1pPr>
              <a:spcBef>
                <a:spcPct val="20000"/>
              </a:spcBef>
              <a:buFont typeface="Arial" panose="020B0604020202020204" pitchFamily="34" charset="0"/>
              <a:buChar char="•"/>
              <a:defRPr sz="23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555625" indent="-21272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855980" indent="-170180">
              <a:spcBef>
                <a:spcPct val="20000"/>
              </a:spcBef>
              <a:buFont typeface="Arial" panose="020B0604020202020204" pitchFamily="34" charset="0"/>
              <a:buChar char="•"/>
              <a:defRPr sz="17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1988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5417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9989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4561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9133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3705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auto">
              <a:lnSpc>
                <a:spcPts val="4000"/>
              </a:lnSpc>
              <a:spcBef>
                <a:spcPct val="0"/>
              </a:spcBef>
              <a:buNone/>
              <a:defRPr/>
            </a:pPr>
            <a:r>
              <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（一）牢牢把握过去5年工作和新时代十年伟大</a:t>
            </a:r>
            <a:endPar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a:p>
            <a:pPr algn="ctr" fontAlgn="auto">
              <a:lnSpc>
                <a:spcPts val="4000"/>
              </a:lnSpc>
              <a:spcBef>
                <a:spcPct val="0"/>
              </a:spcBef>
              <a:buNone/>
              <a:defRPr/>
            </a:pPr>
            <a:r>
              <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变革的重大意义</a:t>
            </a:r>
            <a:endPar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270837" y="3716082"/>
            <a:ext cx="986638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 y="6112399"/>
            <a:ext cx="12192000" cy="8056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sz="2800" b="0" dirty="0" smtClean="0"/>
              <a:t>排在首位的是新时代这十年，党和人民共同经历的三件大事</a:t>
            </a:r>
            <a:endParaRPr lang="zh-CN" altLang="en-US" sz="2800" b="0" dirty="0" smtClean="0"/>
          </a:p>
        </p:txBody>
      </p:sp>
      <p:sp>
        <p:nvSpPr>
          <p:cNvPr id="6" name="内容占位符 5"/>
          <p:cNvSpPr>
            <a:spLocks noGrp="1"/>
          </p:cNvSpPr>
          <p:nvPr>
            <p:ph sz="half" idx="1"/>
          </p:nvPr>
        </p:nvSpPr>
        <p:spPr>
          <a:xfrm>
            <a:off x="838200" y="1536065"/>
            <a:ext cx="5027930" cy="4351655"/>
          </a:xfrm>
        </p:spPr>
        <p:txBody>
          <a:bodyPr>
            <a:normAutofit fontScale="90000"/>
          </a:bodyPr>
          <a:lstStyle/>
          <a:p>
            <a:pPr algn="just"/>
            <a:r>
              <a:rPr lang="zh-CN" altLang="zh-CN" sz="1800" b="1" spc="0" dirty="0">
                <a:latin typeface="微软雅黑" panose="020B0503020204020204" pitchFamily="34" charset="-122"/>
                <a:ea typeface="微软雅黑" panose="020B0503020204020204" pitchFamily="34" charset="-122"/>
              </a:rPr>
              <a:t>一是</a:t>
            </a:r>
            <a:r>
              <a:rPr lang="zh-CN" altLang="zh-CN" sz="1800" spc="0" dirty="0">
                <a:latin typeface="微软雅黑" panose="020B0503020204020204" pitchFamily="34" charset="-122"/>
                <a:ea typeface="微软雅黑" panose="020B0503020204020204" pitchFamily="34" charset="-122"/>
              </a:rPr>
              <a:t>迎来中国共产党成立一百周年，</a:t>
            </a:r>
            <a:r>
              <a:rPr lang="zh-CN" altLang="zh-CN" sz="1800" b="1" spc="0" dirty="0">
                <a:latin typeface="微软雅黑" panose="020B0503020204020204" pitchFamily="34" charset="-122"/>
                <a:ea typeface="微软雅黑" panose="020B0503020204020204" pitchFamily="34" charset="-122"/>
              </a:rPr>
              <a:t>二是</a:t>
            </a:r>
            <a:r>
              <a:rPr lang="zh-CN" altLang="zh-CN" sz="1800" spc="0" dirty="0">
                <a:latin typeface="微软雅黑" panose="020B0503020204020204" pitchFamily="34" charset="-122"/>
                <a:ea typeface="微软雅黑" panose="020B0503020204020204" pitchFamily="34" charset="-122"/>
              </a:rPr>
              <a:t>中国特色社会主义进入新时代，</a:t>
            </a:r>
            <a:r>
              <a:rPr lang="zh-CN" altLang="zh-CN" sz="1800" b="1" spc="0" dirty="0">
                <a:latin typeface="微软雅黑" panose="020B0503020204020204" pitchFamily="34" charset="-122"/>
                <a:ea typeface="微软雅黑" panose="020B0503020204020204" pitchFamily="34" charset="-122"/>
              </a:rPr>
              <a:t>三是</a:t>
            </a:r>
            <a:r>
              <a:rPr lang="zh-CN" altLang="zh-CN" sz="1800" spc="0" dirty="0">
                <a:latin typeface="微软雅黑" panose="020B0503020204020204" pitchFamily="34" charset="-122"/>
                <a:ea typeface="微软雅黑" panose="020B0503020204020204" pitchFamily="34" charset="-122"/>
              </a:rPr>
              <a:t>完成脱贫攻坚、全面建成小康社会的历史任务，实现第一个百年奋斗目标。</a:t>
            </a:r>
            <a:endParaRPr lang="zh-CN" altLang="zh-CN" sz="1800" spc="0" dirty="0">
              <a:latin typeface="微软雅黑" panose="020B0503020204020204" pitchFamily="34" charset="-122"/>
              <a:ea typeface="微软雅黑" panose="020B0503020204020204" pitchFamily="34" charset="-122"/>
            </a:endParaRPr>
          </a:p>
          <a:p>
            <a:pPr algn="just"/>
            <a:r>
              <a:rPr lang="zh-CN" altLang="zh-CN" sz="1800" spc="0" dirty="0">
                <a:latin typeface="微软雅黑" panose="020B0503020204020204" pitchFamily="34" charset="-122"/>
                <a:ea typeface="微软雅黑" panose="020B0503020204020204" pitchFamily="34" charset="-122"/>
              </a:rPr>
              <a:t>【意义之一】这三件大事，是中国共产党和中国人民团结奋斗赢得的历史性胜利，是彪炳中华民族发展史册的历史性胜利，也是对世界具有深远影响的历史性胜利。（用三个“是”层层递进）</a:t>
            </a:r>
            <a:endParaRPr lang="zh-CN" altLang="zh-CN" sz="1800" spc="0" dirty="0">
              <a:latin typeface="微软雅黑" panose="020B0503020204020204" pitchFamily="34" charset="-122"/>
              <a:ea typeface="微软雅黑" panose="020B0503020204020204" pitchFamily="34" charset="-122"/>
            </a:endParaRPr>
          </a:p>
          <a:p>
            <a:pPr algn="just"/>
            <a:r>
              <a:rPr lang="zh-CN" altLang="zh-CN" sz="1800" spc="0" dirty="0">
                <a:latin typeface="微软雅黑" panose="020B0503020204020204" pitchFamily="34" charset="-122"/>
                <a:ea typeface="微软雅黑" panose="020B0503020204020204" pitchFamily="34" charset="-122"/>
              </a:rPr>
              <a:t>【意义之二】这三件大事，为实现第二个百年奋斗目标、实现中华民族伟大复兴提供了更为完善的制度保证、更为坚实的物质基础、更为主动的精神力量。（对实现第二个百年奋斗目标的意义，用三个“更为”）</a:t>
            </a:r>
            <a:endParaRPr lang="zh-CN" altLang="zh-CN" sz="1800" spc="0" dirty="0">
              <a:latin typeface="微软雅黑" panose="020B0503020204020204" pitchFamily="34" charset="-122"/>
              <a:ea typeface="微软雅黑" panose="020B0503020204020204" pitchFamily="34" charset="-122"/>
            </a:endParaRPr>
          </a:p>
          <a:p>
            <a:pPr algn="just"/>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026" name="Picture 2" descr="http://www.gov.cn/govweb/c19771/202107/5622785/images/f5bc0d3a8de24567ac75ba2a2cd05744.JPG"/>
          <p:cNvPicPr>
            <a:picLocks noChangeAspect="1" noChangeArrowheads="1"/>
          </p:cNvPicPr>
          <p:nvPr/>
        </p:nvPicPr>
        <p:blipFill>
          <a:blip r:embed="rId1" cstate="print"/>
          <a:srcRect/>
          <a:stretch>
            <a:fillRect/>
          </a:stretch>
        </p:blipFill>
        <p:spPr bwMode="auto">
          <a:xfrm>
            <a:off x="6178361" y="2034084"/>
            <a:ext cx="2903606" cy="1737530"/>
          </a:xfrm>
          <a:prstGeom prst="rect">
            <a:avLst/>
          </a:prstGeom>
          <a:noFill/>
          <a:effectLst>
            <a:outerShdw blurRad="50800" dist="38100" dir="2700000" algn="tl" rotWithShape="0">
              <a:prstClr val="black">
                <a:alpha val="40000"/>
              </a:prstClr>
            </a:outerShdw>
            <a:softEdge rad="12700"/>
          </a:effectLst>
        </p:spPr>
      </p:pic>
      <p:pic>
        <p:nvPicPr>
          <p:cNvPr id="1028" name="Picture 4" descr="http://pic176.huitu.com/pic/20220120/1659409_20220120213045045050_0.jpg"/>
          <p:cNvPicPr>
            <a:picLocks noChangeAspect="1" noChangeArrowheads="1"/>
          </p:cNvPicPr>
          <p:nvPr/>
        </p:nvPicPr>
        <p:blipFill>
          <a:blip r:embed="rId2"/>
          <a:srcRect/>
          <a:stretch>
            <a:fillRect/>
          </a:stretch>
        </p:blipFill>
        <p:spPr bwMode="auto">
          <a:xfrm>
            <a:off x="9240558" y="2033883"/>
            <a:ext cx="2655864" cy="1770577"/>
          </a:xfrm>
          <a:prstGeom prst="rect">
            <a:avLst/>
          </a:prstGeom>
          <a:noFill/>
          <a:effectLst>
            <a:outerShdw blurRad="50800" dist="38100" dir="2700000" algn="tl" rotWithShape="0">
              <a:prstClr val="black">
                <a:alpha val="40000"/>
              </a:prstClr>
            </a:outerShdw>
            <a:softEdge rad="12700"/>
          </a:effectLst>
        </p:spPr>
      </p:pic>
      <p:pic>
        <p:nvPicPr>
          <p:cNvPr id="1030" name="Picture 6" descr="https://bpic.588ku.com/element_pic/20/01/12/32424d87e549417a92e8e318f4213fb3.jpg!/fw/329/quality/90/unsharp/true/compress/true"/>
          <p:cNvPicPr>
            <a:picLocks noChangeAspect="1" noChangeArrowheads="1"/>
          </p:cNvPicPr>
          <p:nvPr/>
        </p:nvPicPr>
        <p:blipFill>
          <a:blip r:embed="rId3"/>
          <a:srcRect/>
          <a:stretch>
            <a:fillRect/>
          </a:stretch>
        </p:blipFill>
        <p:spPr bwMode="auto">
          <a:xfrm>
            <a:off x="7307002" y="4177281"/>
            <a:ext cx="3133725" cy="1773144"/>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solidFill>
            <a:srgbClr val="FFFFFF">
              <a:alpha val="74902"/>
            </a:srgbClr>
          </a:solidFill>
        </p:spPr>
        <p:txBody>
          <a:bodyPr>
            <a:normAutofit fontScale="90000"/>
          </a:bodyPr>
          <a:lstStyle/>
          <a:p>
            <a:r>
              <a:rPr lang="zh-CN" altLang="en-US" dirty="0"/>
              <a:t>（一）十九大</a:t>
            </a:r>
            <a:r>
              <a:rPr lang="zh-CN" altLang="en-US" dirty="0" smtClean="0"/>
              <a:t>以来把新时代中国特色社会主义</a:t>
            </a:r>
            <a:r>
              <a:rPr lang="zh-CN" altLang="en-US" dirty="0" smtClean="0">
                <a:solidFill>
                  <a:schemeClr val="accent5">
                    <a:lumMod val="75000"/>
                  </a:schemeClr>
                </a:solidFill>
              </a:rPr>
              <a:t>推向前进</a:t>
            </a:r>
            <a:r>
              <a:rPr lang="en-US" altLang="zh-CN" sz="2000" dirty="0" smtClean="0">
                <a:solidFill>
                  <a:srgbClr val="002060"/>
                </a:solidFill>
                <a:latin typeface="华文楷体" panose="02010600040101010101" pitchFamily="2" charset="-122"/>
                <a:ea typeface="华文楷体" panose="02010600040101010101" pitchFamily="2" charset="-122"/>
              </a:rPr>
              <a:t>【13</a:t>
            </a:r>
            <a:r>
              <a:rPr lang="zh-CN" altLang="en-US" sz="2000" dirty="0" smtClean="0">
                <a:solidFill>
                  <a:srgbClr val="002060"/>
                </a:solidFill>
                <a:latin typeface="华文楷体" panose="02010600040101010101" pitchFamily="2" charset="-122"/>
                <a:ea typeface="华文楷体" panose="02010600040101010101" pitchFamily="2" charset="-122"/>
              </a:rPr>
              <a:t>个方面</a:t>
            </a:r>
            <a:r>
              <a:rPr lang="en-US" altLang="zh-CN" sz="2000" dirty="0" smtClean="0">
                <a:solidFill>
                  <a:srgbClr val="002060"/>
                </a:solidFill>
                <a:latin typeface="华文楷体" panose="02010600040101010101" pitchFamily="2" charset="-122"/>
                <a:ea typeface="华文楷体" panose="02010600040101010101" pitchFamily="2" charset="-122"/>
              </a:rPr>
              <a:t>】</a:t>
            </a:r>
            <a:endParaRPr lang="zh-CN" altLang="en-US" sz="2000" dirty="0">
              <a:solidFill>
                <a:schemeClr val="accent5">
                  <a:lumMod val="75000"/>
                </a:schemeClr>
              </a:solidFill>
            </a:endParaRPr>
          </a:p>
        </p:txBody>
      </p:sp>
      <p:sp>
        <p:nvSpPr>
          <p:cNvPr id="3" name="灯片编号占位符 2"/>
          <p:cNvSpPr>
            <a:spLocks noGrp="1"/>
          </p:cNvSpPr>
          <p:nvPr>
            <p:ph type="sldNum" sz="quarter" idx="12"/>
          </p:nvPr>
        </p:nvSpPr>
        <p:spPr>
          <a:xfrm>
            <a:off x="10457423" y="3931172"/>
            <a:ext cx="676564" cy="365125"/>
          </a:xfrm>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6" name="矩形 5"/>
          <p:cNvSpPr/>
          <p:nvPr/>
        </p:nvSpPr>
        <p:spPr>
          <a:xfrm>
            <a:off x="1182138" y="1295949"/>
            <a:ext cx="10276059" cy="148309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C00000"/>
                </a:solidFill>
                <a:latin typeface="黑体" panose="02010609060101010101" pitchFamily="49" charset="-122"/>
                <a:ea typeface="黑体" panose="02010609060101010101" pitchFamily="49" charset="-122"/>
              </a:rPr>
              <a:t>党的十九大以来的</a:t>
            </a:r>
            <a:r>
              <a:rPr lang="en-US" altLang="zh-CN" sz="2400" dirty="0">
                <a:solidFill>
                  <a:srgbClr val="C00000"/>
                </a:solidFill>
                <a:latin typeface="黑体" panose="02010609060101010101" pitchFamily="49" charset="-122"/>
                <a:ea typeface="黑体" panose="02010609060101010101" pitchFamily="49" charset="-122"/>
              </a:rPr>
              <a:t>5</a:t>
            </a:r>
            <a:r>
              <a:rPr lang="zh-CN" altLang="en-US" sz="2400" dirty="0" smtClean="0">
                <a:solidFill>
                  <a:srgbClr val="C00000"/>
                </a:solidFill>
                <a:latin typeface="黑体" panose="02010609060101010101" pitchFamily="49" charset="-122"/>
                <a:ea typeface="黑体" panose="02010609060101010101" pitchFamily="49" charset="-122"/>
              </a:rPr>
              <a:t>年</a:t>
            </a:r>
            <a:r>
              <a:rPr lang="zh-CN" altLang="en-US" sz="2400" dirty="0" smtClean="0">
                <a:solidFill>
                  <a:srgbClr val="000000"/>
                </a:solidFill>
                <a:latin typeface="黑体" panose="02010609060101010101" pitchFamily="49" charset="-122"/>
                <a:ea typeface="黑体" panose="02010609060101010101" pitchFamily="49" charset="-122"/>
              </a:rPr>
              <a:t>：</a:t>
            </a:r>
            <a:r>
              <a:rPr lang="zh-CN" altLang="en-US" sz="2400" b="1" dirty="0" smtClean="0">
                <a:solidFill>
                  <a:srgbClr val="FF0000"/>
                </a:solidFill>
                <a:latin typeface="黑体" panose="02010609060101010101" pitchFamily="49" charset="-122"/>
                <a:ea typeface="黑体" panose="02010609060101010101" pitchFamily="49" charset="-122"/>
              </a:rPr>
              <a:t>极</a:t>
            </a:r>
            <a:r>
              <a:rPr lang="zh-CN" altLang="en-US" sz="2400" b="1" dirty="0">
                <a:solidFill>
                  <a:srgbClr val="FF0000"/>
                </a:solidFill>
                <a:latin typeface="黑体" panose="02010609060101010101" pitchFamily="49" charset="-122"/>
                <a:ea typeface="黑体" panose="02010609060101010101" pitchFamily="49" charset="-122"/>
              </a:rPr>
              <a:t>不寻常、极不平</a:t>
            </a:r>
            <a:r>
              <a:rPr lang="zh-CN" altLang="en-US" sz="2400" b="1" dirty="0" smtClean="0">
                <a:solidFill>
                  <a:srgbClr val="FF0000"/>
                </a:solidFill>
                <a:latin typeface="黑体" panose="02010609060101010101" pitchFamily="49" charset="-122"/>
                <a:ea typeface="黑体" panose="02010609060101010101" pitchFamily="49" charset="-122"/>
              </a:rPr>
              <a:t>凡</a:t>
            </a:r>
            <a:r>
              <a:rPr lang="en-US" altLang="zh-CN" sz="2000" b="1" dirty="0" smtClean="0">
                <a:solidFill>
                  <a:srgbClr val="FF0000"/>
                </a:solidFill>
                <a:latin typeface="黑体" panose="02010609060101010101" pitchFamily="49" charset="-122"/>
                <a:ea typeface="黑体" panose="02010609060101010101" pitchFamily="49" charset="-122"/>
              </a:rPr>
              <a:t>【</a:t>
            </a:r>
            <a:r>
              <a:rPr lang="en-US" altLang="zh-CN" sz="1600" dirty="0" smtClean="0"/>
              <a:t>8</a:t>
            </a:r>
            <a:r>
              <a:rPr lang="zh-CN" altLang="en-US" sz="1600" dirty="0" smtClean="0"/>
              <a:t>个字蕴藏着多少努力和奋斗、艰辛与挑战</a:t>
            </a:r>
            <a:r>
              <a:rPr lang="en-US" altLang="zh-CN" sz="1600" dirty="0" smtClean="0"/>
              <a:t>? </a:t>
            </a:r>
            <a:r>
              <a:rPr lang="zh-CN" altLang="en-US" sz="1600" dirty="0" smtClean="0"/>
              <a:t>深刻领悟两个确立的决定性意义</a:t>
            </a:r>
            <a:r>
              <a:rPr lang="en-US" altLang="zh-CN" sz="1600" dirty="0" smtClean="0"/>
              <a:t>】</a:t>
            </a:r>
            <a:endParaRPr lang="en-US" altLang="zh-CN" sz="1600" dirty="0" smtClean="0"/>
          </a:p>
          <a:p>
            <a:pPr defTabSz="914400" fontAlgn="base">
              <a:lnSpc>
                <a:spcPct val="150000"/>
              </a:lnSpc>
              <a:spcBef>
                <a:spcPct val="0"/>
              </a:spcBef>
              <a:spcAft>
                <a:spcPct val="0"/>
              </a:spcAft>
              <a:buFont typeface="Arial" panose="020B0604020202020204" pitchFamily="34" charset="0"/>
              <a:buNone/>
            </a:pP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7" name="矩形 6"/>
          <p:cNvSpPr/>
          <p:nvPr/>
        </p:nvSpPr>
        <p:spPr>
          <a:xfrm>
            <a:off x="536597" y="3626704"/>
            <a:ext cx="3415875"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全力推进全面建成小康社会进程</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8" name="矩形 7"/>
          <p:cNvSpPr/>
          <p:nvPr/>
        </p:nvSpPr>
        <p:spPr>
          <a:xfrm>
            <a:off x="4058304" y="3630271"/>
            <a:ext cx="2261864"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着力推动高质量发展</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9" name="矩形 8"/>
          <p:cNvSpPr/>
          <p:nvPr/>
        </p:nvSpPr>
        <p:spPr>
          <a:xfrm>
            <a:off x="6548474" y="3626704"/>
            <a:ext cx="2031061"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蹄疾步稳推进改革</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0" name="矩形 9"/>
          <p:cNvSpPr/>
          <p:nvPr/>
        </p:nvSpPr>
        <p:spPr>
          <a:xfrm>
            <a:off x="8861970" y="3630271"/>
            <a:ext cx="2723468"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扎实推进全过程人民民主</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1" name="矩形 10"/>
          <p:cNvSpPr/>
          <p:nvPr/>
        </p:nvSpPr>
        <p:spPr>
          <a:xfrm>
            <a:off x="601256" y="4246734"/>
            <a:ext cx="2954270"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积极发展社会主义先进文化</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2" name="矩形 11"/>
          <p:cNvSpPr/>
          <p:nvPr/>
        </p:nvSpPr>
        <p:spPr>
          <a:xfrm>
            <a:off x="3781955" y="4246734"/>
            <a:ext cx="2261864"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突出保障和改善民生</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3" name="矩形 12"/>
          <p:cNvSpPr/>
          <p:nvPr/>
        </p:nvSpPr>
        <p:spPr>
          <a:xfrm>
            <a:off x="6202267" y="4246734"/>
            <a:ext cx="2723468"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集中力量实施脱贫攻坚战</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4" name="矩形 13"/>
          <p:cNvSpPr/>
          <p:nvPr/>
        </p:nvSpPr>
        <p:spPr>
          <a:xfrm>
            <a:off x="9092775" y="4246734"/>
            <a:ext cx="2492665"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大力推进生态文明建设</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5" name="矩形 14"/>
          <p:cNvSpPr/>
          <p:nvPr/>
        </p:nvSpPr>
        <p:spPr>
          <a:xfrm>
            <a:off x="686836" y="4832927"/>
            <a:ext cx="2031061"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坚决维护国家安全</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6" name="矩形 15"/>
          <p:cNvSpPr/>
          <p:nvPr/>
        </p:nvSpPr>
        <p:spPr>
          <a:xfrm>
            <a:off x="3719564" y="4832927"/>
            <a:ext cx="2031061"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保持社会大局稳定</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7" name="矩形 16"/>
          <p:cNvSpPr/>
          <p:nvPr/>
        </p:nvSpPr>
        <p:spPr>
          <a:xfrm>
            <a:off x="6293469" y="4832927"/>
            <a:ext cx="3646677"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大力度推进国防和军队现代化建设</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8" name="矩形 17"/>
          <p:cNvSpPr/>
          <p:nvPr/>
        </p:nvSpPr>
        <p:spPr>
          <a:xfrm>
            <a:off x="726102" y="5360902"/>
            <a:ext cx="2492665"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坚决维护台海和平稳定</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19" name="矩形 18"/>
          <p:cNvSpPr/>
          <p:nvPr/>
        </p:nvSpPr>
        <p:spPr>
          <a:xfrm>
            <a:off x="3781957" y="5360902"/>
            <a:ext cx="3185072" cy="369418"/>
          </a:xfrm>
          <a:prstGeom prst="rect">
            <a:avLst/>
          </a:prstGeom>
          <a:ln>
            <a:solidFill>
              <a:srgbClr val="FFFFFF">
                <a:lumMod val="65000"/>
              </a:srgbClr>
            </a:solidFill>
          </a:ln>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rPr>
              <a:t>全方位开展中国特色大国外交</a:t>
            </a:r>
            <a:endParaRPr kumimoji="0" lang="zh-CN" altLang="en-US" sz="1800" b="1" i="0" u="none" strike="noStrike" kern="0" cap="none" spc="0" normalizeH="0" baseline="0" noProof="0" dirty="0" smtClean="0">
              <a:ln>
                <a:noFill/>
              </a:ln>
              <a:solidFill>
                <a:srgbClr val="000000"/>
              </a:solidFill>
              <a:effectLst/>
              <a:uLnTx/>
              <a:uFillTx/>
              <a:latin typeface="楷体" panose="02010609060101010101" pitchFamily="49" charset="-122"/>
              <a:ea typeface="楷体" panose="02010609060101010101" pitchFamily="49" charset="-122"/>
            </a:endParaRPr>
          </a:p>
        </p:txBody>
      </p:sp>
      <p:sp>
        <p:nvSpPr>
          <p:cNvPr id="20" name="矩形 19"/>
          <p:cNvSpPr/>
          <p:nvPr/>
        </p:nvSpPr>
        <p:spPr>
          <a:xfrm>
            <a:off x="1669755" y="2227018"/>
            <a:ext cx="9155565" cy="1107996"/>
          </a:xfrm>
          <a:prstGeom prst="rect">
            <a:avLst/>
          </a:prstGeom>
        </p:spPr>
        <p:txBody>
          <a:bodyPr wrap="square">
            <a:spAutoFit/>
          </a:bodyPr>
          <a:lstStyle/>
          <a:p>
            <a:pPr algn="ctr" fontAlgn="base">
              <a:lnSpc>
                <a:spcPct val="150000"/>
              </a:lnSpc>
              <a:spcBef>
                <a:spcPct val="0"/>
              </a:spcBef>
              <a:spcAft>
                <a:spcPct val="0"/>
              </a:spcAft>
            </a:pPr>
            <a:r>
              <a:rPr lang="zh-CN" altLang="en-US" sz="2200" b="1" dirty="0">
                <a:solidFill>
                  <a:srgbClr val="002060"/>
                </a:solidFill>
                <a:latin typeface="华文楷体" panose="02010600040101010101" pitchFamily="2" charset="-122"/>
                <a:ea typeface="华文楷体" panose="02010600040101010101" pitchFamily="2" charset="-122"/>
              </a:rPr>
              <a:t>党团结带领人民，</a:t>
            </a:r>
            <a:r>
              <a:rPr lang="zh-CN" altLang="en-US" sz="2200" b="1" dirty="0">
                <a:solidFill>
                  <a:srgbClr val="FF0000"/>
                </a:solidFill>
                <a:latin typeface="华文楷体" panose="02010600040101010101" pitchFamily="2" charset="-122"/>
                <a:ea typeface="华文楷体" panose="02010600040101010101" pitchFamily="2" charset="-122"/>
              </a:rPr>
              <a:t>攻克了</a:t>
            </a:r>
            <a:r>
              <a:rPr lang="zh-CN" altLang="en-US" sz="2200" b="1" u="sng" dirty="0">
                <a:solidFill>
                  <a:srgbClr val="002060"/>
                </a:solidFill>
                <a:latin typeface="华文楷体" panose="02010600040101010101" pitchFamily="2" charset="-122"/>
                <a:ea typeface="华文楷体" panose="02010600040101010101" pitchFamily="2" charset="-122"/>
              </a:rPr>
              <a:t>许多</a:t>
            </a:r>
            <a:r>
              <a:rPr lang="zh-CN" altLang="en-US" sz="2200" b="1" dirty="0">
                <a:solidFill>
                  <a:srgbClr val="002060"/>
                </a:solidFill>
                <a:latin typeface="华文楷体" panose="02010600040101010101" pitchFamily="2" charset="-122"/>
                <a:ea typeface="华文楷体" panose="02010600040101010101" pitchFamily="2" charset="-122"/>
              </a:rPr>
              <a:t>长期没有解决的难题，</a:t>
            </a:r>
            <a:r>
              <a:rPr lang="zh-CN" altLang="en-US" sz="2200" b="1" dirty="0">
                <a:solidFill>
                  <a:srgbClr val="FF0000"/>
                </a:solidFill>
                <a:latin typeface="华文楷体" panose="02010600040101010101" pitchFamily="2" charset="-122"/>
                <a:ea typeface="华文楷体" panose="02010600040101010101" pitchFamily="2" charset="-122"/>
              </a:rPr>
              <a:t>办成了</a:t>
            </a:r>
            <a:r>
              <a:rPr lang="zh-CN" altLang="en-US" sz="2200" b="1" u="sng" dirty="0">
                <a:solidFill>
                  <a:srgbClr val="002060"/>
                </a:solidFill>
                <a:latin typeface="华文楷体" panose="02010600040101010101" pitchFamily="2" charset="-122"/>
                <a:ea typeface="华文楷体" panose="02010600040101010101" pitchFamily="2" charset="-122"/>
              </a:rPr>
              <a:t>许多</a:t>
            </a:r>
            <a:r>
              <a:rPr lang="zh-CN" altLang="en-US" sz="2200" b="1" dirty="0">
                <a:solidFill>
                  <a:srgbClr val="002060"/>
                </a:solidFill>
                <a:latin typeface="华文楷体" panose="02010600040101010101" pitchFamily="2" charset="-122"/>
                <a:ea typeface="华文楷体" panose="02010600040101010101" pitchFamily="2" charset="-122"/>
              </a:rPr>
              <a:t>事关长远的大事要</a:t>
            </a:r>
            <a:r>
              <a:rPr lang="zh-CN" altLang="en-US" sz="2200" b="1" dirty="0" smtClean="0">
                <a:solidFill>
                  <a:srgbClr val="002060"/>
                </a:solidFill>
                <a:latin typeface="华文楷体" panose="02010600040101010101" pitchFamily="2" charset="-122"/>
                <a:ea typeface="华文楷体" panose="02010600040101010101" pitchFamily="2" charset="-122"/>
              </a:rPr>
              <a:t>事</a:t>
            </a:r>
            <a:r>
              <a:rPr lang="zh-CN" altLang="en-US" b="1" dirty="0" smtClean="0">
                <a:solidFill>
                  <a:srgbClr val="002060"/>
                </a:solidFill>
                <a:latin typeface="华文楷体" panose="02010600040101010101" pitchFamily="2" charset="-122"/>
                <a:ea typeface="华文楷体" panose="02010600040101010101" pitchFamily="2" charset="-122"/>
              </a:rPr>
              <a:t>（</a:t>
            </a:r>
            <a:r>
              <a:rPr lang="zh-CN" altLang="en-US" b="1" dirty="0" smtClean="0">
                <a:solidFill>
                  <a:srgbClr val="FF0000"/>
                </a:solidFill>
                <a:latin typeface="华文楷体" panose="02010600040101010101" pitchFamily="2" charset="-122"/>
                <a:ea typeface="华文楷体" panose="02010600040101010101" pitchFamily="2" charset="-122"/>
              </a:rPr>
              <a:t>两个“许多”</a:t>
            </a:r>
            <a:r>
              <a:rPr lang="zh-CN" altLang="en-US" b="1" dirty="0" smtClean="0">
                <a:solidFill>
                  <a:srgbClr val="002060"/>
                </a:solidFill>
                <a:latin typeface="华文楷体" panose="02010600040101010101" pitchFamily="2" charset="-122"/>
                <a:ea typeface="华文楷体" panose="02010600040101010101" pitchFamily="2" charset="-122"/>
              </a:rPr>
              <a:t>），</a:t>
            </a:r>
            <a:r>
              <a:rPr lang="zh-CN" altLang="en-US" sz="2200" b="1" dirty="0">
                <a:solidFill>
                  <a:srgbClr val="002060"/>
                </a:solidFill>
                <a:latin typeface="华文楷体" panose="02010600040101010101" pitchFamily="2" charset="-122"/>
                <a:ea typeface="华文楷体" panose="02010600040101010101" pitchFamily="2" charset="-122"/>
              </a:rPr>
              <a:t>推动党和国家事业取得</a:t>
            </a:r>
            <a:r>
              <a:rPr lang="zh-CN" altLang="en-US" sz="2200" b="1" u="sng" dirty="0">
                <a:solidFill>
                  <a:srgbClr val="002060"/>
                </a:solidFill>
                <a:latin typeface="华文楷体" panose="02010600040101010101" pitchFamily="2" charset="-122"/>
                <a:ea typeface="华文楷体" panose="02010600040101010101" pitchFamily="2" charset="-122"/>
              </a:rPr>
              <a:t>举世瞩目的重大成就</a:t>
            </a:r>
            <a:r>
              <a:rPr lang="zh-CN" altLang="en-US" sz="2200" b="1" dirty="0" smtClean="0">
                <a:solidFill>
                  <a:srgbClr val="002060"/>
                </a:solidFill>
                <a:latin typeface="华文楷体" panose="02010600040101010101" pitchFamily="2" charset="-122"/>
                <a:ea typeface="华文楷体" panose="02010600040101010101" pitchFamily="2" charset="-122"/>
              </a:rPr>
              <a:t>。</a:t>
            </a:r>
            <a:endParaRPr lang="zh-CN" altLang="en-US" sz="2200" b="1" dirty="0">
              <a:solidFill>
                <a:srgbClr val="002060"/>
              </a:solidFill>
              <a:latin typeface="华文楷体" panose="02010600040101010101" pitchFamily="2" charset="-122"/>
              <a:ea typeface="华文楷体" panose="02010600040101010101" pitchFamily="2" charset="-122"/>
            </a:endParaRPr>
          </a:p>
        </p:txBody>
      </p:sp>
      <p:sp>
        <p:nvSpPr>
          <p:cNvPr id="21" name="下箭头标注 20"/>
          <p:cNvSpPr/>
          <p:nvPr/>
        </p:nvSpPr>
        <p:spPr bwMode="auto">
          <a:xfrm>
            <a:off x="588350" y="3299527"/>
            <a:ext cx="10898604" cy="176387"/>
          </a:xfrm>
          <a:prstGeom prst="downArrowCallout">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defTabSz="914400" fontAlgn="base">
              <a:spcBef>
                <a:spcPct val="0"/>
              </a:spcBef>
              <a:spcAft>
                <a:spcPct val="0"/>
              </a:spcAft>
              <a:buFont typeface="Arial" panose="020B0604020202020204" pitchFamily="34" charset="0"/>
              <a:buNone/>
            </a:pPr>
            <a:endParaRPr lang="zh-CN" altLang="en-US" sz="1800" smtClean="0">
              <a:solidFill>
                <a:srgbClr val="00000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52248" y="365126"/>
            <a:ext cx="11761076" cy="722695"/>
          </a:xfrm>
          <a:solidFill>
            <a:srgbClr val="FFFFFF">
              <a:alpha val="74902"/>
            </a:srgbClr>
          </a:solidFill>
        </p:spPr>
        <p:txBody>
          <a:bodyPr anchor="ctr">
            <a:noAutofit/>
          </a:bodyPr>
          <a:lstStyle/>
          <a:p>
            <a:pPr>
              <a:lnSpc>
                <a:spcPct val="100000"/>
              </a:lnSpc>
            </a:pPr>
            <a:r>
              <a:rPr lang="zh-CN" altLang="en-US" sz="2400" dirty="0"/>
              <a:t>（二</a:t>
            </a:r>
            <a:r>
              <a:rPr lang="zh-CN" altLang="en-US" sz="2400" dirty="0" smtClean="0"/>
              <a:t>）十八</a:t>
            </a:r>
            <a:r>
              <a:rPr lang="zh-CN" altLang="en-US" sz="2400" dirty="0"/>
              <a:t>大以来的</a:t>
            </a:r>
            <a:r>
              <a:rPr lang="en-US" altLang="zh-CN" sz="2400" dirty="0"/>
              <a:t>10</a:t>
            </a:r>
            <a:r>
              <a:rPr lang="zh-CN" altLang="en-US" sz="2400" dirty="0"/>
              <a:t>年：党和国家事业取得</a:t>
            </a:r>
            <a:r>
              <a:rPr lang="zh-CN" altLang="en-US" sz="2400" dirty="0">
                <a:solidFill>
                  <a:srgbClr val="0000FF"/>
                </a:solidFill>
              </a:rPr>
              <a:t>历史性成就</a:t>
            </a:r>
            <a:r>
              <a:rPr lang="zh-CN" altLang="en-US" sz="2400" dirty="0"/>
              <a:t>、发生</a:t>
            </a:r>
            <a:r>
              <a:rPr lang="zh-CN" altLang="en-US" sz="2400" dirty="0">
                <a:solidFill>
                  <a:srgbClr val="0000FF"/>
                </a:solidFill>
              </a:rPr>
              <a:t>历史性</a:t>
            </a:r>
            <a:r>
              <a:rPr lang="zh-CN" altLang="en-US" sz="2400" dirty="0" smtClean="0">
                <a:solidFill>
                  <a:srgbClr val="0000FF"/>
                </a:solidFill>
              </a:rPr>
              <a:t>变革</a:t>
            </a:r>
            <a:r>
              <a:rPr lang="en-US" altLang="zh-CN" sz="2400" dirty="0" smtClean="0">
                <a:solidFill>
                  <a:schemeClr val="tx1"/>
                </a:solidFill>
                <a:latin typeface="楷体" panose="02010609060101010101" pitchFamily="49" charset="-122"/>
                <a:ea typeface="楷体" panose="02010609060101010101" pitchFamily="49" charset="-122"/>
              </a:rPr>
              <a:t>【</a:t>
            </a:r>
            <a:r>
              <a:rPr lang="zh-CN" altLang="en-US" sz="2400" dirty="0" smtClean="0">
                <a:solidFill>
                  <a:srgbClr val="FF0000"/>
                </a:solidFill>
                <a:latin typeface="楷体" panose="02010609060101010101" pitchFamily="49" charset="-122"/>
                <a:ea typeface="楷体" panose="02010609060101010101" pitchFamily="49" charset="-122"/>
              </a:rPr>
              <a:t>十六个方面</a:t>
            </a:r>
            <a:r>
              <a:rPr lang="en-US" altLang="zh-CN" sz="2400" i="1" dirty="0" smtClean="0">
                <a:solidFill>
                  <a:schemeClr val="tx1"/>
                </a:solidFill>
                <a:latin typeface="楷体" panose="02010609060101010101" pitchFamily="49" charset="-122"/>
                <a:ea typeface="楷体" panose="02010609060101010101" pitchFamily="49" charset="-122"/>
              </a:rPr>
              <a:t>】</a:t>
            </a:r>
            <a:endParaRPr lang="zh-CN" altLang="en-US" sz="2400" dirty="0">
              <a:solidFill>
                <a:srgbClr val="0000FF"/>
              </a:solidFill>
            </a:endParaRPr>
          </a:p>
        </p:txBody>
      </p:sp>
      <p:sp>
        <p:nvSpPr>
          <p:cNvPr id="5" name="内容占位符 4"/>
          <p:cNvSpPr>
            <a:spLocks noGrp="1"/>
          </p:cNvSpPr>
          <p:nvPr>
            <p:ph idx="1"/>
          </p:nvPr>
        </p:nvSpPr>
        <p:spPr>
          <a:xfrm>
            <a:off x="727842" y="1178931"/>
            <a:ext cx="10515600" cy="1122526"/>
          </a:xfrm>
        </p:spPr>
        <p:txBody>
          <a:bodyPr>
            <a:normAutofit fontScale="92500"/>
          </a:bodyPr>
          <a:lstStyle/>
          <a:p>
            <a:r>
              <a:rPr lang="zh-CN" altLang="en-US" dirty="0" smtClean="0">
                <a:latin typeface="楷体" panose="02010609060101010101" pitchFamily="49" charset="-122"/>
                <a:ea typeface="楷体" panose="02010609060101010101" pitchFamily="49" charset="-122"/>
              </a:rPr>
              <a:t>  经受</a:t>
            </a:r>
            <a:r>
              <a:rPr lang="zh-CN" altLang="en-US" dirty="0">
                <a:latin typeface="楷体" panose="02010609060101010101" pitchFamily="49" charset="-122"/>
                <a:ea typeface="楷体" panose="02010609060101010101" pitchFamily="49" charset="-122"/>
              </a:rPr>
              <a:t>住了来自政治、经济、意识形态、自然界等方面的风险挑战</a:t>
            </a:r>
            <a:r>
              <a:rPr lang="zh-CN" altLang="en-US" dirty="0" smtClean="0">
                <a:latin typeface="楷体" panose="02010609060101010101" pitchFamily="49" charset="-122"/>
                <a:ea typeface="楷体" panose="02010609060101010101" pitchFamily="49" charset="-122"/>
              </a:rPr>
              <a:t>考验</a:t>
            </a:r>
            <a:r>
              <a:rPr lang="en-US" altLang="zh-CN" dirty="0" smtClean="0">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rPr>
              <a:t>，推动我国迈上全面建设社会主义现代化国家</a:t>
            </a:r>
            <a:r>
              <a:rPr lang="zh-CN" altLang="en-US" b="1" dirty="0">
                <a:solidFill>
                  <a:srgbClr val="0000FF"/>
                </a:solidFill>
                <a:latin typeface="楷体" panose="02010609060101010101" pitchFamily="49" charset="-122"/>
                <a:ea typeface="楷体" panose="02010609060101010101" pitchFamily="49" charset="-122"/>
              </a:rPr>
              <a:t>新征程</a:t>
            </a:r>
            <a:r>
              <a:rPr lang="zh-CN" altLang="en-US" dirty="0" smtClean="0">
                <a:latin typeface="楷体" panose="02010609060101010101" pitchFamily="49" charset="-122"/>
                <a:ea typeface="楷体" panose="02010609060101010101" pitchFamily="49" charset="-122"/>
              </a:rPr>
              <a:t>。</a:t>
            </a:r>
            <a:r>
              <a:rPr lang="zh-CN" altLang="en-US" sz="1500" dirty="0" smtClean="0">
                <a:latin typeface="楷体" panose="02010609060101010101" pitchFamily="49" charset="-122"/>
                <a:ea typeface="楷体" panose="02010609060101010101" pitchFamily="49" charset="-122"/>
              </a:rPr>
              <a:t>十年来经历了</a:t>
            </a:r>
            <a:r>
              <a:rPr lang="zh-CN" altLang="en-US" sz="1500" dirty="0" smtClean="0"/>
              <a:t>重大现实意义和深远历史意义的三件大事。</a:t>
            </a:r>
            <a:endParaRPr lang="zh-CN" altLang="en-US" sz="1500" dirty="0" smtClean="0"/>
          </a:p>
        </p:txBody>
      </p:sp>
      <p:sp>
        <p:nvSpPr>
          <p:cNvPr id="3" name="灯片编号占位符 2"/>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6" name="组合 5"/>
          <p:cNvGrpSpPr/>
          <p:nvPr/>
        </p:nvGrpSpPr>
        <p:grpSpPr>
          <a:xfrm>
            <a:off x="338684" y="2456966"/>
            <a:ext cx="5906384" cy="3419985"/>
            <a:chOff x="874713" y="2484120"/>
            <a:chExt cx="5906384" cy="3419985"/>
          </a:xfrm>
        </p:grpSpPr>
        <p:sp>
          <p:nvSpPr>
            <p:cNvPr id="7" name="矩形: 对角圆角 15"/>
            <p:cNvSpPr/>
            <p:nvPr/>
          </p:nvSpPr>
          <p:spPr>
            <a:xfrm>
              <a:off x="874713" y="2484120"/>
              <a:ext cx="5906384" cy="3419985"/>
            </a:xfrm>
            <a:prstGeom prst="round2DiagRect">
              <a:avLst>
                <a:gd name="adj1" fmla="val 9651"/>
                <a:gd name="adj2" fmla="val 0"/>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8" name="文本框 10"/>
            <p:cNvSpPr txBox="1"/>
            <p:nvPr/>
          </p:nvSpPr>
          <p:spPr>
            <a:xfrm>
              <a:off x="977749" y="2613974"/>
              <a:ext cx="5803348" cy="3290131"/>
            </a:xfrm>
            <a:prstGeom prst="rect">
              <a:avLst/>
            </a:prstGeom>
            <a:noFill/>
          </p:spPr>
          <p:txBody>
            <a:bodyPr wrap="square" rtlCol="0">
              <a:spAutoFit/>
            </a:bodyPr>
            <a:lstStyle>
              <a:defPPr>
                <a:defRPr lang="zh-CN"/>
              </a:defPPr>
              <a:lvl1pPr algn="just">
                <a:lnSpc>
                  <a:spcPct val="120000"/>
                </a:lnSpc>
                <a:defRPr>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1"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创立了</a:t>
              </a: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新时代中国特色社会主义</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思想</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全面加强党的</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领导</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对新时代党和国家事业发展作出科学完整的</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战略部署</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经过接续奋斗，实现了小康这个中华民族的干年</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梦想</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以巨大的政治勇气全面深化</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改革</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提出并贯彻新发展</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理念</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实行更加积极主动的开放</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战略</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a:p>
              <a:pPr marL="285750" marR="0" lvl="0" indent="-285750" algn="just" defTabSz="914400" eaLnBrk="1" fontAlgn="auto" latinLnBrk="0" hangingPunct="1">
                <a:lnSpc>
                  <a:spcPct val="120000"/>
                </a:lnSpc>
                <a:spcBef>
                  <a:spcPts val="0"/>
                </a:spcBef>
                <a:spcAft>
                  <a:spcPts val="600"/>
                </a:spcAft>
                <a:buClr>
                  <a:srgbClr val="ED7D31"/>
                </a:buClr>
                <a:buSzTx/>
                <a:buFont typeface="Wingdings" panose="05000000000000000000" pitchFamily="2" charset="2"/>
                <a:buChar char="u"/>
                <a:defRPr/>
              </a:pPr>
              <a:r>
                <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rPr>
                <a:t>坚持走中国特色社会主义政治发展</a:t>
              </a:r>
              <a:r>
                <a:rPr kumimoji="0" lang="zh-CN" altLang="zh-CN" sz="1800" b="0" i="0" u="none" strike="noStrike" kern="0" cap="none" spc="0" normalizeH="0" baseline="0" noProof="0" dirty="0" smtClean="0">
                  <a:ln>
                    <a:noFill/>
                  </a:ln>
                  <a:solidFill>
                    <a:sysClr val="windowText" lastClr="000000"/>
                  </a:solidFill>
                  <a:effectLst/>
                  <a:uLnTx/>
                  <a:uFillTx/>
                  <a:latin typeface="楷体" panose="02010609060101010101" pitchFamily="49" charset="-122"/>
                  <a:ea typeface="楷体" panose="02010609060101010101" pitchFamily="49" charset="-122"/>
                </a:rPr>
                <a:t>道路</a:t>
              </a:r>
              <a:endParaRPr kumimoji="0" lang="zh-CN" altLang="zh-CN" sz="1800" b="0" i="0" u="none" strike="noStrike" kern="0" cap="none" spc="0" normalizeH="0" baseline="0" noProof="0" dirty="0">
                <a:ln>
                  <a:noFill/>
                </a:ln>
                <a:solidFill>
                  <a:sysClr val="windowText" lastClr="000000"/>
                </a:solidFill>
                <a:effectLst/>
                <a:uLnTx/>
                <a:uFillTx/>
                <a:latin typeface="楷体" panose="02010609060101010101" pitchFamily="49" charset="-122"/>
                <a:ea typeface="楷体" panose="02010609060101010101" pitchFamily="49" charset="-122"/>
              </a:endParaRPr>
            </a:p>
          </p:txBody>
        </p:sp>
      </p:grpSp>
      <p:grpSp>
        <p:nvGrpSpPr>
          <p:cNvPr id="10" name="组合 9"/>
          <p:cNvGrpSpPr/>
          <p:nvPr/>
        </p:nvGrpSpPr>
        <p:grpSpPr>
          <a:xfrm>
            <a:off x="6644892" y="2298513"/>
            <a:ext cx="5242308" cy="3736886"/>
            <a:chOff x="874713" y="1842111"/>
            <a:chExt cx="4681135" cy="3736886"/>
          </a:xfrm>
        </p:grpSpPr>
        <p:sp>
          <p:nvSpPr>
            <p:cNvPr id="11" name="矩形: 对角圆角 4"/>
            <p:cNvSpPr/>
            <p:nvPr/>
          </p:nvSpPr>
          <p:spPr>
            <a:xfrm>
              <a:off x="874713" y="1842111"/>
              <a:ext cx="4681135" cy="3736886"/>
            </a:xfrm>
            <a:prstGeom prst="round2DiagRect">
              <a:avLst>
                <a:gd name="adj1" fmla="val 9651"/>
                <a:gd name="adj2" fmla="val 0"/>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3"/>
            <p:cNvSpPr txBox="1"/>
            <p:nvPr/>
          </p:nvSpPr>
          <p:spPr>
            <a:xfrm>
              <a:off x="990812" y="1921287"/>
              <a:ext cx="4482638" cy="3622530"/>
            </a:xfrm>
            <a:prstGeom prst="rect">
              <a:avLst/>
            </a:prstGeom>
            <a:noFill/>
          </p:spPr>
          <p:txBody>
            <a:bodyPr wrap="square" rtlCol="0">
              <a:spAutoFit/>
            </a:bodyPr>
            <a:lstStyle>
              <a:defPPr>
                <a:defRPr lang="zh-CN"/>
              </a:defPPr>
              <a:lvl1pPr marL="285750" indent="-285750" algn="just">
                <a:lnSpc>
                  <a:spcPct val="120000"/>
                </a:lnSpc>
                <a:spcAft>
                  <a:spcPts val="600"/>
                </a:spcAft>
                <a:buClr>
                  <a:schemeClr val="accent2"/>
                </a:buClr>
                <a:buFont typeface="Wingdings" panose="05000000000000000000" pitchFamily="2" charset="2"/>
                <a:buChar char="u"/>
                <a:defRPr>
                  <a:solidFill>
                    <a:srgbClr val="C00000"/>
                  </a:solidFill>
                  <a:latin typeface="思源黑体 CN Medium" panose="020B0600000000000000" pitchFamily="34" charset="-122"/>
                  <a:ea typeface="思源黑体 CN Medium" panose="020B0600000000000000" pitchFamily="34" charset="-122"/>
                </a:defRPr>
              </a:lvl1pPr>
            </a:lstStyle>
            <a:p>
              <a:r>
                <a:rPr lang="zh-CN" altLang="zh-CN" dirty="0">
                  <a:solidFill>
                    <a:schemeClr val="tx1"/>
                  </a:solidFill>
                  <a:latin typeface="楷体" panose="02010609060101010101" pitchFamily="49" charset="-122"/>
                  <a:ea typeface="楷体" panose="02010609060101010101" pitchFamily="49" charset="-122"/>
                </a:rPr>
                <a:t>确立和坚持马克思主义在意识形态领域指导地位的根本</a:t>
              </a:r>
              <a:r>
                <a:rPr lang="zh-CN" altLang="zh-CN" dirty="0" smtClean="0">
                  <a:solidFill>
                    <a:schemeClr val="tx1"/>
                  </a:solidFill>
                  <a:latin typeface="楷体" panose="02010609060101010101" pitchFamily="49" charset="-122"/>
                  <a:ea typeface="楷体" panose="02010609060101010101" pitchFamily="49" charset="-122"/>
                </a:rPr>
                <a:t>制度</a:t>
              </a:r>
              <a:endParaRPr lang="zh-CN" altLang="zh-CN" dirty="0">
                <a:solidFill>
                  <a:schemeClr val="tx1"/>
                </a:solidFill>
                <a:latin typeface="楷体" panose="02010609060101010101" pitchFamily="49" charset="-122"/>
                <a:ea typeface="楷体" panose="02010609060101010101" pitchFamily="49" charset="-122"/>
              </a:endParaRPr>
            </a:p>
            <a:p>
              <a:r>
                <a:rPr lang="zh-CN" altLang="zh-CN" dirty="0">
                  <a:solidFill>
                    <a:schemeClr val="tx1"/>
                  </a:solidFill>
                  <a:latin typeface="楷体" panose="02010609060101010101" pitchFamily="49" charset="-122"/>
                  <a:ea typeface="楷体" panose="02010609060101010101" pitchFamily="49" charset="-122"/>
                </a:rPr>
                <a:t>深入贯彻以人民为中心的发展</a:t>
              </a:r>
              <a:r>
                <a:rPr lang="zh-CN" altLang="zh-CN" dirty="0" smtClean="0">
                  <a:solidFill>
                    <a:schemeClr val="tx1"/>
                  </a:solidFill>
                  <a:latin typeface="楷体" panose="02010609060101010101" pitchFamily="49" charset="-122"/>
                  <a:ea typeface="楷体" panose="02010609060101010101" pitchFamily="49" charset="-122"/>
                </a:rPr>
                <a:t>思想</a:t>
              </a:r>
              <a:endParaRPr lang="zh-CN" altLang="zh-CN" dirty="0">
                <a:solidFill>
                  <a:schemeClr val="tx1"/>
                </a:solidFill>
                <a:latin typeface="楷体" panose="02010609060101010101" pitchFamily="49" charset="-122"/>
                <a:ea typeface="楷体" panose="02010609060101010101" pitchFamily="49" charset="-122"/>
              </a:endParaRPr>
            </a:p>
            <a:p>
              <a:r>
                <a:rPr lang="zh-CN" altLang="zh-CN" dirty="0">
                  <a:solidFill>
                    <a:schemeClr val="tx1"/>
                  </a:solidFill>
                  <a:latin typeface="楷体" panose="02010609060101010101" pitchFamily="49" charset="-122"/>
                  <a:ea typeface="楷体" panose="02010609060101010101" pitchFamily="49" charset="-122"/>
                </a:rPr>
                <a:t>坚持绿水青山就是金山银山的</a:t>
              </a:r>
              <a:r>
                <a:rPr lang="zh-CN" altLang="zh-CN" dirty="0" smtClean="0">
                  <a:solidFill>
                    <a:schemeClr val="tx1"/>
                  </a:solidFill>
                  <a:latin typeface="楷体" panose="02010609060101010101" pitchFamily="49" charset="-122"/>
                  <a:ea typeface="楷体" panose="02010609060101010101" pitchFamily="49" charset="-122"/>
                </a:rPr>
                <a:t>理念</a:t>
              </a:r>
              <a:endParaRPr lang="zh-CN" altLang="zh-CN" dirty="0">
                <a:solidFill>
                  <a:schemeClr val="tx1"/>
                </a:solidFill>
                <a:latin typeface="楷体" panose="02010609060101010101" pitchFamily="49" charset="-122"/>
                <a:ea typeface="楷体" panose="02010609060101010101" pitchFamily="49" charset="-122"/>
              </a:endParaRPr>
            </a:p>
            <a:p>
              <a:r>
                <a:rPr lang="zh-CN" altLang="zh-CN" dirty="0">
                  <a:solidFill>
                    <a:schemeClr val="tx1"/>
                  </a:solidFill>
                  <a:latin typeface="楷体" panose="02010609060101010101" pitchFamily="49" charset="-122"/>
                  <a:ea typeface="楷体" panose="02010609060101010101" pitchFamily="49" charset="-122"/>
                </a:rPr>
                <a:t>贯彻总体国家安全</a:t>
              </a:r>
              <a:r>
                <a:rPr lang="zh-CN" altLang="zh-CN" dirty="0" smtClean="0">
                  <a:solidFill>
                    <a:schemeClr val="tx1"/>
                  </a:solidFill>
                  <a:latin typeface="楷体" panose="02010609060101010101" pitchFamily="49" charset="-122"/>
                  <a:ea typeface="楷体" panose="02010609060101010101" pitchFamily="49" charset="-122"/>
                </a:rPr>
                <a:t>观</a:t>
              </a:r>
              <a:endParaRPr lang="zh-CN" altLang="zh-CN" dirty="0">
                <a:solidFill>
                  <a:schemeClr val="tx1"/>
                </a:solidFill>
                <a:latin typeface="楷体" panose="02010609060101010101" pitchFamily="49" charset="-122"/>
                <a:ea typeface="楷体" panose="02010609060101010101" pitchFamily="49" charset="-122"/>
              </a:endParaRPr>
            </a:p>
            <a:p>
              <a:r>
                <a:rPr lang="zh-CN" altLang="zh-CN" dirty="0">
                  <a:solidFill>
                    <a:schemeClr val="tx1"/>
                  </a:solidFill>
                  <a:latin typeface="楷体" panose="02010609060101010101" pitchFamily="49" charset="-122"/>
                  <a:ea typeface="楷体" panose="02010609060101010101" pitchFamily="49" charset="-122"/>
                </a:rPr>
                <a:t>确立党在新时代的强军</a:t>
              </a:r>
              <a:r>
                <a:rPr lang="zh-CN" altLang="zh-CN" dirty="0" smtClean="0">
                  <a:solidFill>
                    <a:schemeClr val="tx1"/>
                  </a:solidFill>
                  <a:latin typeface="楷体" panose="02010609060101010101" pitchFamily="49" charset="-122"/>
                  <a:ea typeface="楷体" panose="02010609060101010101" pitchFamily="49" charset="-122"/>
                </a:rPr>
                <a:t>目标</a:t>
              </a:r>
              <a:endParaRPr lang="zh-CN" altLang="zh-CN" dirty="0">
                <a:solidFill>
                  <a:schemeClr val="tx1"/>
                </a:solidFill>
                <a:latin typeface="楷体" panose="02010609060101010101" pitchFamily="49" charset="-122"/>
                <a:ea typeface="楷体" panose="02010609060101010101" pitchFamily="49" charset="-122"/>
              </a:endParaRPr>
            </a:p>
            <a:p>
              <a:r>
                <a:rPr lang="zh-CN" altLang="zh-CN" dirty="0">
                  <a:solidFill>
                    <a:schemeClr val="tx1"/>
                  </a:solidFill>
                  <a:latin typeface="楷体" panose="02010609060101010101" pitchFamily="49" charset="-122"/>
                  <a:ea typeface="楷体" panose="02010609060101010101" pitchFamily="49" charset="-122"/>
                </a:rPr>
                <a:t>全面准确推进“一国两制”</a:t>
              </a:r>
              <a:r>
                <a:rPr lang="zh-CN" altLang="zh-CN" dirty="0" smtClean="0">
                  <a:solidFill>
                    <a:schemeClr val="tx1"/>
                  </a:solidFill>
                  <a:latin typeface="楷体" panose="02010609060101010101" pitchFamily="49" charset="-122"/>
                  <a:ea typeface="楷体" panose="02010609060101010101" pitchFamily="49" charset="-122"/>
                </a:rPr>
                <a:t>实践</a:t>
              </a:r>
              <a:endParaRPr lang="zh-CN" altLang="zh-CN" dirty="0">
                <a:solidFill>
                  <a:schemeClr val="tx1"/>
                </a:solidFill>
                <a:latin typeface="楷体" panose="02010609060101010101" pitchFamily="49" charset="-122"/>
                <a:ea typeface="楷体" panose="02010609060101010101" pitchFamily="49" charset="-122"/>
              </a:endParaRPr>
            </a:p>
            <a:p>
              <a:r>
                <a:rPr lang="zh-CN" altLang="zh-CN" dirty="0">
                  <a:solidFill>
                    <a:schemeClr val="tx1"/>
                  </a:solidFill>
                  <a:latin typeface="楷体" panose="02010609060101010101" pitchFamily="49" charset="-122"/>
                  <a:ea typeface="楷体" panose="02010609060101010101" pitchFamily="49" charset="-122"/>
                </a:rPr>
                <a:t>全面推进中国特色大国</a:t>
              </a:r>
              <a:r>
                <a:rPr lang="zh-CN" altLang="zh-CN" dirty="0" smtClean="0">
                  <a:solidFill>
                    <a:schemeClr val="tx1"/>
                  </a:solidFill>
                  <a:latin typeface="楷体" panose="02010609060101010101" pitchFamily="49" charset="-122"/>
                  <a:ea typeface="楷体" panose="02010609060101010101" pitchFamily="49" charset="-122"/>
                </a:rPr>
                <a:t>外交</a:t>
              </a:r>
              <a:endParaRPr lang="zh-CN" altLang="zh-CN" dirty="0">
                <a:solidFill>
                  <a:schemeClr val="tx1"/>
                </a:solidFill>
                <a:latin typeface="楷体" panose="02010609060101010101" pitchFamily="49" charset="-122"/>
                <a:ea typeface="楷体" panose="02010609060101010101" pitchFamily="49" charset="-122"/>
              </a:endParaRPr>
            </a:p>
            <a:p>
              <a:r>
                <a:rPr lang="zh-CN" altLang="zh-CN" b="1" dirty="0">
                  <a:solidFill>
                    <a:schemeClr val="tx1"/>
                  </a:solidFill>
                  <a:latin typeface="楷体" panose="02010609060101010101" pitchFamily="49" charset="-122"/>
                  <a:ea typeface="楷体" panose="02010609060101010101" pitchFamily="49" charset="-122"/>
                </a:rPr>
                <a:t>深入推进全面从严治</a:t>
              </a:r>
              <a:r>
                <a:rPr lang="zh-CN" altLang="zh-CN" b="1" dirty="0" smtClean="0">
                  <a:solidFill>
                    <a:schemeClr val="tx1"/>
                  </a:solidFill>
                  <a:latin typeface="楷体" panose="02010609060101010101" pitchFamily="49" charset="-122"/>
                  <a:ea typeface="楷体" panose="02010609060101010101" pitchFamily="49" charset="-122"/>
                </a:rPr>
                <a:t>党</a:t>
              </a:r>
              <a:endParaRPr lang="zh-CN" altLang="zh-CN" b="1" i="1" dirty="0">
                <a:solidFill>
                  <a:schemeClr val="tx1"/>
                </a:solidFill>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144101" y="971640"/>
            <a:ext cx="9711567" cy="437310"/>
          </a:xfrm>
        </p:spPr>
        <p:txBody>
          <a:bodyPr>
            <a:noAutofit/>
          </a:bodyPr>
          <a:lstStyle/>
          <a:p>
            <a:pPr marL="0" indent="0">
              <a:buNone/>
            </a:pPr>
            <a:r>
              <a:rPr lang="zh-CN" altLang="en-US" sz="1800" spc="-150" dirty="0" smtClean="0"/>
              <a:t>经济</a:t>
            </a:r>
            <a:r>
              <a:rPr lang="zh-CN" altLang="en-US" sz="1800" spc="-150" dirty="0"/>
              <a:t>总量占世界</a:t>
            </a:r>
            <a:r>
              <a:rPr lang="zh-CN" altLang="en-US" sz="1800" spc="-150" dirty="0" smtClean="0"/>
              <a:t>经济</a:t>
            </a:r>
            <a:r>
              <a:rPr lang="zh-CN" altLang="en-US" sz="1800" spc="0" dirty="0" smtClean="0"/>
              <a:t>比重</a:t>
            </a:r>
            <a:r>
              <a:rPr lang="zh-CN" altLang="en-US" sz="1800" spc="0" dirty="0"/>
              <a:t>达</a:t>
            </a:r>
            <a:r>
              <a:rPr lang="en-US" altLang="zh-CN" sz="1800" spc="300" dirty="0"/>
              <a:t>18.5%</a:t>
            </a:r>
            <a:r>
              <a:rPr lang="zh-CN" altLang="en-US" sz="1800" spc="-150" dirty="0" smtClean="0"/>
              <a:t>，较</a:t>
            </a:r>
            <a:r>
              <a:rPr lang="en-US" altLang="zh-CN" sz="1800" spc="-150" dirty="0" smtClean="0"/>
              <a:t>2012</a:t>
            </a:r>
            <a:r>
              <a:rPr lang="zh-CN" altLang="en-US" sz="1800" spc="-150" dirty="0" smtClean="0"/>
              <a:t>年提高</a:t>
            </a:r>
            <a:r>
              <a:rPr lang="en-US" altLang="zh-CN" sz="1800" spc="300" dirty="0"/>
              <a:t>7.2</a:t>
            </a:r>
            <a:r>
              <a:rPr lang="zh-CN" altLang="en-US" sz="1800" spc="300" dirty="0"/>
              <a:t>个</a:t>
            </a:r>
            <a:r>
              <a:rPr lang="zh-CN" altLang="en-US" sz="1800" spc="-150" dirty="0"/>
              <a:t>百分点，</a:t>
            </a:r>
            <a:r>
              <a:rPr lang="zh-CN" altLang="en-US" sz="2000" spc="-150" dirty="0">
                <a:latin typeface="华文行楷" panose="02010800040101010101" pitchFamily="2" charset="-122"/>
                <a:ea typeface="华文行楷" panose="02010800040101010101" pitchFamily="2" charset="-122"/>
              </a:rPr>
              <a:t>稳居世界第二</a:t>
            </a:r>
            <a:r>
              <a:rPr lang="zh-CN" altLang="en-US" sz="2000" spc="-150" dirty="0" smtClean="0">
                <a:latin typeface="华文行楷" panose="02010800040101010101" pitchFamily="2" charset="-122"/>
                <a:ea typeface="华文行楷" panose="02010800040101010101" pitchFamily="2" charset="-122"/>
              </a:rPr>
              <a:t>位</a:t>
            </a:r>
            <a:r>
              <a:rPr lang="zh-CN" altLang="en-US" sz="1800" spc="-150" dirty="0" smtClean="0"/>
              <a:t>（世界影响力）</a:t>
            </a:r>
            <a:endParaRPr lang="zh-CN" altLang="en-US" sz="1800" spc="-150" dirty="0"/>
          </a:p>
        </p:txBody>
      </p:sp>
      <p:sp>
        <p:nvSpPr>
          <p:cNvPr id="4" name="灯片编号占位符 3"/>
          <p:cNvSpPr>
            <a:spLocks noGrp="1"/>
          </p:cNvSpPr>
          <p:nvPr>
            <p:ph type="sldNum" sz="quarter" idx="12"/>
          </p:nvPr>
        </p:nvSpPr>
        <p:spPr>
          <a:xfrm>
            <a:off x="10899858" y="6374823"/>
            <a:ext cx="676564" cy="365125"/>
          </a:xfrm>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矩形 4"/>
          <p:cNvSpPr/>
          <p:nvPr/>
        </p:nvSpPr>
        <p:spPr>
          <a:xfrm>
            <a:off x="1844554" y="1024758"/>
            <a:ext cx="141571" cy="556522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51152" y="1145049"/>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854998" y="6232089"/>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855249" y="5675042"/>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866918" y="5196821"/>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866666" y="4256704"/>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861413" y="3783164"/>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866918" y="3273408"/>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858236" y="2761415"/>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854328" y="2208718"/>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864418" y="1616542"/>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45178" y="1037159"/>
            <a:ext cx="869149"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18.5%</a:t>
            </a:r>
            <a:endParaRPr lang="zh-CN" altLang="en-US" b="1" spc="200" dirty="0">
              <a:latin typeface="等线" panose="02010600030101010101" pitchFamily="2" charset="-122"/>
              <a:ea typeface="等线" panose="02010600030101010101" pitchFamily="2" charset="-122"/>
            </a:endParaRPr>
          </a:p>
        </p:txBody>
      </p:sp>
      <p:sp>
        <p:nvSpPr>
          <p:cNvPr id="17" name="矩形 16"/>
          <p:cNvSpPr/>
          <p:nvPr/>
        </p:nvSpPr>
        <p:spPr>
          <a:xfrm>
            <a:off x="776514" y="1491476"/>
            <a:ext cx="954107"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80976</a:t>
            </a:r>
            <a:endParaRPr lang="zh-CN" altLang="en-US" b="1" spc="200" dirty="0">
              <a:latin typeface="等线" panose="02010600030101010101" pitchFamily="2" charset="-122"/>
              <a:ea typeface="等线" panose="02010600030101010101" pitchFamily="2" charset="-122"/>
            </a:endParaRPr>
          </a:p>
        </p:txBody>
      </p:sp>
      <p:sp>
        <p:nvSpPr>
          <p:cNvPr id="18" name="内容占位符 2"/>
          <p:cNvSpPr txBox="1"/>
          <p:nvPr/>
        </p:nvSpPr>
        <p:spPr>
          <a:xfrm>
            <a:off x="2145559" y="1457913"/>
            <a:ext cx="6831733"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a:t>人均</a:t>
            </a:r>
            <a:r>
              <a:rPr lang="en-US" altLang="zh-CN" sz="1800" spc="150" dirty="0"/>
              <a:t>GDP</a:t>
            </a:r>
            <a:r>
              <a:rPr lang="zh-CN" altLang="en-US" sz="1800" spc="150" dirty="0"/>
              <a:t>从</a:t>
            </a:r>
            <a:r>
              <a:rPr lang="en-US" altLang="zh-CN" sz="1800" spc="150" dirty="0"/>
              <a:t>39800</a:t>
            </a:r>
            <a:r>
              <a:rPr lang="zh-CN" altLang="en-US" sz="1800" spc="150" dirty="0"/>
              <a:t>增加到</a:t>
            </a:r>
            <a:r>
              <a:rPr lang="en-US" altLang="zh-CN" sz="1800" spc="150" dirty="0"/>
              <a:t>80976</a:t>
            </a:r>
            <a:r>
              <a:rPr lang="zh-CN" altLang="en-US" sz="1800" spc="150" dirty="0" smtClean="0"/>
              <a:t>元。</a:t>
            </a:r>
            <a:endParaRPr lang="zh-CN" altLang="en-US" sz="1800" spc="150" dirty="0"/>
          </a:p>
        </p:txBody>
      </p:sp>
      <p:sp>
        <p:nvSpPr>
          <p:cNvPr id="19" name="矩形 18"/>
          <p:cNvSpPr/>
          <p:nvPr/>
        </p:nvSpPr>
        <p:spPr>
          <a:xfrm>
            <a:off x="935210" y="2093267"/>
            <a:ext cx="686406" cy="369332"/>
          </a:xfrm>
          <a:prstGeom prst="rect">
            <a:avLst/>
          </a:prstGeom>
        </p:spPr>
        <p:txBody>
          <a:bodyPr wrap="none">
            <a:spAutoFit/>
          </a:bodyPr>
          <a:lstStyle/>
          <a:p>
            <a:r>
              <a:rPr lang="zh-CN" altLang="en-US" dirty="0"/>
              <a:t> </a:t>
            </a:r>
            <a:r>
              <a:rPr lang="en-US" altLang="zh-CN" b="1" spc="200" dirty="0">
                <a:latin typeface="等线" panose="02010600030101010101" pitchFamily="2" charset="-122"/>
                <a:ea typeface="等线" panose="02010600030101010101" pitchFamily="2" charset="-122"/>
              </a:rPr>
              <a:t>30%</a:t>
            </a:r>
            <a:endParaRPr lang="zh-CN" altLang="en-US" b="1" spc="200" dirty="0">
              <a:latin typeface="等线" panose="02010600030101010101" pitchFamily="2" charset="-122"/>
              <a:ea typeface="等线" panose="02010600030101010101" pitchFamily="2" charset="-122"/>
            </a:endParaRPr>
          </a:p>
        </p:txBody>
      </p:sp>
      <p:sp>
        <p:nvSpPr>
          <p:cNvPr id="20" name="内容占位符 2"/>
          <p:cNvSpPr txBox="1"/>
          <p:nvPr/>
        </p:nvSpPr>
        <p:spPr>
          <a:xfrm>
            <a:off x="2154612" y="2026275"/>
            <a:ext cx="9711567"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a:t>制造业增加值达 </a:t>
            </a:r>
            <a:r>
              <a:rPr lang="en-US" altLang="zh-CN" sz="1800" spc="150" dirty="0"/>
              <a:t>31.4 </a:t>
            </a:r>
            <a:r>
              <a:rPr lang="zh-CN" altLang="en-US" sz="1800" spc="150" dirty="0"/>
              <a:t>万亿</a:t>
            </a:r>
            <a:r>
              <a:rPr lang="zh-CN" altLang="en-US" sz="1800" spc="150" dirty="0" smtClean="0"/>
              <a:t>元（</a:t>
            </a:r>
            <a:r>
              <a:rPr lang="zh-CN" altLang="en-US" sz="1800" spc="150" dirty="0" smtClean="0">
                <a:latin typeface="华文行楷" panose="02010800040101010101" pitchFamily="2" charset="-122"/>
                <a:ea typeface="华文行楷" panose="02010800040101010101" pitchFamily="2" charset="-122"/>
              </a:rPr>
              <a:t>成为全世界制造业门类最齐全的国家</a:t>
            </a:r>
            <a:r>
              <a:rPr lang="zh-CN" altLang="en-US" sz="1800" spc="150" dirty="0" smtClean="0"/>
              <a:t>）</a:t>
            </a:r>
            <a:endParaRPr lang="zh-CN" altLang="en-US" sz="1800" spc="150" dirty="0"/>
          </a:p>
        </p:txBody>
      </p:sp>
      <p:sp>
        <p:nvSpPr>
          <p:cNvPr id="21" name="矩形 20"/>
          <p:cNvSpPr/>
          <p:nvPr/>
        </p:nvSpPr>
        <p:spPr>
          <a:xfrm>
            <a:off x="313472" y="2645964"/>
            <a:ext cx="1470274"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USD 6</a:t>
            </a:r>
            <a:r>
              <a:rPr lang="zh-CN" altLang="en-US" b="1" spc="200" dirty="0">
                <a:latin typeface="等线" panose="02010600030101010101" pitchFamily="2" charset="-122"/>
                <a:ea typeface="等线" panose="02010600030101010101" pitchFamily="2" charset="-122"/>
              </a:rPr>
              <a:t>万亿</a:t>
            </a:r>
            <a:endParaRPr lang="zh-CN" altLang="en-US" b="1" spc="200" dirty="0">
              <a:latin typeface="等线" panose="02010600030101010101" pitchFamily="2" charset="-122"/>
              <a:ea typeface="等线" panose="02010600030101010101" pitchFamily="2" charset="-122"/>
            </a:endParaRPr>
          </a:p>
        </p:txBody>
      </p:sp>
      <p:sp>
        <p:nvSpPr>
          <p:cNvPr id="22" name="内容占位符 2"/>
          <p:cNvSpPr txBox="1"/>
          <p:nvPr/>
        </p:nvSpPr>
        <p:spPr>
          <a:xfrm>
            <a:off x="2149352" y="2586251"/>
            <a:ext cx="9711567"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smtClean="0">
                <a:latin typeface="华文行楷" panose="02010800040101010101" pitchFamily="2" charset="-122"/>
                <a:ea typeface="华文行楷" panose="02010800040101010101" pitchFamily="2" charset="-122"/>
              </a:rPr>
              <a:t>对外贸易</a:t>
            </a:r>
            <a:r>
              <a:rPr lang="zh-CN" altLang="en-US" sz="1800" spc="150" dirty="0">
                <a:latin typeface="华文行楷" panose="02010800040101010101" pitchFamily="2" charset="-122"/>
                <a:ea typeface="华文行楷" panose="02010800040101010101" pitchFamily="2" charset="-122"/>
              </a:rPr>
              <a:t>规模位居世界</a:t>
            </a:r>
            <a:r>
              <a:rPr lang="zh-CN" altLang="en-US" sz="1800" spc="150" dirty="0" smtClean="0">
                <a:latin typeface="华文行楷" panose="02010800040101010101" pitchFamily="2" charset="-122"/>
                <a:ea typeface="华文行楷" panose="02010800040101010101" pitchFamily="2" charset="-122"/>
              </a:rPr>
              <a:t>第一</a:t>
            </a:r>
            <a:r>
              <a:rPr lang="en-US" altLang="zh-CN" sz="1800" spc="150" dirty="0" smtClean="0"/>
              <a:t>,</a:t>
            </a:r>
            <a:r>
              <a:rPr lang="en-US" altLang="zh-CN" sz="1800" dirty="0"/>
              <a:t> 2021</a:t>
            </a:r>
            <a:r>
              <a:rPr lang="zh-CN" altLang="zh-CN" sz="1800" dirty="0"/>
              <a:t>年货物和服务贸易总额超过</a:t>
            </a:r>
            <a:r>
              <a:rPr lang="en-US" altLang="zh-CN" sz="1800" dirty="0"/>
              <a:t>6</a:t>
            </a:r>
            <a:r>
              <a:rPr lang="zh-CN" altLang="zh-CN" sz="1800" dirty="0"/>
              <a:t>万亿美元</a:t>
            </a:r>
            <a:endParaRPr lang="zh-CN" altLang="en-US" sz="1800" spc="150" dirty="0"/>
          </a:p>
        </p:txBody>
      </p:sp>
      <p:sp>
        <p:nvSpPr>
          <p:cNvPr id="23" name="矩形 22"/>
          <p:cNvSpPr/>
          <p:nvPr/>
        </p:nvSpPr>
        <p:spPr>
          <a:xfrm>
            <a:off x="1083217" y="3157957"/>
            <a:ext cx="633507"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30%</a:t>
            </a:r>
            <a:endParaRPr lang="zh-CN" altLang="en-US" b="1" spc="200" dirty="0">
              <a:latin typeface="等线" panose="02010600030101010101" pitchFamily="2" charset="-122"/>
              <a:ea typeface="等线" panose="02010600030101010101" pitchFamily="2" charset="-122"/>
            </a:endParaRPr>
          </a:p>
        </p:txBody>
      </p:sp>
      <p:sp>
        <p:nvSpPr>
          <p:cNvPr id="24" name="内容占位符 2"/>
          <p:cNvSpPr txBox="1"/>
          <p:nvPr/>
        </p:nvSpPr>
        <p:spPr>
          <a:xfrm>
            <a:off x="2144092" y="3083163"/>
            <a:ext cx="7896201"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800" spc="150" dirty="0"/>
              <a:t>2013</a:t>
            </a:r>
            <a:r>
              <a:rPr lang="zh-CN" altLang="en-US" sz="1800" spc="150" dirty="0"/>
              <a:t>年至</a:t>
            </a:r>
            <a:r>
              <a:rPr lang="en-US" altLang="zh-CN" sz="1800" spc="150" dirty="0"/>
              <a:t>2021</a:t>
            </a:r>
            <a:r>
              <a:rPr lang="zh-CN" altLang="en-US" sz="1800" spc="150" dirty="0" smtClean="0"/>
              <a:t>年</a:t>
            </a:r>
            <a:r>
              <a:rPr lang="en-US" altLang="zh-CN" sz="1800" spc="150" dirty="0" smtClean="0"/>
              <a:t>,</a:t>
            </a:r>
            <a:r>
              <a:rPr lang="zh-CN" altLang="zh-CN" sz="1800" dirty="0">
                <a:latin typeface="华文行楷" panose="02010800040101010101" pitchFamily="2" charset="-122"/>
                <a:ea typeface="华文行楷" panose="02010800040101010101" pitchFamily="2" charset="-122"/>
              </a:rPr>
              <a:t>对世界经济增长的平均贡献率</a:t>
            </a:r>
            <a:r>
              <a:rPr lang="zh-CN" altLang="zh-CN" sz="1800" dirty="0"/>
              <a:t>超过</a:t>
            </a:r>
            <a:r>
              <a:rPr lang="en-US" altLang="zh-CN" sz="1800" dirty="0"/>
              <a:t>30%</a:t>
            </a:r>
            <a:r>
              <a:rPr lang="zh-CN" altLang="zh-CN" sz="1800" dirty="0"/>
              <a:t>，居世界第一</a:t>
            </a:r>
            <a:endParaRPr lang="zh-CN" altLang="en-US" sz="1800" spc="150" dirty="0"/>
          </a:p>
        </p:txBody>
      </p:sp>
      <p:sp>
        <p:nvSpPr>
          <p:cNvPr id="25" name="矩形 24"/>
          <p:cNvSpPr/>
          <p:nvPr/>
        </p:nvSpPr>
        <p:spPr>
          <a:xfrm>
            <a:off x="746055" y="3667713"/>
            <a:ext cx="1023037"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64.72%</a:t>
            </a:r>
            <a:endParaRPr lang="zh-CN" altLang="en-US" b="1" spc="200" dirty="0">
              <a:latin typeface="等线" panose="02010600030101010101" pitchFamily="2" charset="-122"/>
              <a:ea typeface="等线" panose="02010600030101010101" pitchFamily="2" charset="-122"/>
            </a:endParaRPr>
          </a:p>
        </p:txBody>
      </p:sp>
      <p:sp>
        <p:nvSpPr>
          <p:cNvPr id="26" name="内容占位符 2"/>
          <p:cNvSpPr txBox="1"/>
          <p:nvPr/>
        </p:nvSpPr>
        <p:spPr>
          <a:xfrm>
            <a:off x="2154599" y="3582415"/>
            <a:ext cx="5359778"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a:t>城镇化率提高</a:t>
            </a:r>
            <a:r>
              <a:rPr lang="en-US" altLang="zh-CN" sz="1800" spc="150" dirty="0"/>
              <a:t>11.6</a:t>
            </a:r>
            <a:r>
              <a:rPr lang="zh-CN" altLang="en-US" sz="1800" spc="150" dirty="0"/>
              <a:t>个百分点，达到</a:t>
            </a:r>
            <a:r>
              <a:rPr lang="en-US" altLang="zh-CN" sz="1800" spc="150" dirty="0"/>
              <a:t>64.72</a:t>
            </a:r>
            <a:r>
              <a:rPr lang="en-US" altLang="zh-CN" sz="1800" spc="150" dirty="0" smtClean="0"/>
              <a:t>%</a:t>
            </a:r>
            <a:endParaRPr lang="zh-CN" altLang="en-US" sz="1800" spc="150" dirty="0"/>
          </a:p>
        </p:txBody>
      </p:sp>
      <p:sp>
        <p:nvSpPr>
          <p:cNvPr id="27" name="矩形 26"/>
          <p:cNvSpPr/>
          <p:nvPr/>
        </p:nvSpPr>
        <p:spPr>
          <a:xfrm>
            <a:off x="908244" y="4141253"/>
            <a:ext cx="851515"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1</a:t>
            </a:r>
            <a:r>
              <a:rPr lang="zh-CN" altLang="en-US" b="1" spc="200" dirty="0">
                <a:latin typeface="等线" panose="02010600030101010101" pitchFamily="2" charset="-122"/>
                <a:ea typeface="等线" panose="02010600030101010101" pitchFamily="2" charset="-122"/>
              </a:rPr>
              <a:t>亿人</a:t>
            </a:r>
            <a:endParaRPr lang="zh-CN" altLang="en-US" b="1" spc="200" dirty="0">
              <a:latin typeface="等线" panose="02010600030101010101" pitchFamily="2" charset="-122"/>
              <a:ea typeface="等线" panose="02010600030101010101" pitchFamily="2" charset="-122"/>
            </a:endParaRPr>
          </a:p>
        </p:txBody>
      </p:sp>
      <p:sp>
        <p:nvSpPr>
          <p:cNvPr id="28" name="内容占位符 2"/>
          <p:cNvSpPr txBox="1"/>
          <p:nvPr/>
        </p:nvSpPr>
        <p:spPr>
          <a:xfrm>
            <a:off x="2149338" y="4068241"/>
            <a:ext cx="9711567"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a:t>现行贫困标准下</a:t>
            </a:r>
            <a:r>
              <a:rPr lang="zh-CN" altLang="en-US" sz="1800" spc="150" dirty="0" smtClean="0"/>
              <a:t>，农村</a:t>
            </a:r>
            <a:r>
              <a:rPr lang="zh-CN" altLang="en-US" sz="1800" spc="150" dirty="0"/>
              <a:t>贫困人口累计减少近</a:t>
            </a:r>
            <a:r>
              <a:rPr lang="en-US" altLang="zh-CN" sz="1800" spc="150" dirty="0"/>
              <a:t>1</a:t>
            </a:r>
            <a:r>
              <a:rPr lang="zh-CN" altLang="en-US" sz="1800" spc="150" dirty="0"/>
              <a:t>亿人，对全球消除贫困事业作出很大贡献</a:t>
            </a:r>
            <a:endParaRPr lang="zh-CN" altLang="en-US" sz="1800" spc="150" dirty="0"/>
          </a:p>
        </p:txBody>
      </p:sp>
      <p:sp>
        <p:nvSpPr>
          <p:cNvPr id="29" name="矩形 28"/>
          <p:cNvSpPr/>
          <p:nvPr/>
        </p:nvSpPr>
        <p:spPr>
          <a:xfrm>
            <a:off x="587322" y="5081370"/>
            <a:ext cx="1241045"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6.33</a:t>
            </a:r>
            <a:r>
              <a:rPr lang="zh-CN" altLang="en-US" b="1" spc="200" dirty="0">
                <a:latin typeface="等线" panose="02010600030101010101" pitchFamily="2" charset="-122"/>
                <a:ea typeface="等线" panose="02010600030101010101" pitchFamily="2" charset="-122"/>
              </a:rPr>
              <a:t>亿吨</a:t>
            </a:r>
            <a:endParaRPr lang="zh-CN" altLang="en-US" b="1" spc="200" dirty="0">
              <a:latin typeface="等线" panose="02010600030101010101" pitchFamily="2" charset="-122"/>
              <a:ea typeface="等线" panose="02010600030101010101" pitchFamily="2" charset="-122"/>
            </a:endParaRPr>
          </a:p>
        </p:txBody>
      </p:sp>
      <p:sp>
        <p:nvSpPr>
          <p:cNvPr id="30" name="内容占位符 2"/>
          <p:cNvSpPr txBox="1"/>
          <p:nvPr/>
        </p:nvSpPr>
        <p:spPr>
          <a:xfrm>
            <a:off x="2144078" y="5033760"/>
            <a:ext cx="7614777"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a:t>谷物总产量稳居世界首位，十四亿多人的粮食</a:t>
            </a:r>
            <a:r>
              <a:rPr lang="zh-CN" altLang="en-US" sz="1800" spc="150" dirty="0" smtClean="0"/>
              <a:t>安全得到</a:t>
            </a:r>
            <a:r>
              <a:rPr lang="zh-CN" altLang="en-US" sz="1800" spc="150" dirty="0"/>
              <a:t>有效</a:t>
            </a:r>
            <a:r>
              <a:rPr lang="zh-CN" altLang="en-US" sz="1800" spc="150" dirty="0" smtClean="0"/>
              <a:t>保障</a:t>
            </a:r>
            <a:endParaRPr lang="zh-CN" altLang="en-US" sz="1800" spc="150" dirty="0"/>
          </a:p>
        </p:txBody>
      </p:sp>
      <p:sp>
        <p:nvSpPr>
          <p:cNvPr id="31" name="矩形 30"/>
          <p:cNvSpPr/>
          <p:nvPr/>
        </p:nvSpPr>
        <p:spPr>
          <a:xfrm>
            <a:off x="683539" y="5559591"/>
            <a:ext cx="1087157" cy="369332"/>
          </a:xfrm>
          <a:prstGeom prst="rect">
            <a:avLst/>
          </a:prstGeom>
        </p:spPr>
        <p:txBody>
          <a:bodyPr wrap="none">
            <a:spAutoFit/>
          </a:bodyPr>
          <a:lstStyle/>
          <a:p>
            <a:r>
              <a:rPr lang="en-US" altLang="zh-CN" b="1" spc="200" dirty="0">
                <a:latin typeface="等线" panose="02010600030101010101" pitchFamily="2" charset="-122"/>
                <a:ea typeface="等线" panose="02010600030101010101" pitchFamily="2" charset="-122"/>
              </a:rPr>
              <a:t>2.8</a:t>
            </a:r>
            <a:r>
              <a:rPr lang="zh-CN" altLang="en-US" b="1" spc="200" dirty="0">
                <a:latin typeface="等线" panose="02010600030101010101" pitchFamily="2" charset="-122"/>
                <a:ea typeface="等线" panose="02010600030101010101" pitchFamily="2" charset="-122"/>
              </a:rPr>
              <a:t>万亿</a:t>
            </a:r>
            <a:endParaRPr lang="zh-CN" altLang="en-US" b="1" spc="200" dirty="0">
              <a:latin typeface="等线" panose="02010600030101010101" pitchFamily="2" charset="-122"/>
              <a:ea typeface="等线" panose="02010600030101010101" pitchFamily="2" charset="-122"/>
            </a:endParaRPr>
          </a:p>
        </p:txBody>
      </p:sp>
      <p:sp>
        <p:nvSpPr>
          <p:cNvPr id="32" name="内容占位符 2"/>
          <p:cNvSpPr txBox="1"/>
          <p:nvPr/>
        </p:nvSpPr>
        <p:spPr>
          <a:xfrm>
            <a:off x="2154585" y="5508193"/>
            <a:ext cx="9162248"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spc="150" dirty="0" smtClean="0"/>
              <a:t>全社会研究与试验支出从</a:t>
            </a:r>
            <a:r>
              <a:rPr lang="en-US" altLang="zh-CN" sz="1400" spc="150" dirty="0" smtClean="0"/>
              <a:t>1</a:t>
            </a:r>
            <a:r>
              <a:rPr lang="zh-CN" altLang="en-US" sz="1400" spc="150" dirty="0" smtClean="0"/>
              <a:t>万亿</a:t>
            </a:r>
            <a:r>
              <a:rPr lang="zh-CN" altLang="en-US" sz="1400" spc="150" dirty="0"/>
              <a:t>元增加</a:t>
            </a:r>
            <a:r>
              <a:rPr lang="zh-CN" altLang="en-US" sz="1400" spc="150" dirty="0" smtClean="0"/>
              <a:t>到</a:t>
            </a:r>
            <a:r>
              <a:rPr lang="en-US" altLang="zh-CN" sz="1400" spc="150" dirty="0" smtClean="0"/>
              <a:t>2.8</a:t>
            </a:r>
            <a:r>
              <a:rPr lang="zh-CN" altLang="en-US" sz="1400" spc="150" dirty="0" smtClean="0"/>
              <a:t>万亿</a:t>
            </a:r>
            <a:r>
              <a:rPr lang="zh-CN" altLang="en-US" sz="1400" spc="150" dirty="0"/>
              <a:t>元，居世界第二位</a:t>
            </a:r>
            <a:r>
              <a:rPr lang="zh-CN" altLang="en-US" sz="1200" spc="150" dirty="0"/>
              <a:t>，</a:t>
            </a:r>
            <a:r>
              <a:rPr lang="zh-CN" altLang="en-US" sz="1800" b="1" spc="150" dirty="0"/>
              <a:t>研发人员总量居世界首位</a:t>
            </a:r>
            <a:endParaRPr lang="zh-CN" altLang="en-US" sz="1800" b="1" spc="150" dirty="0"/>
          </a:p>
        </p:txBody>
      </p:sp>
      <p:sp>
        <p:nvSpPr>
          <p:cNvPr id="33" name="矩形 32"/>
          <p:cNvSpPr/>
          <p:nvPr/>
        </p:nvSpPr>
        <p:spPr>
          <a:xfrm>
            <a:off x="793901" y="6116638"/>
            <a:ext cx="1005403" cy="369332"/>
          </a:xfrm>
          <a:prstGeom prst="rect">
            <a:avLst/>
          </a:prstGeom>
        </p:spPr>
        <p:txBody>
          <a:bodyPr wrap="none">
            <a:spAutoFit/>
          </a:bodyPr>
          <a:lstStyle/>
          <a:p>
            <a:r>
              <a:rPr lang="zh-CN" altLang="en-US" b="1" spc="200" dirty="0">
                <a:latin typeface="等线" panose="02010600030101010101" pitchFamily="2" charset="-122"/>
                <a:ea typeface="等线" panose="02010600030101010101" pitchFamily="2" charset="-122"/>
              </a:rPr>
              <a:t>第</a:t>
            </a:r>
            <a:r>
              <a:rPr lang="en-US" altLang="zh-CN" b="1" spc="200" dirty="0">
                <a:latin typeface="等线" panose="02010600030101010101" pitchFamily="2" charset="-122"/>
                <a:ea typeface="等线" panose="02010600030101010101" pitchFamily="2" charset="-122"/>
              </a:rPr>
              <a:t>12</a:t>
            </a:r>
            <a:r>
              <a:rPr lang="zh-CN" altLang="en-US" b="1" spc="200" dirty="0">
                <a:latin typeface="等线" panose="02010600030101010101" pitchFamily="2" charset="-122"/>
                <a:ea typeface="等线" panose="02010600030101010101" pitchFamily="2" charset="-122"/>
              </a:rPr>
              <a:t>位</a:t>
            </a:r>
            <a:endParaRPr lang="zh-CN" altLang="en-US" b="1" spc="200" dirty="0">
              <a:latin typeface="等线" panose="02010600030101010101" pitchFamily="2" charset="-122"/>
              <a:ea typeface="等线" panose="02010600030101010101" pitchFamily="2" charset="-122"/>
            </a:endParaRPr>
          </a:p>
        </p:txBody>
      </p:sp>
      <p:sp>
        <p:nvSpPr>
          <p:cNvPr id="34" name="内容占位符 2"/>
          <p:cNvSpPr txBox="1"/>
          <p:nvPr/>
        </p:nvSpPr>
        <p:spPr>
          <a:xfrm>
            <a:off x="2165090" y="6054745"/>
            <a:ext cx="8726229"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800" spc="150" dirty="0" smtClean="0"/>
              <a:t>2021</a:t>
            </a:r>
            <a:r>
              <a:rPr lang="zh-CN" altLang="en-US" sz="1800" spc="150" dirty="0" smtClean="0"/>
              <a:t>年全球</a:t>
            </a:r>
            <a:r>
              <a:rPr lang="zh-CN" altLang="en-US" sz="1800" spc="150" dirty="0"/>
              <a:t>创新指数排名，中国由</a:t>
            </a:r>
            <a:r>
              <a:rPr lang="en-US" altLang="zh-CN" sz="1800" spc="150" dirty="0"/>
              <a:t>2012</a:t>
            </a:r>
            <a:r>
              <a:rPr lang="zh-CN" altLang="en-US" sz="1800" spc="150" dirty="0"/>
              <a:t>年的第</a:t>
            </a:r>
            <a:r>
              <a:rPr lang="en-US" altLang="zh-CN" sz="1800" spc="150" dirty="0"/>
              <a:t>34</a:t>
            </a:r>
            <a:r>
              <a:rPr lang="zh-CN" altLang="en-US" sz="1800" spc="150" dirty="0"/>
              <a:t>位跃升至</a:t>
            </a:r>
            <a:r>
              <a:rPr lang="en-US" altLang="zh-CN" sz="1800" spc="150" dirty="0"/>
              <a:t>2021</a:t>
            </a:r>
            <a:r>
              <a:rPr lang="zh-CN" altLang="en-US" sz="1800" spc="150" dirty="0"/>
              <a:t>年的第</a:t>
            </a:r>
            <a:r>
              <a:rPr lang="en-US" altLang="zh-CN" sz="1800" spc="150" dirty="0"/>
              <a:t>12</a:t>
            </a:r>
            <a:r>
              <a:rPr lang="zh-CN" altLang="en-US" sz="1800" spc="150" dirty="0"/>
              <a:t>位</a:t>
            </a:r>
            <a:endParaRPr lang="zh-CN" altLang="en-US" sz="1800" b="1" spc="150" dirty="0"/>
          </a:p>
        </p:txBody>
      </p:sp>
      <p:grpSp>
        <p:nvGrpSpPr>
          <p:cNvPr id="35" name="组合 34"/>
          <p:cNvGrpSpPr/>
          <p:nvPr/>
        </p:nvGrpSpPr>
        <p:grpSpPr>
          <a:xfrm>
            <a:off x="697684" y="313337"/>
            <a:ext cx="8903516" cy="553998"/>
            <a:chOff x="6591298" y="2170751"/>
            <a:chExt cx="6775173" cy="553998"/>
          </a:xfrm>
        </p:grpSpPr>
        <p:sp>
          <p:nvSpPr>
            <p:cNvPr id="36" name="平行四边形 35"/>
            <p:cNvSpPr/>
            <p:nvPr/>
          </p:nvSpPr>
          <p:spPr>
            <a:xfrm rot="10800000" flipV="1">
              <a:off x="6591298" y="2276758"/>
              <a:ext cx="91441"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37" name="平行四边形 36"/>
            <p:cNvSpPr/>
            <p:nvPr/>
          </p:nvSpPr>
          <p:spPr>
            <a:xfrm rot="10800000" flipV="1">
              <a:off x="6682738" y="2276758"/>
              <a:ext cx="3397887"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38" name="文本框 4"/>
            <p:cNvSpPr txBox="1"/>
            <p:nvPr/>
          </p:nvSpPr>
          <p:spPr>
            <a:xfrm>
              <a:off x="6682738" y="2170751"/>
              <a:ext cx="6683733" cy="553998"/>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zh-CN" altLang="en-US" sz="3000" b="1" spc="200" dirty="0" smtClean="0">
                  <a:solidFill>
                    <a:srgbClr val="C00000"/>
                  </a:solidFill>
                  <a:latin typeface="黑体" panose="02010609060101010101" pitchFamily="49" charset="-122"/>
                  <a:ea typeface="黑体" panose="02010609060101010101" pitchFamily="49" charset="-122"/>
                  <a:cs typeface="+mj-cs"/>
                </a:rPr>
                <a:t>我国</a:t>
              </a:r>
              <a:r>
                <a:rPr lang="zh-CN" altLang="en-US" sz="3000" b="1" spc="200" dirty="0">
                  <a:solidFill>
                    <a:srgbClr val="C00000"/>
                  </a:solidFill>
                  <a:latin typeface="黑体" panose="02010609060101010101" pitchFamily="49" charset="-122"/>
                  <a:ea typeface="黑体" panose="02010609060101010101" pitchFamily="49" charset="-122"/>
                  <a:cs typeface="+mj-cs"/>
                </a:rPr>
                <a:t>经济实力实现历史性跃</a:t>
              </a:r>
              <a:r>
                <a:rPr lang="zh-CN" altLang="en-US" sz="3000" b="1" spc="200" dirty="0" smtClean="0">
                  <a:solidFill>
                    <a:srgbClr val="C00000"/>
                  </a:solidFill>
                  <a:latin typeface="黑体" panose="02010609060101010101" pitchFamily="49" charset="-122"/>
                  <a:ea typeface="黑体" panose="02010609060101010101" pitchFamily="49" charset="-122"/>
                  <a:cs typeface="+mj-cs"/>
                </a:rPr>
                <a:t>升</a:t>
              </a:r>
              <a:r>
                <a:rPr lang="zh-CN" altLang="en-US" sz="2000" b="1" spc="200" dirty="0" smtClean="0">
                  <a:solidFill>
                    <a:schemeClr val="tx1"/>
                  </a:solidFill>
                  <a:latin typeface="黑体" panose="02010609060101010101" pitchFamily="49" charset="-122"/>
                  <a:ea typeface="黑体" panose="02010609060101010101" pitchFamily="49" charset="-122"/>
                  <a:cs typeface="+mj-cs"/>
                </a:rPr>
                <a:t>（令炎黄子孙倍感自豪）</a:t>
              </a:r>
              <a:endParaRPr lang="en-US" altLang="zh-CN" sz="2000" dirty="0">
                <a:solidFill>
                  <a:schemeClr val="tx1"/>
                </a:solidFill>
              </a:endParaRPr>
            </a:p>
          </p:txBody>
        </p:sp>
      </p:grpSp>
      <p:sp>
        <p:nvSpPr>
          <p:cNvPr id="40" name="椭圆 39"/>
          <p:cNvSpPr/>
          <p:nvPr/>
        </p:nvSpPr>
        <p:spPr>
          <a:xfrm>
            <a:off x="1861658" y="4687049"/>
            <a:ext cx="131127" cy="138430"/>
          </a:xfrm>
          <a:prstGeom prst="ellipse">
            <a:avLst/>
          </a:prstGeom>
          <a:solidFill>
            <a:srgbClr val="30A6C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70844" y="4522742"/>
            <a:ext cx="984565" cy="369332"/>
          </a:xfrm>
          <a:prstGeom prst="rect">
            <a:avLst/>
          </a:prstGeom>
        </p:spPr>
        <p:txBody>
          <a:bodyPr wrap="none">
            <a:spAutoFit/>
          </a:bodyPr>
          <a:lstStyle/>
          <a:p>
            <a:r>
              <a:rPr lang="en-US" altLang="zh-CN" b="1" spc="200" dirty="0" smtClean="0">
                <a:latin typeface="等线" panose="02010600030101010101" pitchFamily="2" charset="-122"/>
                <a:ea typeface="等线" panose="02010600030101010101" pitchFamily="2" charset="-122"/>
              </a:rPr>
              <a:t>78.2</a:t>
            </a:r>
            <a:r>
              <a:rPr lang="zh-CN" altLang="en-US" b="1" spc="200" dirty="0" smtClean="0">
                <a:latin typeface="等线" panose="02010600030101010101" pitchFamily="2" charset="-122"/>
                <a:ea typeface="等线" panose="02010600030101010101" pitchFamily="2" charset="-122"/>
              </a:rPr>
              <a:t>岁</a:t>
            </a:r>
            <a:endParaRPr lang="zh-CN" altLang="en-US" b="1" spc="200" dirty="0">
              <a:latin typeface="等线" panose="02010600030101010101" pitchFamily="2" charset="-122"/>
              <a:ea typeface="等线" panose="02010600030101010101" pitchFamily="2" charset="-122"/>
            </a:endParaRPr>
          </a:p>
        </p:txBody>
      </p:sp>
      <p:sp>
        <p:nvSpPr>
          <p:cNvPr id="42" name="内容占位符 2"/>
          <p:cNvSpPr txBox="1"/>
          <p:nvPr/>
        </p:nvSpPr>
        <p:spPr>
          <a:xfrm>
            <a:off x="2133533" y="4514584"/>
            <a:ext cx="9276589" cy="437310"/>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spc="150" dirty="0"/>
              <a:t>人均预期寿命增长</a:t>
            </a:r>
            <a:r>
              <a:rPr lang="zh-CN" altLang="en-US" sz="1800" spc="150" dirty="0" smtClean="0"/>
              <a:t>到</a:t>
            </a:r>
            <a:r>
              <a:rPr lang="en-US" altLang="zh-CN" sz="1800" spc="150" dirty="0" smtClean="0"/>
              <a:t>78.2</a:t>
            </a:r>
            <a:r>
              <a:rPr lang="zh-CN" altLang="en-US" sz="1800" spc="150" dirty="0" smtClean="0"/>
              <a:t>岁</a:t>
            </a:r>
            <a:r>
              <a:rPr lang="en-US" altLang="zh-CN" sz="1800" spc="150" dirty="0" smtClean="0"/>
              <a:t>(</a:t>
            </a:r>
            <a:r>
              <a:rPr lang="zh-CN" altLang="en-US" sz="1800" spc="150" dirty="0" smtClean="0"/>
              <a:t>全国</a:t>
            </a:r>
            <a:r>
              <a:rPr lang="en-US" altLang="zh-CN" sz="1800" spc="150" dirty="0" smtClean="0"/>
              <a:t>1949</a:t>
            </a:r>
            <a:r>
              <a:rPr lang="zh-CN" altLang="en-US" sz="1800" spc="150" dirty="0" smtClean="0"/>
              <a:t>年</a:t>
            </a:r>
            <a:r>
              <a:rPr lang="en-US" altLang="zh-CN" sz="1800" spc="150" dirty="0" smtClean="0"/>
              <a:t>:39.9</a:t>
            </a:r>
            <a:r>
              <a:rPr lang="zh-CN" altLang="en-US" sz="1800" spc="150" dirty="0" smtClean="0"/>
              <a:t>岁，浙江</a:t>
            </a:r>
            <a:r>
              <a:rPr lang="en-US" altLang="zh-CN" sz="1800" spc="150" dirty="0" smtClean="0"/>
              <a:t>82.2</a:t>
            </a:r>
            <a:r>
              <a:rPr lang="zh-CN" altLang="en-US" sz="1800" spc="150" dirty="0" smtClean="0"/>
              <a:t>，江苏</a:t>
            </a:r>
            <a:r>
              <a:rPr lang="en-US" altLang="zh-CN" sz="1800" spc="150" dirty="0" smtClean="0"/>
              <a:t>79.3)</a:t>
            </a:r>
            <a:endParaRPr lang="zh-CN" altLang="en-US" sz="1800" spc="150" dirty="0"/>
          </a:p>
        </p:txBody>
      </p:sp>
      <p:sp>
        <p:nvSpPr>
          <p:cNvPr id="2" name="矩形 1"/>
          <p:cNvSpPr/>
          <p:nvPr/>
        </p:nvSpPr>
        <p:spPr>
          <a:xfrm>
            <a:off x="6092192" y="1532224"/>
            <a:ext cx="4717958" cy="369332"/>
          </a:xfrm>
          <a:prstGeom prst="rect">
            <a:avLst/>
          </a:prstGeom>
        </p:spPr>
        <p:txBody>
          <a:bodyPr wrap="none">
            <a:spAutoFit/>
          </a:bodyPr>
          <a:lstStyle/>
          <a:p>
            <a:r>
              <a:rPr lang="zh-CN" altLang="en-US" b="1" dirty="0"/>
              <a:t>我国人均国内生产总值连续两年超过</a:t>
            </a:r>
            <a:r>
              <a:rPr lang="en-US" altLang="zh-CN" b="1" dirty="0"/>
              <a:t>1</a:t>
            </a:r>
            <a:r>
              <a:rPr lang="zh-CN" altLang="en-US" b="1" dirty="0"/>
              <a:t>万美元</a:t>
            </a:r>
            <a:endParaRPr lang="zh-CN" altLang="en-US" b="1" dirty="0"/>
          </a:p>
        </p:txBody>
      </p:sp>
      <p:sp>
        <p:nvSpPr>
          <p:cNvPr id="39" name="矩形 38"/>
          <p:cNvSpPr/>
          <p:nvPr/>
        </p:nvSpPr>
        <p:spPr>
          <a:xfrm>
            <a:off x="2250598" y="1839386"/>
            <a:ext cx="8055452" cy="369332"/>
          </a:xfrm>
          <a:prstGeom prst="rect">
            <a:avLst/>
          </a:prstGeom>
        </p:spPr>
        <p:txBody>
          <a:bodyPr wrap="square">
            <a:spAutoFit/>
          </a:bodyPr>
          <a:lstStyle/>
          <a:p>
            <a:r>
              <a:rPr lang="zh-CN" altLang="en-US" dirty="0"/>
              <a:t>目前中国已进入中等收入偏高的国家行列。</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40" grpId="0" animBg="1"/>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6704" y="1311148"/>
            <a:ext cx="10952956" cy="1642788"/>
          </a:xfrm>
          <a:solidFill>
            <a:srgbClr val="FFFFFF"/>
          </a:solidFill>
        </p:spPr>
        <p:txBody>
          <a:bodyPr>
            <a:noAutofit/>
          </a:bodyPr>
          <a:lstStyle/>
          <a:p>
            <a:r>
              <a:rPr lang="zh-CN" altLang="en-US" sz="2400" b="1" dirty="0" smtClean="0">
                <a:solidFill>
                  <a:schemeClr val="accent5">
                    <a:lumMod val="75000"/>
                  </a:schemeClr>
                </a:solidFill>
                <a:latin typeface="+mn-ea"/>
                <a:ea typeface="+mn-ea"/>
              </a:rPr>
              <a:t>基础</a:t>
            </a:r>
            <a:r>
              <a:rPr lang="zh-CN" altLang="en-US" sz="2400" b="1" dirty="0">
                <a:solidFill>
                  <a:schemeClr val="accent5">
                    <a:lumMod val="75000"/>
                  </a:schemeClr>
                </a:solidFill>
                <a:latin typeface="+mn-ea"/>
                <a:ea typeface="+mn-ea"/>
              </a:rPr>
              <a:t>研究</a:t>
            </a:r>
            <a:r>
              <a:rPr lang="zh-CN" altLang="en-US" sz="2400" dirty="0">
                <a:latin typeface="+mn-ea"/>
                <a:ea typeface="+mn-ea"/>
              </a:rPr>
              <a:t>和</a:t>
            </a:r>
            <a:r>
              <a:rPr lang="zh-CN" altLang="en-US" sz="2400" b="1" dirty="0">
                <a:solidFill>
                  <a:schemeClr val="accent5">
                    <a:lumMod val="75000"/>
                  </a:schemeClr>
                </a:solidFill>
                <a:latin typeface="+mn-ea"/>
                <a:ea typeface="+mn-ea"/>
              </a:rPr>
              <a:t>原始创新</a:t>
            </a:r>
            <a:r>
              <a:rPr lang="zh-CN" altLang="en-US" sz="2400" dirty="0">
                <a:latin typeface="+mn-ea"/>
                <a:ea typeface="+mn-ea"/>
              </a:rPr>
              <a:t>不断加强，一些</a:t>
            </a:r>
            <a:r>
              <a:rPr lang="zh-CN" altLang="en-US" sz="2400" b="1" dirty="0">
                <a:solidFill>
                  <a:schemeClr val="accent5">
                    <a:lumMod val="75000"/>
                  </a:schemeClr>
                </a:solidFill>
                <a:latin typeface="+mn-ea"/>
                <a:ea typeface="+mn-ea"/>
              </a:rPr>
              <a:t>关键核心技术</a:t>
            </a:r>
            <a:r>
              <a:rPr lang="zh-CN" altLang="en-US" sz="2400" dirty="0">
                <a:latin typeface="+mn-ea"/>
                <a:ea typeface="+mn-ea"/>
              </a:rPr>
              <a:t>实现突破，战略性新兴产业发展壮大</a:t>
            </a:r>
            <a:r>
              <a:rPr lang="en-US" altLang="zh-CN" sz="2400" dirty="0">
                <a:latin typeface="+mn-ea"/>
                <a:ea typeface="+mn-ea"/>
              </a:rPr>
              <a:t>——</a:t>
            </a:r>
            <a:r>
              <a:rPr lang="zh-CN" altLang="en-US" sz="2400" b="1" dirty="0">
                <a:latin typeface="楷体" panose="02010609060101010101" pitchFamily="49" charset="-122"/>
                <a:ea typeface="楷体" panose="02010609060101010101" pitchFamily="49" charset="-122"/>
              </a:rPr>
              <a:t>载人航天、探月探火、深海深地探测、超级计算机、卫星导航、量子信息、核电技术、大飞机制造、生物医药</a:t>
            </a:r>
            <a:r>
              <a:rPr lang="zh-CN" altLang="en-US" sz="2400" dirty="0">
                <a:latin typeface="+mn-ea"/>
                <a:ea typeface="+mn-ea"/>
              </a:rPr>
              <a:t>等取得重大</a:t>
            </a:r>
            <a:r>
              <a:rPr lang="zh-CN" altLang="en-US" sz="2400" dirty="0" smtClean="0">
                <a:latin typeface="+mn-ea"/>
                <a:ea typeface="+mn-ea"/>
              </a:rPr>
              <a:t>成果</a:t>
            </a:r>
            <a:endParaRPr lang="zh-CN" altLang="en-US" sz="2400" dirty="0">
              <a:latin typeface="+mn-ea"/>
              <a:ea typeface="+mn-ea"/>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697682" y="470997"/>
            <a:ext cx="5245917" cy="1015663"/>
            <a:chOff x="6591298" y="2218049"/>
            <a:chExt cx="6775173" cy="1015663"/>
          </a:xfrm>
        </p:grpSpPr>
        <p:sp>
          <p:nvSpPr>
            <p:cNvPr id="6" name="平行四边形 5"/>
            <p:cNvSpPr/>
            <p:nvPr/>
          </p:nvSpPr>
          <p:spPr>
            <a:xfrm rot="10800000" flipV="1">
              <a:off x="6591298" y="2276758"/>
              <a:ext cx="91441"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7" name="平行四边形 6"/>
            <p:cNvSpPr/>
            <p:nvPr/>
          </p:nvSpPr>
          <p:spPr>
            <a:xfrm rot="10800000" flipV="1">
              <a:off x="6682738" y="2276758"/>
              <a:ext cx="3397887"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8" name="文本框 4"/>
            <p:cNvSpPr txBox="1"/>
            <p:nvPr/>
          </p:nvSpPr>
          <p:spPr>
            <a:xfrm>
              <a:off x="6682738" y="2218049"/>
              <a:ext cx="6683733" cy="1015663"/>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zh-CN" altLang="en-US" sz="3000" b="1" spc="200" dirty="0" smtClean="0">
                  <a:solidFill>
                    <a:srgbClr val="C00000"/>
                  </a:solidFill>
                  <a:latin typeface="黑体" panose="02010609060101010101" pitchFamily="49" charset="-122"/>
                  <a:ea typeface="黑体" panose="02010609060101010101" pitchFamily="49" charset="-122"/>
                  <a:cs typeface="+mj-cs"/>
                </a:rPr>
                <a:t>中国进</a:t>
              </a:r>
              <a:r>
                <a:rPr lang="zh-CN" altLang="en-US" sz="3000" b="1" spc="200" dirty="0">
                  <a:solidFill>
                    <a:srgbClr val="C00000"/>
                  </a:solidFill>
                  <a:latin typeface="黑体" panose="02010609060101010101" pitchFamily="49" charset="-122"/>
                  <a:ea typeface="黑体" panose="02010609060101010101" pitchFamily="49" charset="-122"/>
                  <a:cs typeface="+mj-cs"/>
                </a:rPr>
                <a:t>入</a:t>
              </a:r>
              <a:r>
                <a:rPr lang="zh-CN" altLang="en-US" sz="3000" b="1" spc="200" dirty="0" smtClean="0">
                  <a:solidFill>
                    <a:srgbClr val="C00000"/>
                  </a:solidFill>
                  <a:latin typeface="黑体" panose="02010609060101010101" pitchFamily="49" charset="-122"/>
                  <a:ea typeface="黑体" panose="02010609060101010101" pitchFamily="49" charset="-122"/>
                  <a:cs typeface="+mj-cs"/>
                </a:rPr>
                <a:t>创新型国家行列</a:t>
              </a:r>
              <a:endParaRPr lang="en-US" altLang="zh-CN" sz="2000" dirty="0"/>
            </a:p>
          </p:txBody>
        </p:sp>
      </p:gr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990" y="3752193"/>
            <a:ext cx="1381898" cy="2457187"/>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6629" y="3752194"/>
            <a:ext cx="2166553" cy="2457188"/>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653" y="3752194"/>
            <a:ext cx="2490958" cy="2457188"/>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23328"/>
          <a:stretch>
            <a:fillRect/>
          </a:stretch>
        </p:blipFill>
        <p:spPr>
          <a:xfrm>
            <a:off x="6128946" y="3752192"/>
            <a:ext cx="1753808" cy="2457187"/>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8520" y="3752195"/>
            <a:ext cx="1067450" cy="2457186"/>
          </a:xfrm>
          <a:prstGeom prst="rect">
            <a:avLst/>
          </a:prstGeom>
        </p:spPr>
      </p:pic>
      <p:pic>
        <p:nvPicPr>
          <p:cNvPr id="15" name="图片 14"/>
          <p:cNvPicPr>
            <a:picLocks noChangeAspect="1"/>
          </p:cNvPicPr>
          <p:nvPr/>
        </p:nvPicPr>
        <p:blipFill rotWithShape="1">
          <a:blip r:embed="rId6">
            <a:extLst>
              <a:ext uri="{28A0092B-C50C-407E-A947-70E740481C1C}">
                <a14:useLocalDpi xmlns:a14="http://schemas.microsoft.com/office/drawing/2010/main" val="0"/>
              </a:ext>
            </a:extLst>
          </a:blip>
          <a:srcRect l="3846" t="4525" r="8494"/>
          <a:stretch>
            <a:fillRect/>
          </a:stretch>
        </p:blipFill>
        <p:spPr>
          <a:xfrm>
            <a:off x="8981736" y="3752195"/>
            <a:ext cx="1549939" cy="2457186"/>
          </a:xfrm>
          <a:prstGeom prst="rect">
            <a:avLst/>
          </a:prstGeom>
        </p:spPr>
      </p:pic>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48746" y="3751074"/>
            <a:ext cx="1611722" cy="245718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90" y="4524705"/>
            <a:ext cx="12200990" cy="2222938"/>
          </a:xfrm>
          <a:prstGeom prst="rect">
            <a:avLst/>
          </a:prstGeom>
        </p:spPr>
      </p:pic>
      <p:sp>
        <p:nvSpPr>
          <p:cNvPr id="3" name="内容占位符 2"/>
          <p:cNvSpPr>
            <a:spLocks noGrp="1"/>
          </p:cNvSpPr>
          <p:nvPr>
            <p:ph idx="1"/>
          </p:nvPr>
        </p:nvSpPr>
        <p:spPr>
          <a:xfrm>
            <a:off x="727838" y="1652214"/>
            <a:ext cx="3040117" cy="602264"/>
          </a:xfrm>
          <a:solidFill>
            <a:srgbClr val="FFFFFF"/>
          </a:solidFill>
          <a:ln>
            <a:solidFill>
              <a:srgbClr val="00B0F0"/>
            </a:solidFill>
          </a:ln>
        </p:spPr>
        <p:txBody>
          <a:bodyPr/>
          <a:lstStyle/>
          <a:p>
            <a:pPr marL="0" indent="0">
              <a:buNone/>
            </a:pPr>
            <a:r>
              <a:rPr lang="zh-CN" altLang="en-US" dirty="0" smtClean="0"/>
              <a:t>更为</a:t>
            </a:r>
            <a:r>
              <a:rPr lang="zh-CN" altLang="en-US" dirty="0"/>
              <a:t>坚实的物质</a:t>
            </a:r>
            <a:r>
              <a:rPr lang="zh-CN" altLang="en-US" dirty="0" smtClean="0"/>
              <a:t>基础</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697685" y="581359"/>
            <a:ext cx="9266123" cy="553998"/>
            <a:chOff x="6591298" y="2218049"/>
            <a:chExt cx="13419149" cy="553998"/>
          </a:xfrm>
        </p:grpSpPr>
        <p:sp>
          <p:nvSpPr>
            <p:cNvPr id="6" name="平行四边形 5"/>
            <p:cNvSpPr/>
            <p:nvPr/>
          </p:nvSpPr>
          <p:spPr>
            <a:xfrm rot="10800000" flipV="1">
              <a:off x="6591298" y="2276758"/>
              <a:ext cx="91441"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7" name="平行四边形 6"/>
            <p:cNvSpPr/>
            <p:nvPr/>
          </p:nvSpPr>
          <p:spPr>
            <a:xfrm rot="10800000" flipV="1">
              <a:off x="6682738" y="2276758"/>
              <a:ext cx="3397887"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8" name="文本框 4"/>
            <p:cNvSpPr txBox="1"/>
            <p:nvPr/>
          </p:nvSpPr>
          <p:spPr>
            <a:xfrm>
              <a:off x="6682737" y="2218049"/>
              <a:ext cx="13327710" cy="553998"/>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zh-CN" altLang="en-US" sz="3000" b="1" spc="200" dirty="0">
                  <a:solidFill>
                    <a:srgbClr val="C00000"/>
                  </a:solidFill>
                  <a:latin typeface="黑体" panose="02010609060101010101" pitchFamily="49" charset="-122"/>
                  <a:ea typeface="黑体" panose="02010609060101010101" pitchFamily="49" charset="-122"/>
                  <a:cs typeface="+mj-cs"/>
                </a:rPr>
                <a:t>中华民族伟大复兴进入了</a:t>
              </a:r>
              <a:r>
                <a:rPr lang="zh-CN" altLang="en-US" sz="3000" b="1" u="sng" spc="200" dirty="0">
                  <a:solidFill>
                    <a:srgbClr val="C00000"/>
                  </a:solidFill>
                  <a:latin typeface="黑体" panose="02010609060101010101" pitchFamily="49" charset="-122"/>
                  <a:ea typeface="黑体" panose="02010609060101010101" pitchFamily="49" charset="-122"/>
                  <a:cs typeface="+mj-cs"/>
                </a:rPr>
                <a:t>不可逆转</a:t>
              </a:r>
              <a:r>
                <a:rPr lang="zh-CN" altLang="en-US" sz="3000" b="1" spc="200" dirty="0">
                  <a:solidFill>
                    <a:srgbClr val="C00000"/>
                  </a:solidFill>
                  <a:latin typeface="黑体" panose="02010609060101010101" pitchFamily="49" charset="-122"/>
                  <a:ea typeface="黑体" panose="02010609060101010101" pitchFamily="49" charset="-122"/>
                  <a:cs typeface="+mj-cs"/>
                </a:rPr>
                <a:t>的历史进程</a:t>
              </a:r>
              <a:endParaRPr lang="en-US" altLang="zh-CN" sz="2000" dirty="0"/>
            </a:p>
          </p:txBody>
        </p:sp>
      </p:grpSp>
      <p:sp>
        <p:nvSpPr>
          <p:cNvPr id="12" name="内容占位符 2"/>
          <p:cNvSpPr txBox="1"/>
          <p:nvPr/>
        </p:nvSpPr>
        <p:spPr>
          <a:xfrm>
            <a:off x="3936121" y="1661682"/>
            <a:ext cx="3040117" cy="602264"/>
          </a:xfrm>
          <a:prstGeom prst="rect">
            <a:avLst/>
          </a:prstGeom>
          <a:solidFill>
            <a:srgbClr val="FFFFFF"/>
          </a:solidFill>
          <a:ln>
            <a:solidFill>
              <a:srgbClr val="00B0F0"/>
            </a:solidFill>
          </a:ln>
        </p:spPr>
        <p:txBody>
          <a:bodyPr vert="horz" lIns="91440" tIns="45720" rIns="91440" bIns="45720" rtlCol="0">
            <a:norm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a:t>更为完善的制度保证</a:t>
            </a:r>
            <a:endParaRPr lang="zh-CN" altLang="en-US" dirty="0"/>
          </a:p>
        </p:txBody>
      </p:sp>
      <p:sp>
        <p:nvSpPr>
          <p:cNvPr id="13" name="内容占位符 2"/>
          <p:cNvSpPr txBox="1"/>
          <p:nvPr/>
        </p:nvSpPr>
        <p:spPr>
          <a:xfrm>
            <a:off x="7123381" y="1661682"/>
            <a:ext cx="4401211" cy="602264"/>
          </a:xfrm>
          <a:prstGeom prst="rect">
            <a:avLst/>
          </a:prstGeom>
          <a:solidFill>
            <a:srgbClr val="FFFFFF"/>
          </a:solidFill>
          <a:ln>
            <a:solidFill>
              <a:srgbClr val="00B0F0"/>
            </a:solidFill>
          </a:ln>
        </p:spPr>
        <p:txBody>
          <a:bodyPr vert="horz" lIns="91440" tIns="45720" rIns="91440" bIns="45720" rtlCol="0">
            <a:norm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a:t>更为强烈的历史自觉和主动精神</a:t>
            </a:r>
            <a:endParaRPr lang="zh-CN" altLang="en-US" dirty="0"/>
          </a:p>
        </p:txBody>
      </p:sp>
      <p:sp>
        <p:nvSpPr>
          <p:cNvPr id="18" name="矩形 17"/>
          <p:cNvSpPr/>
          <p:nvPr/>
        </p:nvSpPr>
        <p:spPr>
          <a:xfrm>
            <a:off x="488863" y="2650359"/>
            <a:ext cx="11035729" cy="1966372"/>
          </a:xfrm>
          <a:prstGeom prst="rect">
            <a:avLst/>
          </a:prstGeom>
        </p:spPr>
        <p:txBody>
          <a:bodyPr wrap="square">
            <a:spAutoFit/>
          </a:bodyPr>
          <a:lstStyle/>
          <a:p>
            <a:pPr>
              <a:lnSpc>
                <a:spcPct val="150000"/>
              </a:lnSpc>
            </a:pPr>
            <a:r>
              <a:rPr lang="zh-CN" altLang="en-US" sz="2400" dirty="0" smtClean="0">
                <a:solidFill>
                  <a:srgbClr val="FF0000"/>
                </a:solidFill>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新时代</a:t>
            </a:r>
            <a:r>
              <a:rPr lang="zh-CN" altLang="en-US" sz="2400" dirty="0">
                <a:latin typeface="华文中宋" panose="02010600040101010101" pitchFamily="2" charset="-122"/>
                <a:ea typeface="华文中宋" panose="02010600040101010101" pitchFamily="2" charset="-122"/>
              </a:rPr>
              <a:t>十年的伟大变革，在党</a:t>
            </a:r>
            <a:r>
              <a:rPr lang="zh-CN" altLang="en-US" sz="2400" dirty="0" smtClean="0">
                <a:latin typeface="华文中宋" panose="02010600040101010101" pitchFamily="2" charset="-122"/>
                <a:ea typeface="华文中宋" panose="02010600040101010101" pitchFamily="2" charset="-122"/>
              </a:rPr>
              <a:t>史</a:t>
            </a:r>
            <a:r>
              <a:rPr lang="zh-CN" altLang="en-US" sz="2000" dirty="0" smtClean="0">
                <a:latin typeface="华文中宋" panose="02010600040101010101" pitchFamily="2" charset="-122"/>
                <a:ea typeface="华文中宋" panose="02010600040101010101" pitchFamily="2" charset="-122"/>
              </a:rPr>
              <a:t>（百年）</a:t>
            </a:r>
            <a:r>
              <a:rPr lang="zh-CN" altLang="en-US" sz="2400" dirty="0" smtClean="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新中国</a:t>
            </a:r>
            <a:r>
              <a:rPr lang="zh-CN" altLang="en-US" sz="2400" dirty="0" smtClean="0">
                <a:latin typeface="华文中宋" panose="02010600040101010101" pitchFamily="2" charset="-122"/>
                <a:ea typeface="华文中宋" panose="02010600040101010101" pitchFamily="2" charset="-122"/>
              </a:rPr>
              <a:t>史</a:t>
            </a:r>
            <a:r>
              <a:rPr lang="zh-CN" altLang="en-US" sz="2000" dirty="0" smtClean="0">
                <a:latin typeface="华文中宋" panose="02010600040101010101" pitchFamily="2" charset="-122"/>
                <a:ea typeface="华文中宋" panose="02010600040101010101" pitchFamily="2" charset="-122"/>
              </a:rPr>
              <a:t>（</a:t>
            </a:r>
            <a:r>
              <a:rPr lang="en-US" altLang="zh-CN" sz="2000" dirty="0" smtClean="0">
                <a:latin typeface="华文中宋" panose="02010600040101010101" pitchFamily="2" charset="-122"/>
                <a:ea typeface="华文中宋" panose="02010600040101010101" pitchFamily="2" charset="-122"/>
              </a:rPr>
              <a:t>73</a:t>
            </a:r>
            <a:r>
              <a:rPr lang="zh-CN" altLang="en-US" sz="2000" dirty="0" smtClean="0">
                <a:latin typeface="华文中宋" panose="02010600040101010101" pitchFamily="2" charset="-122"/>
                <a:ea typeface="华文中宋" panose="02010600040101010101" pitchFamily="2" charset="-122"/>
              </a:rPr>
              <a:t>年）、</a:t>
            </a:r>
            <a:r>
              <a:rPr lang="zh-CN" altLang="en-US" sz="2400" dirty="0">
                <a:latin typeface="华文中宋" panose="02010600040101010101" pitchFamily="2" charset="-122"/>
                <a:ea typeface="华文中宋" panose="02010600040101010101" pitchFamily="2" charset="-122"/>
              </a:rPr>
              <a:t>改革开放</a:t>
            </a:r>
            <a:r>
              <a:rPr lang="zh-CN" altLang="en-US" sz="2400" dirty="0" smtClean="0">
                <a:latin typeface="华文中宋" panose="02010600040101010101" pitchFamily="2" charset="-122"/>
                <a:ea typeface="华文中宋" panose="02010600040101010101" pitchFamily="2" charset="-122"/>
              </a:rPr>
              <a:t>史</a:t>
            </a:r>
            <a:r>
              <a:rPr lang="zh-CN" altLang="en-US" sz="2000" dirty="0" smtClean="0">
                <a:latin typeface="华文中宋" panose="02010600040101010101" pitchFamily="2" charset="-122"/>
                <a:ea typeface="华文中宋" panose="02010600040101010101" pitchFamily="2" charset="-122"/>
              </a:rPr>
              <a:t>（</a:t>
            </a:r>
            <a:r>
              <a:rPr lang="en-US" altLang="zh-CN" sz="2000" dirty="0" smtClean="0">
                <a:latin typeface="华文中宋" panose="02010600040101010101" pitchFamily="2" charset="-122"/>
                <a:ea typeface="华文中宋" panose="02010600040101010101" pitchFamily="2" charset="-122"/>
              </a:rPr>
              <a:t>43</a:t>
            </a:r>
            <a:r>
              <a:rPr lang="zh-CN" altLang="en-US" sz="2000" dirty="0" smtClean="0">
                <a:latin typeface="华文中宋" panose="02010600040101010101" pitchFamily="2" charset="-122"/>
                <a:ea typeface="华文中宋" panose="02010600040101010101" pitchFamily="2" charset="-122"/>
              </a:rPr>
              <a:t>年）、</a:t>
            </a:r>
            <a:r>
              <a:rPr lang="zh-CN" altLang="en-US" sz="2400" dirty="0">
                <a:latin typeface="华文中宋" panose="02010600040101010101" pitchFamily="2" charset="-122"/>
                <a:ea typeface="华文中宋" panose="02010600040101010101" pitchFamily="2" charset="-122"/>
              </a:rPr>
              <a:t>社会主义发展</a:t>
            </a:r>
            <a:r>
              <a:rPr lang="zh-CN" altLang="en-US" sz="2400" dirty="0" smtClean="0">
                <a:latin typeface="华文中宋" panose="02010600040101010101" pitchFamily="2" charset="-122"/>
                <a:ea typeface="华文中宋" panose="02010600040101010101" pitchFamily="2" charset="-122"/>
              </a:rPr>
              <a:t>史</a:t>
            </a:r>
            <a:r>
              <a:rPr lang="zh-CN" altLang="en-US" sz="2000" dirty="0" smtClean="0">
                <a:latin typeface="华文中宋" panose="02010600040101010101" pitchFamily="2" charset="-122"/>
                <a:ea typeface="华文中宋" panose="02010600040101010101" pitchFamily="2" charset="-122"/>
              </a:rPr>
              <a:t>（</a:t>
            </a:r>
            <a:r>
              <a:rPr lang="en-US" altLang="zh-CN" sz="2000" dirty="0" smtClean="0">
                <a:latin typeface="华文中宋" panose="02010600040101010101" pitchFamily="2" charset="-122"/>
                <a:ea typeface="华文中宋" panose="02010600040101010101" pitchFamily="2" charset="-122"/>
              </a:rPr>
              <a:t>500</a:t>
            </a:r>
            <a:r>
              <a:rPr lang="zh-CN" altLang="en-US" sz="2000" dirty="0" smtClean="0">
                <a:latin typeface="华文中宋" panose="02010600040101010101" pitchFamily="2" charset="-122"/>
                <a:ea typeface="华文中宋" panose="02010600040101010101" pitchFamily="2" charset="-122"/>
              </a:rPr>
              <a:t>年）、</a:t>
            </a:r>
            <a:r>
              <a:rPr lang="zh-CN" altLang="en-US" sz="2400" dirty="0">
                <a:latin typeface="华文中宋" panose="02010600040101010101" pitchFamily="2" charset="-122"/>
                <a:ea typeface="华文中宋" panose="02010600040101010101" pitchFamily="2" charset="-122"/>
              </a:rPr>
              <a:t>中华民族发展</a:t>
            </a:r>
            <a:r>
              <a:rPr lang="zh-CN" altLang="en-US" sz="2400" dirty="0" smtClean="0">
                <a:latin typeface="华文中宋" panose="02010600040101010101" pitchFamily="2" charset="-122"/>
                <a:ea typeface="华文中宋" panose="02010600040101010101" pitchFamily="2" charset="-122"/>
              </a:rPr>
              <a:t>史</a:t>
            </a:r>
            <a:r>
              <a:rPr lang="zh-CN" altLang="en-US" sz="2000" dirty="0" smtClean="0">
                <a:latin typeface="华文中宋" panose="02010600040101010101" pitchFamily="2" charset="-122"/>
                <a:ea typeface="华文中宋" panose="02010600040101010101" pitchFamily="2" charset="-122"/>
              </a:rPr>
              <a:t>（</a:t>
            </a:r>
            <a:r>
              <a:rPr lang="en-US" altLang="zh-CN" sz="2000" dirty="0" smtClean="0">
                <a:latin typeface="华文中宋" panose="02010600040101010101" pitchFamily="2" charset="-122"/>
                <a:ea typeface="华文中宋" panose="02010600040101010101" pitchFamily="2" charset="-122"/>
              </a:rPr>
              <a:t>5000</a:t>
            </a:r>
            <a:r>
              <a:rPr lang="zh-CN" altLang="en-US" sz="2000" dirty="0" smtClean="0">
                <a:latin typeface="华文中宋" panose="02010600040101010101" pitchFamily="2" charset="-122"/>
                <a:ea typeface="华文中宋" panose="02010600040101010101" pitchFamily="2" charset="-122"/>
              </a:rPr>
              <a:t>年）</a:t>
            </a:r>
            <a:r>
              <a:rPr lang="zh-CN" altLang="en-US" sz="2400" dirty="0" smtClean="0">
                <a:latin typeface="华文中宋" panose="02010600040101010101" pitchFamily="2" charset="-122"/>
                <a:ea typeface="华文中宋" panose="02010600040101010101" pitchFamily="2" charset="-122"/>
              </a:rPr>
              <a:t>上</a:t>
            </a:r>
            <a:r>
              <a:rPr lang="zh-CN" altLang="en-US" sz="2400" dirty="0">
                <a:latin typeface="华文中宋" panose="02010600040101010101" pitchFamily="2" charset="-122"/>
                <a:ea typeface="华文中宋" panose="02010600040101010101" pitchFamily="2" charset="-122"/>
              </a:rPr>
              <a:t>具有</a:t>
            </a:r>
            <a:r>
              <a:rPr lang="zh-CN" altLang="en-US" sz="2400" b="1" u="sng" dirty="0">
                <a:solidFill>
                  <a:srgbClr val="C00000"/>
                </a:solidFill>
                <a:latin typeface="黑体" panose="02010609060101010101" pitchFamily="49" charset="-122"/>
                <a:ea typeface="黑体" panose="02010609060101010101" pitchFamily="49" charset="-122"/>
              </a:rPr>
              <a:t>里程碑意</a:t>
            </a:r>
            <a:r>
              <a:rPr lang="zh-CN" altLang="en-US" sz="2400" b="1" u="sng" dirty="0" smtClean="0">
                <a:solidFill>
                  <a:srgbClr val="C00000"/>
                </a:solidFill>
                <a:latin typeface="黑体" panose="02010609060101010101" pitchFamily="49" charset="-122"/>
                <a:ea typeface="黑体" panose="02010609060101010101" pitchFamily="49" charset="-122"/>
              </a:rPr>
              <a:t>义</a:t>
            </a:r>
            <a:r>
              <a:rPr lang="zh-CN" altLang="en-US" b="1" dirty="0" smtClean="0">
                <a:solidFill>
                  <a:srgbClr val="C00000"/>
                </a:solidFill>
                <a:latin typeface="黑体" panose="02010609060101010101" pitchFamily="49" charset="-122"/>
                <a:ea typeface="黑体" panose="02010609060101010101" pitchFamily="49" charset="-122"/>
              </a:rPr>
              <a:t>（标志性的重大历史事件）</a:t>
            </a:r>
            <a:endParaRPr lang="en-US" altLang="zh-CN" b="1" dirty="0" smtClean="0">
              <a:solidFill>
                <a:srgbClr val="C00000"/>
              </a:solidFill>
              <a:latin typeface="黑体" panose="02010609060101010101" pitchFamily="49" charset="-122"/>
              <a:ea typeface="黑体" panose="02010609060101010101" pitchFamily="49" charset="-122"/>
            </a:endParaRPr>
          </a:p>
          <a:p>
            <a:pPr>
              <a:lnSpc>
                <a:spcPct val="150000"/>
              </a:lnSpc>
            </a:pPr>
            <a:endParaRPr lang="zh-CN" altLang="en-US" b="1" dirty="0">
              <a:solidFill>
                <a:srgbClr val="C00000"/>
              </a:solidFill>
              <a:latin typeface="黑体" panose="02010609060101010101" pitchFamily="49" charset="-122"/>
              <a:ea typeface="黑体" panose="02010609060101010101" pitchFamily="49" charset="-122"/>
            </a:endParaRPr>
          </a:p>
        </p:txBody>
      </p:sp>
      <p:sp>
        <p:nvSpPr>
          <p:cNvPr id="14" name="矩形 13"/>
          <p:cNvSpPr/>
          <p:nvPr/>
        </p:nvSpPr>
        <p:spPr>
          <a:xfrm>
            <a:off x="632345" y="4341715"/>
            <a:ext cx="10859069" cy="923330"/>
          </a:xfrm>
          <a:prstGeom prst="rect">
            <a:avLst/>
          </a:prstGeom>
        </p:spPr>
        <p:txBody>
          <a:bodyPr wrap="square">
            <a:spAutoFit/>
          </a:bodyPr>
          <a:lstStyle/>
          <a:p>
            <a:r>
              <a:rPr lang="zh-CN" altLang="en-US" b="1" dirty="0" smtClean="0"/>
              <a:t>新时代十年伟大变革的四个方面里程碑意义：</a:t>
            </a:r>
            <a:r>
              <a:rPr lang="zh-CN" altLang="en-US" dirty="0" smtClean="0"/>
              <a:t>一是中国共产党在革命性锻造中更加坚强有力；二是中国人民焕发出更为强烈的历史自觉和主动精神；三是实现中华民族伟大复兴进入了不可逆转的历史进程；四是科学社会主义在二十一世纪的中国焕发出新的蓬勃生机。</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1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1000"/>
                                        <p:tgtEl>
                                          <p:spTgt spid="1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build="p"/>
      <p:bldP spid="12" grpId="0" animBg="1"/>
      <p:bldP spid="13"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深刻理解</a:t>
            </a:r>
            <a:r>
              <a:rPr lang="en-US" dirty="0" smtClean="0"/>
              <a:t>“</a:t>
            </a:r>
            <a:r>
              <a:rPr lang="zh-CN" altLang="en-US" dirty="0" smtClean="0"/>
              <a:t>两个确立</a:t>
            </a:r>
            <a:r>
              <a:rPr lang="en-US" dirty="0" smtClean="0"/>
              <a:t>”</a:t>
            </a:r>
            <a:r>
              <a:rPr lang="zh-CN" altLang="en-US" dirty="0" smtClean="0"/>
              <a:t>是新时代</a:t>
            </a:r>
            <a:r>
              <a:rPr lang="en-US" altLang="zh-CN" dirty="0" smtClean="0"/>
              <a:t>10</a:t>
            </a:r>
            <a:r>
              <a:rPr lang="zh-CN" altLang="en-US" dirty="0" smtClean="0"/>
              <a:t>年推动党和国家事业取得历史性成就、发生历史性变革的</a:t>
            </a:r>
            <a:r>
              <a:rPr lang="zh-CN" altLang="en-US" dirty="0" smtClean="0">
                <a:solidFill>
                  <a:srgbClr val="FF0000"/>
                </a:solidFill>
              </a:rPr>
              <a:t>决定性因素</a:t>
            </a:r>
            <a:endParaRPr lang="zh-CN" altLang="en-US" dirty="0">
              <a:solidFill>
                <a:srgbClr val="FF0000"/>
              </a:solidFill>
            </a:endParaRPr>
          </a:p>
        </p:txBody>
      </p:sp>
      <p:sp>
        <p:nvSpPr>
          <p:cNvPr id="3" name="内容占位符 2"/>
          <p:cNvSpPr>
            <a:spLocks noGrp="1"/>
          </p:cNvSpPr>
          <p:nvPr>
            <p:ph sz="half" idx="1"/>
          </p:nvPr>
        </p:nvSpPr>
        <p:spPr/>
        <p:txBody>
          <a:bodyPr>
            <a:normAutofit/>
          </a:bodyPr>
          <a:lstStyle/>
          <a:p>
            <a:pPr algn="just"/>
            <a:r>
              <a:rPr lang="zh-CN" altLang="en-US" sz="2000" u="sng" dirty="0"/>
              <a:t>新时代</a:t>
            </a:r>
            <a:r>
              <a:rPr lang="en-US" sz="2000" u="sng" dirty="0"/>
              <a:t>10</a:t>
            </a:r>
            <a:r>
              <a:rPr lang="zh-CN" altLang="en-US" sz="2000" u="sng" dirty="0"/>
              <a:t>年的伟大变革，是在以习近平同志为核心的党中央坚强领导下、在习近平新时代中国特色社会主义思想指引下全党全国各族人民团结奋斗取得的</a:t>
            </a:r>
            <a:r>
              <a:rPr lang="zh-CN" altLang="en-US" sz="2000" u="sng" dirty="0" smtClean="0"/>
              <a:t>。</a:t>
            </a:r>
            <a:endParaRPr lang="en-US" altLang="zh-CN" sz="2000" u="sng" dirty="0" smtClean="0"/>
          </a:p>
          <a:p>
            <a:pPr algn="just"/>
            <a:r>
              <a:rPr lang="en-US" sz="2000" dirty="0" smtClean="0"/>
              <a:t>“</a:t>
            </a:r>
            <a:r>
              <a:rPr lang="zh-CN" altLang="en-US" sz="2000" dirty="0" smtClean="0"/>
              <a:t>两个确立</a:t>
            </a:r>
            <a:r>
              <a:rPr lang="en-US" sz="2000" dirty="0" smtClean="0"/>
              <a:t>”</a:t>
            </a:r>
            <a:r>
              <a:rPr lang="zh-CN" altLang="en-US" sz="2000" dirty="0" smtClean="0"/>
              <a:t>是党在新时代取得的重大政治成果，是推动党和国家事业取得历史性成就、发生历史性变革的</a:t>
            </a:r>
            <a:r>
              <a:rPr lang="zh-CN" altLang="en-US" sz="2000" dirty="0" smtClean="0">
                <a:solidFill>
                  <a:srgbClr val="FF0000"/>
                </a:solidFill>
              </a:rPr>
              <a:t>决定性因素。</a:t>
            </a:r>
            <a:endParaRPr lang="zh-CN" altLang="en-US" sz="2000" dirty="0" smtClean="0">
              <a:solidFill>
                <a:srgbClr val="FF0000"/>
              </a:solidFill>
            </a:endParaRPr>
          </a:p>
        </p:txBody>
      </p:sp>
      <p:sp>
        <p:nvSpPr>
          <p:cNvPr id="4" name="内容占位符 3"/>
          <p:cNvSpPr>
            <a:spLocks noGrp="1"/>
          </p:cNvSpPr>
          <p:nvPr>
            <p:ph sz="half" idx="2"/>
          </p:nvPr>
        </p:nvSpPr>
        <p:spPr/>
        <p:txBody>
          <a:bodyPr>
            <a:normAutofit/>
          </a:bodyPr>
          <a:lstStyle/>
          <a:p>
            <a:pPr algn="just"/>
            <a:r>
              <a:rPr lang="zh-CN" altLang="en-US" sz="2000" u="sng" dirty="0" smtClean="0"/>
              <a:t>全党必须深刻领悟</a:t>
            </a:r>
            <a:r>
              <a:rPr lang="en-US" sz="2000" u="sng" dirty="0" smtClean="0"/>
              <a:t>“</a:t>
            </a:r>
            <a:r>
              <a:rPr lang="zh-CN" altLang="en-US" sz="2000" u="sng" dirty="0" smtClean="0"/>
              <a:t>两个确立</a:t>
            </a:r>
            <a:r>
              <a:rPr lang="en-US" sz="2000" u="sng" dirty="0" smtClean="0"/>
              <a:t>”</a:t>
            </a:r>
            <a:r>
              <a:rPr lang="zh-CN" altLang="en-US" sz="2000" u="sng" dirty="0" smtClean="0"/>
              <a:t>的决定性意义，更加自觉地维护习近平总书记党中央的核心、全党的核心地位，更加自觉地维护以习近平同志为核心的党中央权威和集中统一领导，全面贯彻习近平新时代中国特色社会主义思想，坚定不移在思想上政治上行动上同以习近平同志为核心的党中央保持高度一致。</a:t>
            </a:r>
            <a:endParaRPr lang="zh-CN" altLang="en-US" sz="2000" u="sng" dirty="0" smtClean="0"/>
          </a:p>
          <a:p>
            <a:pPr algn="just"/>
            <a:endParaRPr lang="zh-CN" altLang="en-US" sz="2000" u="sng"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43"/>
          <p:cNvSpPr txBox="1">
            <a:spLocks noChangeArrowheads="1"/>
          </p:cNvSpPr>
          <p:nvPr/>
        </p:nvSpPr>
        <p:spPr bwMode="auto">
          <a:xfrm>
            <a:off x="582456" y="2691390"/>
            <a:ext cx="11027087" cy="92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8" tIns="60948" rIns="121898" bIns="60948">
            <a:spAutoFit/>
          </a:bodyPr>
          <a:lstStyle>
            <a:lvl1pPr>
              <a:spcBef>
                <a:spcPct val="20000"/>
              </a:spcBef>
              <a:buFont typeface="Arial" panose="020B0604020202020204" pitchFamily="34" charset="0"/>
              <a:buChar char="•"/>
              <a:defRPr sz="23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555625" indent="-21272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855980" indent="-170180">
              <a:spcBef>
                <a:spcPct val="20000"/>
              </a:spcBef>
              <a:buFont typeface="Arial" panose="020B0604020202020204" pitchFamily="34" charset="0"/>
              <a:buChar char="•"/>
              <a:defRPr sz="17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1988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5417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9989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4561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9133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3705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dist">
              <a:spcBef>
                <a:spcPct val="0"/>
              </a:spcBef>
              <a:buNone/>
              <a:defRPr/>
            </a:pPr>
            <a:r>
              <a:rPr lang="zh-CN" altLang="en-US"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（二）牢</a:t>
            </a:r>
            <a:r>
              <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牢把握新时代中国特色社会主义思想的世界观和</a:t>
            </a:r>
            <a:r>
              <a:rPr lang="zh-CN" altLang="en-US"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方法论</a:t>
            </a:r>
            <a:endParaRPr lang="en-US" altLang="zh-CN"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a:p>
            <a:pPr algn="ctr">
              <a:spcBef>
                <a:spcPct val="0"/>
              </a:spcBef>
              <a:buNone/>
              <a:defRPr/>
            </a:pPr>
            <a:r>
              <a:rPr lang="zh-CN" altLang="en-US" sz="2400" dirty="0" smtClean="0"/>
              <a:t>继续推进实践基础上的理念创新，坚持好、运用好贯穿其中的立场观点方法</a:t>
            </a:r>
            <a:endParaRPr lang="zh-CN" altLang="en-US" sz="24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270837" y="3716082"/>
            <a:ext cx="986638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 y="6112399"/>
            <a:ext cx="12192000" cy="8056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38202" y="590551"/>
            <a:ext cx="10515600" cy="722695"/>
          </a:xfrm>
          <a:solidFill>
            <a:srgbClr val="FFFFFF">
              <a:alpha val="74902"/>
            </a:srgbClr>
          </a:solidFill>
        </p:spPr>
        <p:txBody>
          <a:bodyPr>
            <a:normAutofit fontScale="90000"/>
          </a:bodyPr>
          <a:lstStyle/>
          <a:p>
            <a:br>
              <a:rPr lang="en-US" altLang="zh-CN" sz="2700" dirty="0" smtClean="0">
                <a:solidFill>
                  <a:srgbClr val="000000"/>
                </a:solidFill>
              </a:rPr>
            </a:br>
            <a:r>
              <a:rPr lang="en-US" altLang="zh-CN" sz="2700" dirty="0" smtClean="0">
                <a:solidFill>
                  <a:srgbClr val="000000"/>
                </a:solidFill>
              </a:rPr>
              <a:t>   </a:t>
            </a:r>
            <a:r>
              <a:rPr lang="zh-CN" altLang="en-US" sz="2700" dirty="0" smtClean="0">
                <a:solidFill>
                  <a:srgbClr val="000000"/>
                </a:solidFill>
              </a:rPr>
              <a:t>牢牢把握习近平新时代中国特色社会主义思想的世界观与方法论</a:t>
            </a:r>
            <a:br>
              <a:rPr lang="en-US" altLang="zh-CN" sz="2700" dirty="0" smtClean="0">
                <a:solidFill>
                  <a:srgbClr val="000000"/>
                </a:solidFill>
              </a:rPr>
            </a:br>
            <a:r>
              <a:rPr lang="en-US" altLang="zh-CN" sz="2700" dirty="0" smtClean="0">
                <a:solidFill>
                  <a:srgbClr val="000000"/>
                </a:solidFill>
              </a:rPr>
              <a:t>    </a:t>
            </a:r>
            <a:r>
              <a:rPr lang="en-US" altLang="zh-CN" sz="1800" dirty="0" smtClean="0">
                <a:solidFill>
                  <a:srgbClr val="FF0000"/>
                </a:solidFill>
              </a:rPr>
              <a:t>【</a:t>
            </a:r>
            <a:r>
              <a:rPr lang="zh-CN" altLang="en-US" sz="1800" b="0" dirty="0"/>
              <a:t>“六个坚持”是中国化时代化的马克思主义蕴含的世界观和方法论，是贯穿其中的立场观点方法，是习近平新时代中国特色社会主义思想的精髓要义。</a:t>
            </a:r>
            <a:r>
              <a:rPr lang="en-US" altLang="zh-CN" sz="1800" dirty="0" smtClean="0">
                <a:solidFill>
                  <a:srgbClr val="FF0000"/>
                </a:solidFill>
              </a:rPr>
              <a:t>】</a:t>
            </a:r>
            <a:br>
              <a:rPr lang="zh-CN" altLang="en-US" sz="3200" dirty="0" smtClean="0">
                <a:solidFill>
                  <a:srgbClr val="FF0000"/>
                </a:solidFill>
              </a:rPr>
            </a:br>
            <a:endParaRPr lang="zh-CN" altLang="en-US" dirty="0">
              <a:solidFill>
                <a:srgbClr val="FF0000"/>
              </a:solidFill>
            </a:endParaRPr>
          </a:p>
        </p:txBody>
      </p:sp>
      <p:sp>
        <p:nvSpPr>
          <p:cNvPr id="6" name="矩形 5"/>
          <p:cNvSpPr/>
          <p:nvPr/>
        </p:nvSpPr>
        <p:spPr>
          <a:xfrm>
            <a:off x="1182141" y="1313404"/>
            <a:ext cx="10276059" cy="646331"/>
          </a:xfrm>
          <a:prstGeom prst="rect">
            <a:avLst/>
          </a:prstGeom>
        </p:spPr>
        <p:txBody>
          <a:bodyPr wrap="square">
            <a:spAutoFit/>
          </a:bodyPr>
          <a:lstStyle/>
          <a:p>
            <a:pPr fontAlgn="base">
              <a:lnSpc>
                <a:spcPct val="150000"/>
              </a:lnSpc>
              <a:spcBef>
                <a:spcPct val="0"/>
              </a:spcBef>
              <a:spcAft>
                <a:spcPct val="0"/>
              </a:spcAft>
              <a:buFont typeface="Arial" panose="020B0604020202020204" pitchFamily="34" charset="0"/>
              <a:buNone/>
            </a:pPr>
            <a:r>
              <a:rPr lang="zh-CN" altLang="en-US" sz="2400" dirty="0">
                <a:solidFill>
                  <a:srgbClr val="C00000"/>
                </a:solidFill>
                <a:latin typeface="黑体" panose="02010609060101010101" pitchFamily="49" charset="-122"/>
                <a:ea typeface="黑体" panose="02010609060101010101" pitchFamily="49" charset="-122"/>
              </a:rPr>
              <a:t> </a:t>
            </a:r>
            <a:r>
              <a:rPr lang="zh-CN" altLang="en-US" sz="2400" dirty="0" smtClean="0">
                <a:solidFill>
                  <a:srgbClr val="C00000"/>
                </a:solidFill>
                <a:latin typeface="黑体" panose="02010609060101010101" pitchFamily="49" charset="-122"/>
                <a:ea typeface="黑体" panose="02010609060101010101" pitchFamily="49" charset="-122"/>
              </a:rPr>
              <a:t>            </a:t>
            </a:r>
            <a:r>
              <a:rPr lang="zh-CN" altLang="en-US" sz="2400" dirty="0" smtClean="0">
                <a:solidFill>
                  <a:srgbClr val="000000"/>
                </a:solidFill>
                <a:latin typeface="黑体" panose="02010609060101010101" pitchFamily="49" charset="-122"/>
                <a:ea typeface="黑体" panose="02010609060101010101" pitchFamily="49" charset="-122"/>
              </a:rPr>
              <a:t>习近平新时代中国特色社会主义思想</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20" name="矩形 19"/>
          <p:cNvSpPr/>
          <p:nvPr/>
        </p:nvSpPr>
        <p:spPr>
          <a:xfrm>
            <a:off x="2263366" y="2106943"/>
            <a:ext cx="7650179" cy="600025"/>
          </a:xfrm>
          <a:prstGeom prst="rect">
            <a:avLst/>
          </a:prstGeom>
          <a:ln w="38100">
            <a:solidFill>
              <a:srgbClr val="FF0000"/>
            </a:solidFill>
            <a:prstDash val="sysDot"/>
          </a:ln>
        </p:spPr>
        <p:txBody>
          <a:bodyPr wrap="square">
            <a:spAutoFit/>
          </a:bodyPr>
          <a:lstStyle/>
          <a:p>
            <a:pPr algn="ctr" fontAlgn="base">
              <a:lnSpc>
                <a:spcPct val="150000"/>
              </a:lnSpc>
              <a:spcBef>
                <a:spcPct val="0"/>
              </a:spcBef>
              <a:spcAft>
                <a:spcPct val="0"/>
              </a:spcAft>
            </a:pPr>
            <a:r>
              <a:rPr lang="zh-CN" altLang="en-US" sz="2200" b="1" dirty="0">
                <a:solidFill>
                  <a:srgbClr val="002060"/>
                </a:solidFill>
                <a:latin typeface="华文楷体" panose="02010600040101010101" pitchFamily="2" charset="-122"/>
                <a:ea typeface="华文楷体" panose="02010600040101010101" pitchFamily="2" charset="-122"/>
              </a:rPr>
              <a:t>“十个明确”、“十四个坚持”、“十三个方面成就”</a:t>
            </a:r>
            <a:endParaRPr lang="zh-CN" altLang="en-US" sz="2200" b="1" dirty="0">
              <a:solidFill>
                <a:srgbClr val="002060"/>
              </a:solidFill>
              <a:latin typeface="华文楷体" panose="02010600040101010101" pitchFamily="2" charset="-122"/>
              <a:ea typeface="华文楷体" panose="02010600040101010101" pitchFamily="2" charset="-122"/>
            </a:endParaRPr>
          </a:p>
        </p:txBody>
      </p:sp>
      <p:grpSp>
        <p:nvGrpSpPr>
          <p:cNvPr id="2" name="组合 1"/>
          <p:cNvGrpSpPr/>
          <p:nvPr/>
        </p:nvGrpSpPr>
        <p:grpSpPr>
          <a:xfrm>
            <a:off x="1647248" y="3184087"/>
            <a:ext cx="3983385" cy="535531"/>
            <a:chOff x="1647248" y="3184087"/>
            <a:chExt cx="3983385" cy="535531"/>
          </a:xfrm>
        </p:grpSpPr>
        <p:sp>
          <p:nvSpPr>
            <p:cNvPr id="22" name="矩形: 圆角 15"/>
            <p:cNvSpPr/>
            <p:nvPr/>
          </p:nvSpPr>
          <p:spPr>
            <a:xfrm>
              <a:off x="1647248" y="3190713"/>
              <a:ext cx="3983385" cy="516003"/>
            </a:xfrm>
            <a:prstGeom prst="roundRect">
              <a:avLst>
                <a:gd name="adj" fmla="val 50000"/>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0000FF"/>
                </a:solidFill>
                <a:effectLst/>
                <a:uLnTx/>
                <a:uFillTx/>
                <a:latin typeface="等线" panose="02010600030101010101" pitchFamily="2" charset="-122"/>
                <a:ea typeface="等线" panose="02010600030101010101" pitchFamily="2" charset="-122"/>
                <a:cs typeface="Arial" panose="020B0604020202020204"/>
              </a:endParaRPr>
            </a:p>
          </p:txBody>
        </p:sp>
        <p:sp>
          <p:nvSpPr>
            <p:cNvPr id="23" name="文本框 9"/>
            <p:cNvSpPr txBox="1"/>
            <p:nvPr/>
          </p:nvSpPr>
          <p:spPr>
            <a:xfrm>
              <a:off x="2091563" y="3184087"/>
              <a:ext cx="3183685" cy="535531"/>
            </a:xfrm>
            <a:prstGeom prst="rect">
              <a:avLst/>
            </a:prstGeom>
            <a:noFill/>
          </p:spPr>
          <p:txBody>
            <a:bodyPr wrap="square" rtlCol="0">
              <a:spAutoFit/>
            </a:bodyPr>
            <a:lstStyle>
              <a:defPPr>
                <a:defRPr lang="zh-CN"/>
              </a:defPPr>
              <a:lvl1pPr algn="just">
                <a:lnSpc>
                  <a:spcPct val="120000"/>
                </a:lnSpc>
                <a:defRPr>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pPr algn="ctr"/>
              <a:r>
                <a:rPr lang="zh-CN" altLang="zh-CN" sz="2400" b="1" dirty="0">
                  <a:solidFill>
                    <a:srgbClr val="0000FF"/>
                  </a:solidFill>
                  <a:latin typeface="思源黑体 CN Medium" panose="020B0600000000000000" pitchFamily="34" charset="-122"/>
                  <a:ea typeface="思源黑体 CN Medium" panose="020B0600000000000000" pitchFamily="34" charset="-122"/>
                </a:rPr>
                <a:t>必须坚持人民至上</a:t>
              </a:r>
              <a:endParaRPr lang="zh-CN" altLang="zh-CN" sz="2400" b="1" dirty="0">
                <a:solidFill>
                  <a:srgbClr val="0000FF"/>
                </a:solidFill>
                <a:latin typeface="思源黑体 CN Medium" panose="020B0600000000000000" pitchFamily="34" charset="-122"/>
                <a:ea typeface="思源黑体 CN Medium" panose="020B0600000000000000" pitchFamily="34" charset="-122"/>
              </a:endParaRPr>
            </a:p>
          </p:txBody>
        </p:sp>
      </p:grpSp>
      <p:grpSp>
        <p:nvGrpSpPr>
          <p:cNvPr id="3" name="组合 2"/>
          <p:cNvGrpSpPr/>
          <p:nvPr/>
        </p:nvGrpSpPr>
        <p:grpSpPr>
          <a:xfrm>
            <a:off x="1647248" y="4010411"/>
            <a:ext cx="3983385" cy="543760"/>
            <a:chOff x="1647248" y="4010411"/>
            <a:chExt cx="3983385" cy="543760"/>
          </a:xfrm>
        </p:grpSpPr>
        <p:sp>
          <p:nvSpPr>
            <p:cNvPr id="24" name="矩形: 圆角 16"/>
            <p:cNvSpPr/>
            <p:nvPr/>
          </p:nvSpPr>
          <p:spPr>
            <a:xfrm>
              <a:off x="1647248" y="4010411"/>
              <a:ext cx="3983385" cy="516003"/>
            </a:xfrm>
            <a:prstGeom prst="roundRect">
              <a:avLst>
                <a:gd name="adj" fmla="val 50000"/>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0000FF"/>
                </a:solidFill>
                <a:effectLst/>
                <a:uLnTx/>
                <a:uFillTx/>
                <a:latin typeface="等线" panose="02010600030101010101" pitchFamily="2" charset="-122"/>
                <a:ea typeface="等线" panose="02010600030101010101" pitchFamily="2" charset="-122"/>
                <a:cs typeface="Arial" panose="020B0604020202020204"/>
              </a:endParaRPr>
            </a:p>
          </p:txBody>
        </p:sp>
        <p:sp>
          <p:nvSpPr>
            <p:cNvPr id="29" name="文本框 10"/>
            <p:cNvSpPr txBox="1"/>
            <p:nvPr/>
          </p:nvSpPr>
          <p:spPr>
            <a:xfrm>
              <a:off x="2091558" y="4018640"/>
              <a:ext cx="3183685" cy="535531"/>
            </a:xfrm>
            <a:prstGeom prst="rect">
              <a:avLst/>
            </a:prstGeom>
            <a:noFill/>
          </p:spPr>
          <p:txBody>
            <a:bodyPr wrap="square" rtlCol="0">
              <a:spAutoFit/>
            </a:bodyPr>
            <a:lstStyle>
              <a:defPPr>
                <a:defRPr lang="zh-CN"/>
              </a:defPPr>
              <a:lvl1pPr algn="just">
                <a:lnSpc>
                  <a:spcPct val="120000"/>
                </a:lnSpc>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2400" b="1" i="0" u="none" strike="noStrike" kern="0" cap="none" spc="0" normalizeH="0" baseline="0" noProof="0" dirty="0">
                  <a:ln>
                    <a:noFill/>
                  </a:ln>
                  <a:solidFill>
                    <a:srgbClr val="0000FF"/>
                  </a:solidFill>
                  <a:effectLst/>
                  <a:uLnTx/>
                  <a:uFillTx/>
                  <a:latin typeface="思源黑体 CN Medium" panose="020B0600000000000000" pitchFamily="34" charset="-122"/>
                </a:rPr>
                <a:t>必须坚持自信自立</a:t>
              </a:r>
              <a:endParaRPr kumimoji="0" lang="zh-CN" altLang="zh-CN" sz="2400" b="1" i="0" u="none" strike="noStrike" kern="0" cap="none" spc="0" normalizeH="0" baseline="0" noProof="0" dirty="0">
                <a:ln>
                  <a:noFill/>
                </a:ln>
                <a:solidFill>
                  <a:srgbClr val="0000FF"/>
                </a:solidFill>
                <a:effectLst/>
                <a:uLnTx/>
                <a:uFillTx/>
                <a:latin typeface="思源黑体 CN Medium" panose="020B0600000000000000" pitchFamily="34" charset="-122"/>
              </a:endParaRPr>
            </a:p>
          </p:txBody>
        </p:sp>
      </p:grpSp>
      <p:grpSp>
        <p:nvGrpSpPr>
          <p:cNvPr id="5" name="组合 4"/>
          <p:cNvGrpSpPr/>
          <p:nvPr/>
        </p:nvGrpSpPr>
        <p:grpSpPr>
          <a:xfrm>
            <a:off x="1647247" y="4795947"/>
            <a:ext cx="3983385" cy="535531"/>
            <a:chOff x="1647247" y="4795947"/>
            <a:chExt cx="3983385" cy="535531"/>
          </a:xfrm>
        </p:grpSpPr>
        <p:sp>
          <p:nvSpPr>
            <p:cNvPr id="25" name="矩形: 圆角 17"/>
            <p:cNvSpPr/>
            <p:nvPr/>
          </p:nvSpPr>
          <p:spPr>
            <a:xfrm>
              <a:off x="1647247" y="4802572"/>
              <a:ext cx="3983385" cy="516003"/>
            </a:xfrm>
            <a:prstGeom prst="roundRect">
              <a:avLst>
                <a:gd name="adj" fmla="val 50000"/>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0000FF"/>
                </a:solidFill>
                <a:effectLst/>
                <a:uLnTx/>
                <a:uFillTx/>
                <a:latin typeface="等线" panose="02010600030101010101" pitchFamily="2" charset="-122"/>
                <a:ea typeface="等线" panose="02010600030101010101" pitchFamily="2" charset="-122"/>
                <a:cs typeface="Arial" panose="020B0604020202020204"/>
              </a:endParaRPr>
            </a:p>
          </p:txBody>
        </p:sp>
        <p:sp>
          <p:nvSpPr>
            <p:cNvPr id="30" name="文本框 11"/>
            <p:cNvSpPr txBox="1"/>
            <p:nvPr/>
          </p:nvSpPr>
          <p:spPr>
            <a:xfrm>
              <a:off x="2091558" y="4795947"/>
              <a:ext cx="3183685" cy="535531"/>
            </a:xfrm>
            <a:prstGeom prst="rect">
              <a:avLst/>
            </a:prstGeom>
            <a:noFill/>
          </p:spPr>
          <p:txBody>
            <a:bodyPr wrap="square" rtlCol="0">
              <a:spAutoFit/>
            </a:bodyPr>
            <a:lstStyle>
              <a:defPPr>
                <a:defRPr lang="zh-CN"/>
              </a:defPPr>
              <a:lvl1pPr algn="just">
                <a:lnSpc>
                  <a:spcPct val="120000"/>
                </a:lnSpc>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rPr>
                <a:t>必须坚持守正创新</a:t>
              </a:r>
              <a:endPar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endParaRPr>
            </a:p>
          </p:txBody>
        </p:sp>
      </p:grpSp>
      <p:grpSp>
        <p:nvGrpSpPr>
          <p:cNvPr id="7" name="组合 6"/>
          <p:cNvGrpSpPr/>
          <p:nvPr/>
        </p:nvGrpSpPr>
        <p:grpSpPr>
          <a:xfrm>
            <a:off x="6453438" y="3180097"/>
            <a:ext cx="3983385" cy="535531"/>
            <a:chOff x="6453438" y="3180097"/>
            <a:chExt cx="3983385" cy="535531"/>
          </a:xfrm>
        </p:grpSpPr>
        <p:sp>
          <p:nvSpPr>
            <p:cNvPr id="26" name="矩形: 圆角 18"/>
            <p:cNvSpPr/>
            <p:nvPr/>
          </p:nvSpPr>
          <p:spPr>
            <a:xfrm>
              <a:off x="6453438" y="3186722"/>
              <a:ext cx="3983385" cy="516003"/>
            </a:xfrm>
            <a:prstGeom prst="roundRect">
              <a:avLst>
                <a:gd name="adj" fmla="val 50000"/>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0000FF"/>
                </a:solidFill>
                <a:effectLst/>
                <a:uLnTx/>
                <a:uFillTx/>
                <a:latin typeface="等线" panose="02010600030101010101" pitchFamily="2" charset="-122"/>
                <a:ea typeface="等线" panose="02010600030101010101" pitchFamily="2" charset="-122"/>
                <a:cs typeface="Arial" panose="020B0604020202020204"/>
              </a:endParaRPr>
            </a:p>
          </p:txBody>
        </p:sp>
        <p:sp>
          <p:nvSpPr>
            <p:cNvPr id="31" name="文本框 12"/>
            <p:cNvSpPr txBox="1"/>
            <p:nvPr/>
          </p:nvSpPr>
          <p:spPr>
            <a:xfrm>
              <a:off x="6913515" y="3180097"/>
              <a:ext cx="3183685" cy="535531"/>
            </a:xfrm>
            <a:prstGeom prst="rect">
              <a:avLst/>
            </a:prstGeom>
            <a:noFill/>
          </p:spPr>
          <p:txBody>
            <a:bodyPr wrap="square" rtlCol="0">
              <a:spAutoFit/>
            </a:bodyPr>
            <a:lstStyle>
              <a:defPPr>
                <a:defRPr lang="zh-CN"/>
              </a:defPPr>
              <a:lvl1pPr algn="just">
                <a:lnSpc>
                  <a:spcPct val="120000"/>
                </a:lnSpc>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rPr>
                <a:t>必须坚持问题导向</a:t>
              </a:r>
              <a:endPar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endParaRPr>
            </a:p>
          </p:txBody>
        </p:sp>
      </p:grpSp>
      <p:grpSp>
        <p:nvGrpSpPr>
          <p:cNvPr id="8" name="组合 7"/>
          <p:cNvGrpSpPr/>
          <p:nvPr/>
        </p:nvGrpSpPr>
        <p:grpSpPr>
          <a:xfrm>
            <a:off x="6453437" y="4004434"/>
            <a:ext cx="3983385" cy="535531"/>
            <a:chOff x="6453437" y="4004434"/>
            <a:chExt cx="3983385" cy="535531"/>
          </a:xfrm>
        </p:grpSpPr>
        <p:sp>
          <p:nvSpPr>
            <p:cNvPr id="27" name="矩形: 圆角 19"/>
            <p:cNvSpPr/>
            <p:nvPr/>
          </p:nvSpPr>
          <p:spPr>
            <a:xfrm>
              <a:off x="6453437" y="4010411"/>
              <a:ext cx="3983385" cy="516003"/>
            </a:xfrm>
            <a:prstGeom prst="roundRect">
              <a:avLst>
                <a:gd name="adj" fmla="val 50000"/>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0000FF"/>
                </a:solidFill>
                <a:effectLst/>
                <a:uLnTx/>
                <a:uFillTx/>
                <a:latin typeface="等线" panose="02010600030101010101" pitchFamily="2" charset="-122"/>
                <a:ea typeface="等线" panose="02010600030101010101" pitchFamily="2" charset="-122"/>
                <a:cs typeface="Arial" panose="020B0604020202020204"/>
              </a:endParaRPr>
            </a:p>
          </p:txBody>
        </p:sp>
        <p:sp>
          <p:nvSpPr>
            <p:cNvPr id="32" name="文本框 13"/>
            <p:cNvSpPr txBox="1"/>
            <p:nvPr/>
          </p:nvSpPr>
          <p:spPr>
            <a:xfrm>
              <a:off x="6913513" y="4004434"/>
              <a:ext cx="3183685" cy="535531"/>
            </a:xfrm>
            <a:prstGeom prst="rect">
              <a:avLst/>
            </a:prstGeom>
            <a:noFill/>
          </p:spPr>
          <p:txBody>
            <a:bodyPr wrap="square" rtlCol="0">
              <a:spAutoFit/>
            </a:bodyPr>
            <a:lstStyle>
              <a:defPPr>
                <a:defRPr lang="zh-CN"/>
              </a:defPPr>
              <a:lvl1pPr algn="just">
                <a:lnSpc>
                  <a:spcPct val="120000"/>
                </a:lnSpc>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rPr>
                <a:t>必须坚持系统观念</a:t>
              </a:r>
              <a:endPar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endParaRPr>
            </a:p>
          </p:txBody>
        </p:sp>
      </p:grpSp>
      <p:grpSp>
        <p:nvGrpSpPr>
          <p:cNvPr id="9" name="组合 8"/>
          <p:cNvGrpSpPr/>
          <p:nvPr/>
        </p:nvGrpSpPr>
        <p:grpSpPr>
          <a:xfrm>
            <a:off x="6453436" y="4802572"/>
            <a:ext cx="3983385" cy="553858"/>
            <a:chOff x="6453436" y="4802572"/>
            <a:chExt cx="3983385" cy="553858"/>
          </a:xfrm>
        </p:grpSpPr>
        <p:sp>
          <p:nvSpPr>
            <p:cNvPr id="28" name="矩形: 圆角 20"/>
            <p:cNvSpPr/>
            <p:nvPr/>
          </p:nvSpPr>
          <p:spPr>
            <a:xfrm>
              <a:off x="6453436" y="4802572"/>
              <a:ext cx="3983385" cy="516003"/>
            </a:xfrm>
            <a:prstGeom prst="roundRect">
              <a:avLst>
                <a:gd name="adj" fmla="val 50000"/>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0000FF"/>
                </a:solidFill>
                <a:effectLst/>
                <a:uLnTx/>
                <a:uFillTx/>
                <a:latin typeface="等线" panose="02010600030101010101" pitchFamily="2" charset="-122"/>
                <a:ea typeface="等线" panose="02010600030101010101" pitchFamily="2" charset="-122"/>
                <a:cs typeface="Arial" panose="020B0604020202020204"/>
              </a:endParaRPr>
            </a:p>
          </p:txBody>
        </p:sp>
        <p:sp>
          <p:nvSpPr>
            <p:cNvPr id="33" name="文本框 14"/>
            <p:cNvSpPr txBox="1"/>
            <p:nvPr/>
          </p:nvSpPr>
          <p:spPr>
            <a:xfrm>
              <a:off x="6913513" y="4820899"/>
              <a:ext cx="3183685" cy="535531"/>
            </a:xfrm>
            <a:prstGeom prst="rect">
              <a:avLst/>
            </a:prstGeom>
            <a:noFill/>
          </p:spPr>
          <p:txBody>
            <a:bodyPr wrap="square" rtlCol="0">
              <a:spAutoFit/>
            </a:bodyPr>
            <a:lstStyle>
              <a:defPPr>
                <a:defRPr lang="zh-CN"/>
              </a:defPPr>
              <a:lvl1pPr algn="just">
                <a:lnSpc>
                  <a:spcPct val="120000"/>
                </a:lnSpc>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rPr>
                <a:t>必须坚持胸怀天下</a:t>
              </a:r>
              <a:endParaRPr kumimoji="0" lang="zh-CN" altLang="zh-CN" sz="2400" b="1" i="0" u="none" strike="noStrike" kern="0" cap="none" spc="0" normalizeH="0" baseline="0" noProof="0">
                <a:ln>
                  <a:noFill/>
                </a:ln>
                <a:solidFill>
                  <a:srgbClr val="0000FF"/>
                </a:solidFill>
                <a:effectLst/>
                <a:uLnTx/>
                <a:uFillTx/>
                <a:latin typeface="思源黑体 CN Medium" panose="020B0600000000000000"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931411"/>
          </a:xfrm>
        </p:spPr>
        <p:txBody>
          <a:bodyPr>
            <a:normAutofit/>
          </a:bodyPr>
          <a:lstStyle/>
          <a:p>
            <a:r>
              <a:rPr lang="en-US" altLang="zh-CN" dirty="0" smtClean="0"/>
              <a:t>1</a:t>
            </a:r>
            <a:r>
              <a:rPr lang="zh-CN" altLang="en-US" dirty="0" smtClean="0"/>
              <a:t>、坚持人民至上是对马克思主义政党政治属性和政治功能理论的丰富发展</a:t>
            </a:r>
            <a:r>
              <a:rPr lang="zh-CN" altLang="en-US" sz="2000" dirty="0" smtClean="0"/>
              <a:t>（目的是站稳人民立场）</a:t>
            </a:r>
            <a:endParaRPr lang="zh-CN" altLang="en-US" sz="2000" dirty="0"/>
          </a:p>
        </p:txBody>
      </p:sp>
      <p:sp>
        <p:nvSpPr>
          <p:cNvPr id="3" name="内容占位符 2"/>
          <p:cNvSpPr>
            <a:spLocks noGrp="1"/>
          </p:cNvSpPr>
          <p:nvPr>
            <p:ph idx="1"/>
          </p:nvPr>
        </p:nvSpPr>
        <p:spPr>
          <a:xfrm>
            <a:off x="939165" y="1546860"/>
            <a:ext cx="10515600" cy="3172460"/>
          </a:xfrm>
          <a:ln>
            <a:solidFill>
              <a:schemeClr val="accent1"/>
            </a:solidFill>
          </a:ln>
        </p:spPr>
        <p:txBody>
          <a:bodyPr/>
          <a:lstStyle/>
          <a:p>
            <a:pPr algn="just"/>
            <a:r>
              <a:rPr lang="zh-CN" altLang="en-US" dirty="0" smtClean="0"/>
              <a:t>人民性是马克思主义的本质属性。马克思、恩格斯在</a:t>
            </a:r>
            <a:r>
              <a:rPr lang="en-US" altLang="zh-CN" dirty="0" smtClean="0">
                <a:solidFill>
                  <a:srgbClr val="FF0000"/>
                </a:solidFill>
              </a:rPr>
              <a:t>《</a:t>
            </a:r>
            <a:r>
              <a:rPr lang="zh-CN" altLang="en-US" dirty="0" smtClean="0">
                <a:solidFill>
                  <a:srgbClr val="FF0000"/>
                </a:solidFill>
              </a:rPr>
              <a:t>共产党宣言</a:t>
            </a:r>
            <a:r>
              <a:rPr lang="en-US" altLang="zh-CN" dirty="0" smtClean="0">
                <a:solidFill>
                  <a:srgbClr val="FF0000"/>
                </a:solidFill>
              </a:rPr>
              <a:t>》</a:t>
            </a:r>
            <a:r>
              <a:rPr lang="zh-CN" altLang="en-US" dirty="0" smtClean="0">
                <a:solidFill>
                  <a:srgbClr val="FF0000"/>
                </a:solidFill>
              </a:rPr>
              <a:t>中指出：“过去的一切运动都是少数人的或者为少数人谋利益的运动。无产阶级的运动是绝大多数人的、为绝大多数人谋利益的独立的运动。</a:t>
            </a:r>
            <a:r>
              <a:rPr lang="zh-CN" altLang="en-US" dirty="0" smtClean="0"/>
              <a:t>” 马克思主义植根人民之中，指明了依靠人民推动历史前进的人间正道。坚持人民至上，进一步彰显了我们党始终同人民同呼吸、共命运、心连心的赤子之心，对充分发挥亿万人民的创造伟力、形成同心共圆中国梦的强大合力具有重大而深远的意义。</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999650"/>
          </a:xfrm>
        </p:spPr>
        <p:txBody>
          <a:bodyPr>
            <a:normAutofit fontScale="90000"/>
          </a:bodyPr>
          <a:lstStyle/>
          <a:p>
            <a:r>
              <a:rPr lang="en-US" altLang="zh-CN" dirty="0" smtClean="0"/>
              <a:t>2</a:t>
            </a:r>
            <a:r>
              <a:rPr lang="zh-CN" altLang="en-US" dirty="0" smtClean="0"/>
              <a:t>、坚持自信自立是对马克思主义理论自信精神的丰富发展</a:t>
            </a:r>
            <a:br>
              <a:rPr lang="en-US" altLang="zh-CN" dirty="0" smtClean="0"/>
            </a:br>
            <a:r>
              <a:rPr lang="zh-CN" altLang="en-US" sz="2000" dirty="0" smtClean="0"/>
              <a:t>（目的是增强政治定力）</a:t>
            </a:r>
            <a:endParaRPr lang="zh-CN" altLang="en-US" sz="2000" dirty="0"/>
          </a:p>
        </p:txBody>
      </p:sp>
      <p:sp>
        <p:nvSpPr>
          <p:cNvPr id="3" name="内容占位符 2"/>
          <p:cNvSpPr>
            <a:spLocks noGrp="1"/>
          </p:cNvSpPr>
          <p:nvPr>
            <p:ph idx="1"/>
          </p:nvPr>
        </p:nvSpPr>
        <p:spPr/>
        <p:txBody>
          <a:bodyPr/>
          <a:lstStyle/>
          <a:p>
            <a:r>
              <a:rPr lang="zh-CN" altLang="en-US" dirty="0" smtClean="0">
                <a:solidFill>
                  <a:srgbClr val="FF0000"/>
                </a:solidFill>
              </a:rPr>
              <a:t>马克思在创立、发展、传播和实践真理的过程中展现出强烈的理论自信，坚信他毕生所从事事业的正义性、思想的科学性、目标的伟大性</a:t>
            </a:r>
            <a:r>
              <a:rPr lang="zh-CN" altLang="en-US" dirty="0" smtClean="0"/>
              <a:t>。</a:t>
            </a:r>
            <a:r>
              <a:rPr lang="zh-CN" altLang="en-US" dirty="0" smtClean="0">
                <a:solidFill>
                  <a:srgbClr val="FF0000"/>
                </a:solidFill>
              </a:rPr>
              <a:t>习近平新时代中国特色社会主义思想有着自信自立的鲜明特质</a:t>
            </a:r>
            <a:r>
              <a:rPr lang="zh-CN" altLang="en-US" dirty="0" smtClean="0"/>
              <a:t>。</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23908" name="Picture 4" descr="http://dzb.whb.cn/images/2018-11/09/XR4/XR41109_p14_b.jpg"/>
          <p:cNvPicPr>
            <a:picLocks noChangeAspect="1" noChangeArrowheads="1"/>
          </p:cNvPicPr>
          <p:nvPr/>
        </p:nvPicPr>
        <p:blipFill>
          <a:blip r:embed="rId1"/>
          <a:srcRect/>
          <a:stretch>
            <a:fillRect/>
          </a:stretch>
        </p:blipFill>
        <p:spPr bwMode="auto">
          <a:xfrm>
            <a:off x="1806954" y="2879677"/>
            <a:ext cx="3810000" cy="3810000"/>
          </a:xfrm>
          <a:prstGeom prst="rect">
            <a:avLst/>
          </a:prstGeom>
          <a:noFill/>
        </p:spPr>
      </p:pic>
      <p:pic>
        <p:nvPicPr>
          <p:cNvPr id="123910" name="Picture 6" descr="http://news.youth.cn/sz/202207/W020220715579788805150.jpg"/>
          <p:cNvPicPr>
            <a:picLocks noChangeAspect="1" noChangeArrowheads="1"/>
          </p:cNvPicPr>
          <p:nvPr/>
        </p:nvPicPr>
        <p:blipFill>
          <a:blip r:embed="rId2"/>
          <a:srcRect/>
          <a:stretch>
            <a:fillRect/>
          </a:stretch>
        </p:blipFill>
        <p:spPr bwMode="auto">
          <a:xfrm>
            <a:off x="6051408" y="2951924"/>
            <a:ext cx="3884162" cy="373870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1095184"/>
          </a:xfrm>
        </p:spPr>
        <p:txBody>
          <a:bodyPr>
            <a:normAutofit/>
          </a:bodyPr>
          <a:lstStyle/>
          <a:p>
            <a:r>
              <a:rPr lang="en-US" altLang="zh-CN" dirty="0" smtClean="0"/>
              <a:t>3</a:t>
            </a:r>
            <a:r>
              <a:rPr lang="zh-CN" altLang="en-US" dirty="0" smtClean="0"/>
              <a:t>、坚持守正创新是对马克思主义认识论和唯物辩证法的丰富发展</a:t>
            </a:r>
            <a:r>
              <a:rPr lang="zh-CN" altLang="en-US" sz="2000" dirty="0" smtClean="0"/>
              <a:t>（目的是不犯颠覆性错误）</a:t>
            </a:r>
            <a:endParaRPr lang="zh-CN" altLang="en-US" sz="2000" dirty="0"/>
          </a:p>
        </p:txBody>
      </p:sp>
      <p:sp>
        <p:nvSpPr>
          <p:cNvPr id="3" name="内容占位符 2"/>
          <p:cNvSpPr>
            <a:spLocks noGrp="1"/>
          </p:cNvSpPr>
          <p:nvPr>
            <p:ph idx="1"/>
          </p:nvPr>
        </p:nvSpPr>
        <p:spPr/>
        <p:txBody>
          <a:bodyPr>
            <a:normAutofit fontScale="92500"/>
          </a:bodyPr>
          <a:lstStyle/>
          <a:p>
            <a:r>
              <a:rPr lang="zh-CN" altLang="en-US" dirty="0" smtClean="0">
                <a:solidFill>
                  <a:srgbClr val="FF0000"/>
                </a:solidFill>
              </a:rPr>
              <a:t>恩格斯指出：“马克思的整个世界观不是教义，而是方法。它提供的不是现成的教条，而是进一步研究的出发点和供这种研究使用的方法</a:t>
            </a:r>
            <a:r>
              <a:rPr lang="zh-CN" altLang="en-US" dirty="0" smtClean="0"/>
              <a:t>。”</a:t>
            </a:r>
            <a:endParaRPr lang="en-US" altLang="zh-CN" dirty="0" smtClean="0"/>
          </a:p>
          <a:p>
            <a:r>
              <a:rPr lang="zh-CN" altLang="en-US" dirty="0" smtClean="0"/>
              <a:t>习近平新时代中国特色社会主义思想坚持运用科学的世界观和方法论，紧跟时代步伐，顺应实践发展，坚持守正创新</a:t>
            </a:r>
            <a:r>
              <a:rPr lang="zh-CN" altLang="en-US" u="sng" dirty="0" smtClean="0"/>
              <a:t>，“</a:t>
            </a:r>
            <a:r>
              <a:rPr lang="zh-CN" altLang="en-US" u="sng" dirty="0" smtClean="0">
                <a:solidFill>
                  <a:srgbClr val="002060"/>
                </a:solidFill>
              </a:rPr>
              <a:t>不走封闭僵化的老路，不走改旗易帜的邪路”。</a:t>
            </a:r>
            <a:endParaRPr lang="en-US" altLang="zh-CN" u="sng" dirty="0" smtClean="0">
              <a:solidFill>
                <a:srgbClr val="002060"/>
              </a:solidFill>
            </a:endParaRPr>
          </a:p>
          <a:p>
            <a:r>
              <a:rPr lang="zh-CN" altLang="en-US" dirty="0" smtClean="0"/>
              <a:t>今年年初，习近平同志在中央党校省部级干部学习班上讲话：“面对快速变化的世界和中国，如果墨守成规、思想僵化，没有理论创新的勇气，不能科学回答</a:t>
            </a:r>
            <a:r>
              <a:rPr lang="zh-CN" altLang="en-US" dirty="0" smtClean="0">
                <a:solidFill>
                  <a:srgbClr val="FF0000"/>
                </a:solidFill>
              </a:rPr>
              <a:t>中国之问、世界之问、人民之问、时代之问</a:t>
            </a:r>
            <a:r>
              <a:rPr lang="zh-CN" altLang="en-US" dirty="0" smtClean="0">
                <a:solidFill>
                  <a:srgbClr val="002060"/>
                </a:solidFill>
              </a:rPr>
              <a:t>，</a:t>
            </a:r>
            <a:r>
              <a:rPr lang="zh-CN" altLang="en-US" dirty="0" smtClean="0"/>
              <a:t>不仅党和国家事业无法继续前进，马克思主义也会失去生命力、说服力。</a:t>
            </a:r>
            <a:r>
              <a:rPr lang="zh-CN" altLang="en-US" dirty="0" smtClean="0">
                <a:solidFill>
                  <a:srgbClr val="FF0000"/>
                </a:solidFill>
              </a:rPr>
              <a:t>马克思主义深刻改变了中国，中国也极大丰富了马克思主义。”</a:t>
            </a:r>
            <a:endParaRPr lang="zh-CN" altLang="en-US" dirty="0" smtClean="0">
              <a:solidFill>
                <a:srgbClr val="FF0000"/>
              </a:solidFill>
            </a:endParaRPr>
          </a:p>
          <a:p>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9790" y="457202"/>
            <a:ext cx="6325285" cy="1098643"/>
          </a:xfrm>
        </p:spPr>
        <p:txBody>
          <a:bodyPr>
            <a:normAutofit fontScale="90000"/>
          </a:bodyPr>
          <a:lstStyle/>
          <a:p>
            <a:r>
              <a:rPr lang="en-US" altLang="zh-CN" dirty="0" smtClean="0"/>
              <a:t>4</a:t>
            </a:r>
            <a:r>
              <a:rPr lang="zh-CN" altLang="en-US" dirty="0" smtClean="0"/>
              <a:t>、坚持问题导向是对马克思主义问题导向思维方法的丰富发展</a:t>
            </a:r>
            <a:br>
              <a:rPr lang="en-US" altLang="zh-CN" dirty="0" smtClean="0"/>
            </a:br>
            <a:r>
              <a:rPr lang="zh-CN" altLang="en-US" sz="2000" dirty="0" smtClean="0"/>
              <a:t>（目的是提升发现、分析和解决问题的能力</a:t>
            </a:r>
            <a:endParaRPr lang="zh-CN" altLang="en-US" sz="2000" dirty="0"/>
          </a:p>
        </p:txBody>
      </p:sp>
      <p:sp>
        <p:nvSpPr>
          <p:cNvPr id="3" name="内容占位符 2"/>
          <p:cNvSpPr>
            <a:spLocks noGrp="1"/>
          </p:cNvSpPr>
          <p:nvPr>
            <p:ph type="body" sz="half" idx="2"/>
          </p:nvPr>
        </p:nvSpPr>
        <p:spPr>
          <a:xfrm>
            <a:off x="839790" y="1787857"/>
            <a:ext cx="5738431" cy="4081131"/>
          </a:xfrm>
        </p:spPr>
        <p:txBody>
          <a:bodyPr>
            <a:normAutofit fontScale="92500" lnSpcReduction="10000"/>
          </a:bodyPr>
          <a:lstStyle/>
          <a:p>
            <a:r>
              <a:rPr lang="zh-CN" altLang="en-US" dirty="0" smtClean="0"/>
              <a:t>    </a:t>
            </a:r>
            <a:r>
              <a:rPr lang="en-US" altLang="zh-CN" dirty="0" smtClean="0"/>
              <a:t>  </a:t>
            </a:r>
            <a:r>
              <a:rPr lang="zh-CN" altLang="en-US" dirty="0" smtClean="0"/>
              <a:t>马克思指出：“问题就是时代的口号，是它表现自己精神状态的最实际的呼声。”马克思主义的一个鲜明特点是自始至终贯穿着强烈的问题意识，致力于提出新问题并寻求科学的答案。</a:t>
            </a:r>
            <a:endParaRPr lang="en-US" altLang="zh-CN" dirty="0" smtClean="0"/>
          </a:p>
          <a:p>
            <a:r>
              <a:rPr lang="zh-CN" altLang="en-US" dirty="0" smtClean="0"/>
              <a:t>    </a:t>
            </a:r>
            <a:r>
              <a:rPr lang="en-US" altLang="zh-CN" dirty="0" smtClean="0"/>
              <a:t>  </a:t>
            </a:r>
            <a:r>
              <a:rPr lang="zh-CN" altLang="en-US" dirty="0" smtClean="0"/>
              <a:t>习近平新时代中国特色社会主义思想聚焦实践遇到的</a:t>
            </a:r>
            <a:r>
              <a:rPr lang="zh-CN" altLang="en-US" dirty="0" smtClean="0">
                <a:solidFill>
                  <a:srgbClr val="0070C0"/>
                </a:solidFill>
              </a:rPr>
              <a:t>新问题</a:t>
            </a:r>
            <a:r>
              <a:rPr lang="zh-CN" altLang="en-US" dirty="0" smtClean="0"/>
              <a:t>、改革发展稳定存在的</a:t>
            </a:r>
            <a:r>
              <a:rPr lang="zh-CN" altLang="en-US" dirty="0" smtClean="0">
                <a:solidFill>
                  <a:srgbClr val="0070C0"/>
                </a:solidFill>
              </a:rPr>
              <a:t>深层次问题</a:t>
            </a:r>
            <a:r>
              <a:rPr lang="zh-CN" altLang="en-US" dirty="0" smtClean="0"/>
              <a:t>、人民群众</a:t>
            </a:r>
            <a:r>
              <a:rPr lang="zh-CN" altLang="en-US" dirty="0" smtClean="0">
                <a:solidFill>
                  <a:srgbClr val="0070C0"/>
                </a:solidFill>
              </a:rPr>
              <a:t>急难愁盼问题</a:t>
            </a:r>
            <a:r>
              <a:rPr lang="zh-CN" altLang="en-US" dirty="0" smtClean="0"/>
              <a:t>、国际变局中的</a:t>
            </a:r>
            <a:r>
              <a:rPr lang="zh-CN" altLang="en-US" dirty="0" smtClean="0">
                <a:solidFill>
                  <a:srgbClr val="0070C0"/>
                </a:solidFill>
              </a:rPr>
              <a:t>重大问题</a:t>
            </a:r>
            <a:r>
              <a:rPr lang="zh-CN" altLang="en-US" dirty="0" smtClean="0"/>
              <a:t>、党的建设面临的</a:t>
            </a:r>
            <a:r>
              <a:rPr lang="zh-CN" altLang="en-US" dirty="0" smtClean="0">
                <a:solidFill>
                  <a:srgbClr val="0070C0"/>
                </a:solidFill>
              </a:rPr>
              <a:t>突出问题</a:t>
            </a:r>
            <a:r>
              <a:rPr lang="zh-CN" altLang="en-US" dirty="0" smtClean="0"/>
              <a:t>，不断提出真正解决问题的新理念新思路新办法，推动党和国家事业取得历史性成就、发生历史性变革。</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19810" name="Picture 2" descr="https://pics6.baidu.com/feed/54fbb2fb43166d22e089abcea43315f29152d280.jpeg?token=0e9f968ff470c5c27f44fa26ef9a12cb&amp;s=7CCF9A565AE4DC4D58BEBBAC0200A00F"/>
          <p:cNvPicPr>
            <a:picLocks noGrp="1" noChangeAspect="1" noChangeArrowheads="1"/>
          </p:cNvPicPr>
          <p:nvPr>
            <p:ph type="pic" idx="1"/>
          </p:nvPr>
        </p:nvPicPr>
        <p:blipFill>
          <a:blip r:embed="rId1"/>
          <a:srcRect t="7772" b="7772"/>
          <a:stretch>
            <a:fillRect/>
          </a:stretch>
        </p:blipFill>
        <p:spPr bwMode="auto">
          <a:xfrm>
            <a:off x="7643173" y="784746"/>
            <a:ext cx="3725863" cy="5403850"/>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18786" name="Picture 2" descr="https://pics3.baidu.com/feed/7a899e510fb30f247a07d4bc59dcc044ac4b03bb.jpeg?token=67372a44ffaad68831ec402280f834db"/>
          <p:cNvPicPr>
            <a:picLocks noChangeAspect="1" noChangeArrowheads="1"/>
          </p:cNvPicPr>
          <p:nvPr/>
        </p:nvPicPr>
        <p:blipFill>
          <a:blip r:embed="rId1"/>
          <a:srcRect/>
          <a:stretch>
            <a:fillRect/>
          </a:stretch>
        </p:blipFill>
        <p:spPr bwMode="auto">
          <a:xfrm>
            <a:off x="7440042" y="956291"/>
            <a:ext cx="3297088" cy="4945632"/>
          </a:xfrm>
          <a:prstGeom prst="rect">
            <a:avLst/>
          </a:prstGeom>
          <a:noFill/>
          <a:effectLst>
            <a:outerShdw blurRad="50800" dist="38100" dir="2700000" algn="tl" rotWithShape="0">
              <a:prstClr val="black">
                <a:alpha val="40000"/>
              </a:prstClr>
            </a:outerShdw>
            <a:softEdge rad="12700"/>
          </a:effectLst>
        </p:spPr>
      </p:pic>
      <p:sp>
        <p:nvSpPr>
          <p:cNvPr id="5" name="文本框 4"/>
          <p:cNvSpPr txBox="1"/>
          <p:nvPr/>
        </p:nvSpPr>
        <p:spPr>
          <a:xfrm>
            <a:off x="1389380" y="1176020"/>
            <a:ext cx="4551680" cy="4246245"/>
          </a:xfrm>
          <a:prstGeom prst="rect">
            <a:avLst/>
          </a:prstGeom>
          <a:noFill/>
        </p:spPr>
        <p:txBody>
          <a:bodyPr wrap="square" rtlCol="0">
            <a:spAutoFit/>
          </a:bodyPr>
          <a:p>
            <a:r>
              <a:rPr lang="zh-CN" altLang="en-US" dirty="0" smtClean="0">
                <a:sym typeface="+mn-ea"/>
              </a:rPr>
              <a:t>“新冠肺炎疫情期间，我</a:t>
            </a:r>
            <a:r>
              <a:rPr lang="en-US" altLang="zh-CN" dirty="0" smtClean="0">
                <a:sym typeface="+mn-ea"/>
              </a:rPr>
              <a:t>【</a:t>
            </a:r>
            <a:r>
              <a:rPr lang="zh-CN" altLang="en-US" dirty="0" smtClean="0">
                <a:sym typeface="+mn-ea"/>
              </a:rPr>
              <a:t>指总书记</a:t>
            </a:r>
            <a:r>
              <a:rPr lang="en-US" altLang="zh-CN" dirty="0" smtClean="0">
                <a:sym typeface="+mn-ea"/>
              </a:rPr>
              <a:t>】</a:t>
            </a:r>
            <a:r>
              <a:rPr lang="zh-CN" altLang="en-US" dirty="0" smtClean="0">
                <a:sym typeface="+mn-ea"/>
              </a:rPr>
              <a:t>到几个省进行调查研究，深入了解抗疫情况，调研复工复产中出现的问题。我在浙江考察时发现，在疫情冲击下全球产业链供应链发生局部断裂，直接影响到我国国内经济循环。当地不少企业需要的国外原材料进不来、海外人员来不了、货物出不去，不得不停工停产。我感觉到，现在的形势已经很不一样了，大进大出的环境条件已经变化，必须根据新的形势提出引领发展的新思路。”于是，在</a:t>
            </a:r>
            <a:r>
              <a:rPr lang="en-US" dirty="0" smtClean="0">
                <a:sym typeface="+mn-ea"/>
              </a:rPr>
              <a:t>2020</a:t>
            </a:r>
            <a:r>
              <a:rPr lang="zh-CN" altLang="en-US" dirty="0" smtClean="0">
                <a:sym typeface="+mn-ea"/>
              </a:rPr>
              <a:t>年</a:t>
            </a:r>
            <a:r>
              <a:rPr lang="en-US" dirty="0" smtClean="0">
                <a:sym typeface="+mn-ea"/>
              </a:rPr>
              <a:t>4</a:t>
            </a:r>
            <a:r>
              <a:rPr lang="zh-CN" altLang="en-US" dirty="0" smtClean="0">
                <a:sym typeface="+mn-ea"/>
              </a:rPr>
              <a:t>月</a:t>
            </a:r>
            <a:r>
              <a:rPr lang="en-US" dirty="0" smtClean="0">
                <a:sym typeface="+mn-ea"/>
              </a:rPr>
              <a:t>10</a:t>
            </a:r>
            <a:r>
              <a:rPr lang="zh-CN" altLang="en-US" dirty="0" smtClean="0">
                <a:sym typeface="+mn-ea"/>
              </a:rPr>
              <a:t>日，在中央财经委员会第七次会议上，习近平总书记正式提出</a:t>
            </a:r>
            <a:r>
              <a:rPr lang="zh-CN" altLang="en-US" dirty="0" smtClean="0">
                <a:solidFill>
                  <a:srgbClr val="0070C0"/>
                </a:solidFill>
                <a:sym typeface="+mn-ea"/>
              </a:rPr>
              <a:t>：“要构建以国内大循环为主体、国内国际双循环相互促进的新发展格局。”</a:t>
            </a:r>
            <a:endParaRPr lang="zh-CN" altLang="en-US" dirty="0" smtClean="0">
              <a:solidFill>
                <a:srgbClr val="0070C0"/>
              </a:solidFill>
            </a:endParaRPr>
          </a:p>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a:t>
            </a:r>
            <a:r>
              <a:rPr lang="zh-CN" altLang="en-US" dirty="0" smtClean="0"/>
              <a:t>、坚持系统观念是对马克思主义系统观的丰富发展</a:t>
            </a:r>
            <a:endParaRPr lang="zh-CN" altLang="en-US" dirty="0"/>
          </a:p>
        </p:txBody>
      </p:sp>
      <p:sp>
        <p:nvSpPr>
          <p:cNvPr id="3" name="内容占位符 2"/>
          <p:cNvSpPr>
            <a:spLocks noGrp="1"/>
          </p:cNvSpPr>
          <p:nvPr>
            <p:ph idx="1"/>
          </p:nvPr>
        </p:nvSpPr>
        <p:spPr/>
        <p:txBody>
          <a:bodyPr/>
          <a:lstStyle/>
          <a:p>
            <a:pPr algn="just" fontAlgn="auto">
              <a:lnSpc>
                <a:spcPts val="3000"/>
              </a:lnSpc>
            </a:pPr>
            <a:r>
              <a:rPr lang="zh-CN" altLang="en-US" sz="2000" dirty="0" smtClean="0"/>
              <a:t>习近平总书记指出：“要善于通过历史看现实、透过现象看本质，把握好全局和局部、当前和长远、宏观和微观、主要矛盾和次要矛盾、特殊和一般的关系</a:t>
            </a:r>
            <a:r>
              <a:rPr lang="zh-CN" altLang="en-US" sz="2000" dirty="0" smtClean="0">
                <a:solidFill>
                  <a:srgbClr val="0070C0"/>
                </a:solidFill>
              </a:rPr>
              <a:t>（五对关系是一个全局），</a:t>
            </a:r>
            <a:r>
              <a:rPr lang="zh-CN" altLang="en-US" sz="2000" dirty="0" smtClean="0"/>
              <a:t>不断提高战略思维、历史思维、辩证思维、系统思维、创新思维、法治思维、底线思维能力”</a:t>
            </a:r>
            <a:r>
              <a:rPr lang="zh-CN" altLang="en-US" sz="2000" dirty="0" smtClean="0">
                <a:solidFill>
                  <a:srgbClr val="0070C0"/>
                </a:solidFill>
              </a:rPr>
              <a:t>（七种能力是一个整体</a:t>
            </a:r>
            <a:r>
              <a:rPr lang="zh-CN" altLang="en-US" sz="2000" dirty="0" smtClean="0"/>
              <a:t>）。</a:t>
            </a:r>
            <a:endParaRPr lang="en-US" altLang="zh-CN" sz="2000" dirty="0" smtClean="0"/>
          </a:p>
          <a:p>
            <a:pPr algn="just" fontAlgn="auto">
              <a:lnSpc>
                <a:spcPts val="3000"/>
              </a:lnSpc>
            </a:pPr>
            <a:r>
              <a:rPr lang="zh-CN" altLang="en-US" sz="2000" dirty="0" smtClean="0"/>
              <a:t>习近平新时代中国特色社会主义思想为</a:t>
            </a:r>
            <a:r>
              <a:rPr lang="zh-CN" altLang="en-US" sz="2000" dirty="0" smtClean="0">
                <a:solidFill>
                  <a:srgbClr val="FF0000"/>
                </a:solidFill>
              </a:rPr>
              <a:t>前瞻性思考、全局性谋划</a:t>
            </a:r>
            <a:r>
              <a:rPr lang="zh-CN" altLang="en-US" sz="2000" dirty="0" smtClean="0"/>
              <a:t>、</a:t>
            </a:r>
            <a:r>
              <a:rPr lang="zh-CN" altLang="en-US" sz="2000" dirty="0" smtClean="0">
                <a:solidFill>
                  <a:srgbClr val="FF0000"/>
                </a:solidFill>
              </a:rPr>
              <a:t>整体性</a:t>
            </a:r>
            <a:r>
              <a:rPr lang="zh-CN" altLang="en-US" sz="2000" dirty="0" smtClean="0"/>
              <a:t>推进党和国家各项事业，完成新时代新征程中国共产党的使命任务提供了根本遵循和科学路径。</a:t>
            </a:r>
            <a:endParaRPr lang="zh-CN" altLang="en-US" sz="2000" dirty="0" smtClean="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17762" name="Picture 2" descr="https://image.thepaper.cn/wap/image/35/431/971.jpg"/>
          <p:cNvPicPr>
            <a:picLocks noChangeAspect="1" noChangeArrowheads="1"/>
          </p:cNvPicPr>
          <p:nvPr/>
        </p:nvPicPr>
        <p:blipFill>
          <a:blip r:embed="rId1"/>
          <a:srcRect/>
          <a:stretch>
            <a:fillRect/>
          </a:stretch>
        </p:blipFill>
        <p:spPr bwMode="auto">
          <a:xfrm>
            <a:off x="4230560" y="4152758"/>
            <a:ext cx="3856867" cy="2283602"/>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6</a:t>
            </a:r>
            <a:r>
              <a:rPr lang="zh-CN" altLang="en-US" dirty="0" smtClean="0"/>
              <a:t>、坚持胸怀天下是对马克思主义为全人类谋利益崇高价值追求的丰富发展</a:t>
            </a:r>
            <a:endParaRPr lang="zh-CN" altLang="en-US" dirty="0"/>
          </a:p>
        </p:txBody>
      </p:sp>
      <p:sp>
        <p:nvSpPr>
          <p:cNvPr id="3" name="内容占位符 2"/>
          <p:cNvSpPr>
            <a:spLocks noGrp="1"/>
          </p:cNvSpPr>
          <p:nvPr>
            <p:ph sz="half" idx="1"/>
          </p:nvPr>
        </p:nvSpPr>
        <p:spPr/>
        <p:txBody>
          <a:bodyPr>
            <a:normAutofit fontScale="77500" lnSpcReduction="20000"/>
          </a:bodyPr>
          <a:lstStyle/>
          <a:p>
            <a:pPr marL="0" indent="0">
              <a:buNone/>
            </a:pPr>
            <a:r>
              <a:rPr lang="zh-CN" altLang="en-US" dirty="0" smtClean="0"/>
              <a:t>  </a:t>
            </a:r>
            <a:endParaRPr lang="en-US" altLang="zh-CN" dirty="0" smtClean="0"/>
          </a:p>
          <a:p>
            <a:r>
              <a:rPr lang="en-US" altLang="zh-CN" dirty="0" smtClean="0"/>
              <a:t>    </a:t>
            </a:r>
            <a:r>
              <a:rPr lang="zh-CN" altLang="en-US" dirty="0" smtClean="0"/>
              <a:t>马克思、恩格斯在</a:t>
            </a:r>
            <a:r>
              <a:rPr lang="en-US" altLang="zh-CN" dirty="0" smtClean="0">
                <a:solidFill>
                  <a:srgbClr val="FF0000"/>
                </a:solidFill>
              </a:rPr>
              <a:t>《</a:t>
            </a:r>
            <a:r>
              <a:rPr lang="zh-CN" altLang="en-US" dirty="0" smtClean="0">
                <a:solidFill>
                  <a:srgbClr val="FF0000"/>
                </a:solidFill>
              </a:rPr>
              <a:t>共产党宣言</a:t>
            </a:r>
            <a:r>
              <a:rPr lang="en-US" altLang="zh-CN" dirty="0" smtClean="0">
                <a:solidFill>
                  <a:srgbClr val="FF0000"/>
                </a:solidFill>
              </a:rPr>
              <a:t>》</a:t>
            </a:r>
            <a:r>
              <a:rPr lang="zh-CN" altLang="en-US" dirty="0" smtClean="0">
                <a:solidFill>
                  <a:srgbClr val="FF0000"/>
                </a:solidFill>
              </a:rPr>
              <a:t>中指出：“无产者在这个革命中失去的只是锁链。他们获得的将是整个世界”。</a:t>
            </a:r>
            <a:r>
              <a:rPr lang="zh-CN" altLang="en-US" dirty="0" smtClean="0"/>
              <a:t>这科学揭示了人类社会最终走向共产主义的必然趋势。习近平总书记指出，中国共产党是“致力于为中国人民谋幸福、为中华民族谋复兴”的党，</a:t>
            </a:r>
            <a:r>
              <a:rPr lang="zh-CN" altLang="en-US" dirty="0" smtClean="0">
                <a:solidFill>
                  <a:srgbClr val="FF0000"/>
                </a:solidFill>
              </a:rPr>
              <a:t>也是“致力于为人类谋进步、为世界谋大同”的党。</a:t>
            </a:r>
            <a:r>
              <a:rPr lang="zh-CN" altLang="en-US" dirty="0" smtClean="0"/>
              <a:t>弘扬全人类共同价值、推动构建人类命运共同体等重要思想理念展现了中国共产党推动人类文明进步、推动建设更加美好世界的博大胸怀。</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15714" name="Picture 2" descr="http://www.cssn.cn/index/index_focus/202108/W020210818335771670607.jpg"/>
          <p:cNvPicPr>
            <a:picLocks noChangeAspect="1" noChangeArrowheads="1"/>
          </p:cNvPicPr>
          <p:nvPr/>
        </p:nvPicPr>
        <p:blipFill>
          <a:blip r:embed="rId1"/>
          <a:srcRect/>
          <a:stretch>
            <a:fillRect/>
          </a:stretch>
        </p:blipFill>
        <p:spPr bwMode="auto">
          <a:xfrm>
            <a:off x="6759574" y="3742435"/>
            <a:ext cx="3599077" cy="2699308"/>
          </a:xfrm>
          <a:prstGeom prst="rect">
            <a:avLst/>
          </a:prstGeom>
          <a:noFill/>
          <a:effectLst>
            <a:outerShdw blurRad="50800" dist="38100" dir="2700000" algn="tl" rotWithShape="0">
              <a:prstClr val="black">
                <a:alpha val="40000"/>
              </a:prstClr>
            </a:outerShdw>
            <a:softEdge rad="12700"/>
          </a:effectLst>
        </p:spPr>
      </p:pic>
      <p:pic>
        <p:nvPicPr>
          <p:cNvPr id="115716" name="Picture 4" descr="http://5b0988e595225.cdn.sohucs.com/q_70,c_zoom,w_640/images/20181216/11dec41065e845f68491e32cb4785ab0.jpeg"/>
          <p:cNvPicPr>
            <a:picLocks noChangeAspect="1" noChangeArrowheads="1"/>
          </p:cNvPicPr>
          <p:nvPr/>
        </p:nvPicPr>
        <p:blipFill>
          <a:blip r:embed="rId2"/>
          <a:srcRect/>
          <a:stretch>
            <a:fillRect/>
          </a:stretch>
        </p:blipFill>
        <p:spPr bwMode="auto">
          <a:xfrm>
            <a:off x="6678930" y="1187450"/>
            <a:ext cx="3679190" cy="2366010"/>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小结：“六个坚持”是党的二十大报告的一个重大理论贡献</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smtClean="0"/>
              <a:t>  “六个坚持”是党的二十大报告的一个</a:t>
            </a:r>
            <a:r>
              <a:rPr lang="zh-CN" altLang="en-US" b="1" dirty="0" smtClean="0">
                <a:solidFill>
                  <a:srgbClr val="FF0000"/>
                </a:solidFill>
              </a:rPr>
              <a:t>重大理论贡献</a:t>
            </a:r>
            <a:r>
              <a:rPr lang="zh-CN" altLang="en-US" dirty="0" smtClean="0"/>
              <a:t>，既是对习近平新时代中国特色社会主义思想世界观和方法论的</a:t>
            </a:r>
            <a:r>
              <a:rPr lang="zh-CN" altLang="en-US" b="1" dirty="0" smtClean="0">
                <a:solidFill>
                  <a:srgbClr val="FF0000"/>
                </a:solidFill>
              </a:rPr>
              <a:t>高度凝练、科学概括</a:t>
            </a:r>
            <a:r>
              <a:rPr lang="zh-CN" altLang="en-US" dirty="0" smtClean="0">
                <a:solidFill>
                  <a:srgbClr val="FF0000"/>
                </a:solidFill>
              </a:rPr>
              <a:t>，</a:t>
            </a:r>
            <a:r>
              <a:rPr lang="zh-CN" altLang="en-US" dirty="0" smtClean="0"/>
              <a:t>也是继续推进实践基础上的理论创新、不断谱写马克思主义中国化时代化新篇章的</a:t>
            </a:r>
            <a:r>
              <a:rPr lang="zh-CN" altLang="en-US" b="1" dirty="0" smtClean="0">
                <a:solidFill>
                  <a:srgbClr val="FF0000"/>
                </a:solidFill>
              </a:rPr>
              <a:t>根本遵循</a:t>
            </a:r>
            <a:r>
              <a:rPr lang="zh-CN" altLang="en-US" dirty="0" smtClean="0">
                <a:solidFill>
                  <a:srgbClr val="FF0000"/>
                </a:solidFill>
              </a:rPr>
              <a:t>。</a:t>
            </a:r>
            <a:endParaRPr lang="en-US" altLang="zh-CN" dirty="0" smtClean="0">
              <a:solidFill>
                <a:srgbClr val="FF0000"/>
              </a:solidFill>
            </a:endParaRPr>
          </a:p>
          <a:p>
            <a:r>
              <a:rPr lang="zh-CN" altLang="en-US" dirty="0" smtClean="0"/>
              <a:t>“六个坚持”构成相互联系、内在统一的有机整体，是我们深入学习、全面贯彻习近平新时代中国特色社会主义思想必须牢牢把握的基本点。</a:t>
            </a:r>
            <a:r>
              <a:rPr lang="en-US" altLang="zh-CN" dirty="0" smtClean="0"/>
              <a:t>【</a:t>
            </a:r>
            <a:r>
              <a:rPr lang="zh-CN" altLang="en-US" dirty="0" smtClean="0"/>
              <a:t>人民至上，是世界观，其它五个是方法论</a:t>
            </a:r>
            <a:r>
              <a:rPr lang="en-US" altLang="zh-CN" dirty="0" smtClean="0"/>
              <a:t>】</a:t>
            </a:r>
            <a:endParaRPr lang="en-US" altLang="zh-CN" dirty="0" smtClean="0"/>
          </a:p>
          <a:p>
            <a:r>
              <a:rPr lang="en-US" altLang="zh-CN" b="1" dirty="0" smtClean="0">
                <a:solidFill>
                  <a:srgbClr val="FF0000"/>
                </a:solidFill>
              </a:rPr>
              <a:t>1</a:t>
            </a:r>
            <a:r>
              <a:rPr lang="zh-CN" altLang="en-US" b="1" dirty="0" smtClean="0">
                <a:solidFill>
                  <a:srgbClr val="FF0000"/>
                </a:solidFill>
              </a:rPr>
              <a:t>、什么是世界观，什么是方法论。</a:t>
            </a:r>
            <a:endParaRPr lang="en-US" altLang="zh-CN" b="1" dirty="0" smtClean="0">
              <a:solidFill>
                <a:srgbClr val="FF0000"/>
              </a:solidFill>
            </a:endParaRPr>
          </a:p>
          <a:p>
            <a:r>
              <a:rPr lang="en-US" altLang="zh-CN" b="1" dirty="0" smtClean="0">
                <a:solidFill>
                  <a:srgbClr val="FF0000"/>
                </a:solidFill>
              </a:rPr>
              <a:t>2</a:t>
            </a:r>
            <a:r>
              <a:rPr lang="zh-CN" altLang="en-US" b="1" dirty="0" smtClean="0">
                <a:solidFill>
                  <a:srgbClr val="FF0000"/>
                </a:solidFill>
              </a:rPr>
              <a:t>、为什么这六个坚持是习近平新时代中国特色社会主义思想世界观与方法论的体现</a:t>
            </a:r>
            <a:r>
              <a:rPr lang="zh-CN" altLang="en-US" dirty="0" smtClean="0">
                <a:solidFill>
                  <a:srgbClr val="FF0000"/>
                </a:solidFill>
              </a:rPr>
              <a:t>。</a:t>
            </a:r>
            <a:endParaRPr lang="zh-CN" altLang="en-US" dirty="0" smtClean="0">
              <a:solidFill>
                <a:srgbClr val="FF0000"/>
              </a:solidFill>
            </a:endParaRPr>
          </a:p>
          <a:p>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43"/>
          <p:cNvSpPr txBox="1">
            <a:spLocks noChangeArrowheads="1"/>
          </p:cNvSpPr>
          <p:nvPr/>
        </p:nvSpPr>
        <p:spPr bwMode="auto">
          <a:xfrm>
            <a:off x="582456" y="2691390"/>
            <a:ext cx="11027087" cy="55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8" tIns="60948" rIns="121898" bIns="60948">
            <a:spAutoFit/>
          </a:bodyPr>
          <a:lstStyle>
            <a:lvl1pPr>
              <a:spcBef>
                <a:spcPct val="20000"/>
              </a:spcBef>
              <a:buFont typeface="Arial" panose="020B0604020202020204" pitchFamily="34" charset="0"/>
              <a:buChar char="•"/>
              <a:defRPr sz="23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555625" indent="-21272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855980" indent="-170180">
              <a:spcBef>
                <a:spcPct val="20000"/>
              </a:spcBef>
              <a:buFont typeface="Arial" panose="020B0604020202020204" pitchFamily="34" charset="0"/>
              <a:buChar char="•"/>
              <a:defRPr sz="17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1988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5417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9989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4561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9133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3705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dist">
              <a:spcBef>
                <a:spcPct val="0"/>
              </a:spcBef>
              <a:buNone/>
              <a:defRPr/>
            </a:pPr>
            <a:r>
              <a:rPr lang="zh-CN" altLang="en-US"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（三）牢</a:t>
            </a:r>
            <a:r>
              <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牢把握以中国式现代化推进中华民族伟大复兴的使命</a:t>
            </a:r>
            <a:r>
              <a:rPr lang="zh-CN" altLang="en-US"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任务</a:t>
            </a:r>
            <a:endPar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270837" y="3716082"/>
            <a:ext cx="986638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 y="6112399"/>
            <a:ext cx="12192000" cy="805665"/>
          </a:xfrm>
          <a:prstGeom prst="rect">
            <a:avLst/>
          </a:prstGeom>
        </p:spPr>
      </p:pic>
      <p:sp>
        <p:nvSpPr>
          <p:cNvPr id="7" name="副标题 6"/>
          <p:cNvSpPr>
            <a:spLocks noGrp="1"/>
          </p:cNvSpPr>
          <p:nvPr>
            <p:ph type="subTitle" idx="1"/>
          </p:nvPr>
        </p:nvSpPr>
        <p:spPr>
          <a:xfrm>
            <a:off x="1524001" y="3788135"/>
            <a:ext cx="9144000" cy="2251881"/>
          </a:xfrm>
        </p:spPr>
        <p:txBody>
          <a:bodyPr>
            <a:normAutofit/>
          </a:bodyPr>
          <a:lstStyle/>
          <a:p>
            <a:pPr algn="l"/>
            <a:r>
              <a:rPr lang="en-US" altLang="zh-CN" dirty="0" smtClean="0">
                <a:latin typeface="楷体" panose="02010609060101010101" pitchFamily="49" charset="-122"/>
                <a:ea typeface="楷体" panose="02010609060101010101" pitchFamily="49" charset="-122"/>
              </a:rPr>
              <a:t>1</a:t>
            </a:r>
            <a:r>
              <a:rPr lang="zh-CN" altLang="en-US" dirty="0" smtClean="0">
                <a:latin typeface="楷体" panose="02010609060101010101" pitchFamily="49" charset="-122"/>
                <a:ea typeface="楷体" panose="02010609060101010101" pitchFamily="49" charset="-122"/>
              </a:rPr>
              <a:t>、中国式现代化的科学内涵（五条特征</a:t>
            </a:r>
            <a:r>
              <a:rPr lang="en-US" altLang="zh-CN" dirty="0" smtClean="0">
                <a:latin typeface="楷体" panose="02010609060101010101" pitchFamily="49" charset="-122"/>
                <a:ea typeface="楷体" panose="02010609060101010101" pitchFamily="49" charset="-122"/>
              </a:rPr>
              <a:t>,</a:t>
            </a:r>
            <a:r>
              <a:rPr lang="zh-CN" altLang="en-US" dirty="0" smtClean="0">
                <a:latin typeface="楷体" panose="02010609060101010101" pitchFamily="49" charset="-122"/>
                <a:ea typeface="楷体" panose="02010609060101010101" pitchFamily="49" charset="-122"/>
              </a:rPr>
              <a:t>九条本质要求、推进的五条原则、两步走的发展目标）</a:t>
            </a:r>
            <a:endParaRPr lang="en-US" altLang="zh-CN" dirty="0" smtClean="0">
              <a:latin typeface="楷体" panose="02010609060101010101" pitchFamily="49" charset="-122"/>
              <a:ea typeface="楷体" panose="02010609060101010101" pitchFamily="49" charset="-122"/>
            </a:endParaRPr>
          </a:p>
          <a:p>
            <a:pPr algn="l"/>
            <a:r>
              <a:rPr lang="en-US" altLang="zh-CN" dirty="0" smtClean="0">
                <a:latin typeface="楷体" panose="02010609060101010101" pitchFamily="49" charset="-122"/>
                <a:ea typeface="楷体" panose="02010609060101010101" pitchFamily="49" charset="-122"/>
              </a:rPr>
              <a:t>2</a:t>
            </a:r>
            <a:r>
              <a:rPr lang="zh-CN" altLang="en-US" dirty="0" smtClean="0">
                <a:latin typeface="楷体" panose="02010609060101010101" pitchFamily="49" charset="-122"/>
                <a:ea typeface="楷体" panose="02010609060101010101" pitchFamily="49" charset="-122"/>
              </a:rPr>
              <a:t>、全面建设社会主义现代化国家的重要部署</a:t>
            </a:r>
            <a:r>
              <a:rPr lang="en-US" altLang="zh-CN" dirty="0" smtClean="0">
                <a:latin typeface="楷体" panose="02010609060101010101" pitchFamily="49" charset="-122"/>
                <a:ea typeface="楷体" panose="02010609060101010101" pitchFamily="49" charset="-122"/>
              </a:rPr>
              <a:t>(</a:t>
            </a:r>
            <a:r>
              <a:rPr lang="zh-CN" altLang="en-US" dirty="0" smtClean="0">
                <a:latin typeface="楷体" panose="02010609060101010101" pitchFamily="49" charset="-122"/>
                <a:ea typeface="楷体" panose="02010609060101010101" pitchFamily="49" charset="-122"/>
              </a:rPr>
              <a:t>经济、政治、文化、社会、绿色、安全等</a:t>
            </a:r>
            <a:r>
              <a:rPr lang="en-US" altLang="zh-CN" dirty="0" smtClean="0">
                <a:latin typeface="楷体" panose="02010609060101010101" pitchFamily="49" charset="-122"/>
                <a:ea typeface="楷体" panose="02010609060101010101" pitchFamily="49" charset="-122"/>
              </a:rPr>
              <a:t>6</a:t>
            </a:r>
            <a:r>
              <a:rPr lang="zh-CN" altLang="en-US" dirty="0" smtClean="0">
                <a:latin typeface="楷体" panose="02010609060101010101" pitchFamily="49" charset="-122"/>
                <a:ea typeface="楷体" panose="02010609060101010101" pitchFamily="49" charset="-122"/>
              </a:rPr>
              <a:t>个方面</a:t>
            </a:r>
            <a:r>
              <a:rPr lang="en-US" altLang="zh-CN"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endParaRPr lang="en-US" altLang="zh-CN" sz="2600" dirty="0" smtClean="0"/>
          </a:p>
          <a:p>
            <a:endParaRPr lang="en-US" altLang="zh-CN" dirty="0" smtClean="0"/>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smtClean="0"/>
              <a:t>1</a:t>
            </a:r>
            <a:r>
              <a:rPr lang="zh-CN" altLang="en-US" dirty="0" smtClean="0"/>
              <a:t>、中国式现代化的科学内涵</a:t>
            </a:r>
            <a:endParaRPr lang="zh-CN" altLang="en-US" dirty="0"/>
          </a:p>
        </p:txBody>
      </p:sp>
      <p:sp>
        <p:nvSpPr>
          <p:cNvPr id="6" name="内容占位符 5"/>
          <p:cNvSpPr>
            <a:spLocks noGrp="1"/>
          </p:cNvSpPr>
          <p:nvPr>
            <p:ph sz="half" idx="1"/>
          </p:nvPr>
        </p:nvSpPr>
        <p:spPr/>
        <p:txBody>
          <a:bodyPr/>
          <a:lstStyle/>
          <a:p>
            <a:r>
              <a:rPr lang="zh-CN" altLang="en-US" dirty="0" smtClean="0"/>
              <a:t>习近平总书记在党的二十大报告中全面系统深入地阐述了</a:t>
            </a:r>
            <a:r>
              <a:rPr lang="zh-CN" altLang="en-US" dirty="0" smtClean="0">
                <a:solidFill>
                  <a:srgbClr val="FF0000"/>
                </a:solidFill>
              </a:rPr>
              <a:t>中国式现代化的科学内涵，即中国式现代化的中国特色（</a:t>
            </a:r>
            <a:r>
              <a:rPr lang="en-US" altLang="zh-CN" dirty="0" smtClean="0">
                <a:solidFill>
                  <a:srgbClr val="FF0000"/>
                </a:solidFill>
              </a:rPr>
              <a:t>5</a:t>
            </a:r>
            <a:r>
              <a:rPr lang="zh-CN" altLang="en-US" dirty="0" smtClean="0">
                <a:solidFill>
                  <a:srgbClr val="FF0000"/>
                </a:solidFill>
              </a:rPr>
              <a:t>条）、本质要求（</a:t>
            </a:r>
            <a:r>
              <a:rPr lang="en-US" altLang="zh-CN" dirty="0" smtClean="0">
                <a:solidFill>
                  <a:srgbClr val="FF0000"/>
                </a:solidFill>
              </a:rPr>
              <a:t>9</a:t>
            </a:r>
            <a:r>
              <a:rPr lang="zh-CN" altLang="en-US" dirty="0" smtClean="0">
                <a:solidFill>
                  <a:srgbClr val="FF0000"/>
                </a:solidFill>
              </a:rPr>
              <a:t>条）和重大原则（</a:t>
            </a:r>
            <a:r>
              <a:rPr lang="en-US" altLang="zh-CN" dirty="0" smtClean="0">
                <a:solidFill>
                  <a:srgbClr val="FF0000"/>
                </a:solidFill>
              </a:rPr>
              <a:t>5</a:t>
            </a:r>
            <a:r>
              <a:rPr lang="zh-CN" altLang="en-US" dirty="0" smtClean="0">
                <a:solidFill>
                  <a:srgbClr val="FF0000"/>
                </a:solidFill>
              </a:rPr>
              <a:t>条）</a:t>
            </a:r>
            <a:r>
              <a:rPr lang="zh-CN" altLang="en-US" dirty="0" smtClean="0"/>
              <a:t>。这是对党的现代化理论的一个重大丰富和发展，是党的二十大报告的一个重大亮点，也是一个重大创新点。</a:t>
            </a:r>
            <a:endParaRPr lang="zh-CN" altLang="en-US" dirty="0"/>
          </a:p>
        </p:txBody>
      </p:sp>
      <p:sp>
        <p:nvSpPr>
          <p:cNvPr id="7" name="内容占位符 6"/>
          <p:cNvSpPr>
            <a:spLocks noGrp="1"/>
          </p:cNvSpPr>
          <p:nvPr>
            <p:ph sz="half" idx="2"/>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3074" name="Picture 2" descr="http://jyt.jiangxi.gov.cn/picture/-1/1a6ab5d4451945119e0fe6e4cd823461.png"/>
          <p:cNvPicPr>
            <a:picLocks noChangeAspect="1" noChangeArrowheads="1"/>
          </p:cNvPicPr>
          <p:nvPr/>
        </p:nvPicPr>
        <p:blipFill>
          <a:blip r:embed="rId1"/>
          <a:srcRect/>
          <a:stretch>
            <a:fillRect/>
          </a:stretch>
        </p:blipFill>
        <p:spPr bwMode="auto">
          <a:xfrm>
            <a:off x="6720010" y="1138474"/>
            <a:ext cx="4290938" cy="511220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7683" y="1179234"/>
            <a:ext cx="10779615" cy="1075229"/>
          </a:xfrm>
          <a:solidFill>
            <a:schemeClr val="bg1"/>
          </a:solidFill>
        </p:spPr>
        <p:txBody>
          <a:bodyPr/>
          <a:lstStyle/>
          <a:p>
            <a:r>
              <a:rPr lang="zh-CN" altLang="en-US" b="1" dirty="0"/>
              <a:t>中国式现代化</a:t>
            </a:r>
            <a:r>
              <a:rPr lang="zh-CN" altLang="en-US" dirty="0"/>
              <a:t>，是</a:t>
            </a:r>
            <a:r>
              <a:rPr lang="zh-CN" altLang="en-US" b="1" dirty="0">
                <a:solidFill>
                  <a:srgbClr val="0000FF"/>
                </a:solidFill>
              </a:rPr>
              <a:t>中国共产党领导</a:t>
            </a:r>
            <a:r>
              <a:rPr lang="zh-CN" altLang="en-US" dirty="0"/>
              <a:t>的社会主义现代化，既有各国现代化的共同特征，更有基于自己国情的</a:t>
            </a:r>
            <a:r>
              <a:rPr lang="zh-CN" altLang="en-US" b="1" dirty="0">
                <a:solidFill>
                  <a:srgbClr val="FF0000"/>
                </a:solidFill>
              </a:rPr>
              <a:t>中国特色</a:t>
            </a:r>
            <a:r>
              <a:rPr lang="zh-CN" altLang="en-US" dirty="0"/>
              <a:t>。</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7" name="组合 6"/>
          <p:cNvGrpSpPr/>
          <p:nvPr/>
        </p:nvGrpSpPr>
        <p:grpSpPr>
          <a:xfrm>
            <a:off x="997932" y="448877"/>
            <a:ext cx="10234175" cy="553998"/>
            <a:chOff x="6591297" y="2218049"/>
            <a:chExt cx="7939581" cy="1014528"/>
          </a:xfrm>
        </p:grpSpPr>
        <p:sp>
          <p:nvSpPr>
            <p:cNvPr id="8" name="平行四边形 7"/>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0" name="文本框 4"/>
            <p:cNvSpPr txBox="1"/>
            <p:nvPr/>
          </p:nvSpPr>
          <p:spPr>
            <a:xfrm>
              <a:off x="7087797" y="2218049"/>
              <a:ext cx="7443081" cy="1014528"/>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en-US" altLang="zh-CN" sz="3000" b="1" spc="200" dirty="0" smtClean="0">
                  <a:solidFill>
                    <a:schemeClr val="tx1"/>
                  </a:solidFill>
                  <a:latin typeface="黑体" panose="02010609060101010101" pitchFamily="49" charset="-122"/>
                  <a:ea typeface="黑体" panose="02010609060101010101" pitchFamily="49" charset="-122"/>
                  <a:cs typeface="+mj-cs"/>
                </a:rPr>
                <a:t>1-1</a:t>
              </a:r>
              <a:r>
                <a:rPr lang="zh-CN" altLang="en-US" sz="3000" b="1" spc="200" dirty="0" smtClean="0">
                  <a:solidFill>
                    <a:schemeClr val="tx1"/>
                  </a:solidFill>
                  <a:latin typeface="黑体" panose="02010609060101010101" pitchFamily="49" charset="-122"/>
                  <a:ea typeface="黑体" panose="02010609060101010101" pitchFamily="49" charset="-122"/>
                  <a:cs typeface="+mj-cs"/>
                </a:rPr>
                <a:t>中</a:t>
              </a:r>
              <a:r>
                <a:rPr lang="zh-CN" altLang="en-US" sz="3000" b="1" spc="200" dirty="0">
                  <a:solidFill>
                    <a:schemeClr val="tx1"/>
                  </a:solidFill>
                  <a:latin typeface="黑体" panose="02010609060101010101" pitchFamily="49" charset="-122"/>
                  <a:ea typeface="黑体" panose="02010609060101010101" pitchFamily="49" charset="-122"/>
                  <a:cs typeface="+mj-cs"/>
                </a:rPr>
                <a:t>国式</a:t>
              </a:r>
              <a:r>
                <a:rPr lang="zh-CN" altLang="en-US" sz="3000" b="1" spc="200" dirty="0" smtClean="0">
                  <a:solidFill>
                    <a:schemeClr val="tx1"/>
                  </a:solidFill>
                  <a:latin typeface="黑体" panose="02010609060101010101" pitchFamily="49" charset="-122"/>
                  <a:ea typeface="黑体" panose="02010609060101010101" pitchFamily="49" charset="-122"/>
                  <a:cs typeface="+mj-cs"/>
                </a:rPr>
                <a:t>现代化的中国特色</a:t>
              </a:r>
              <a:endParaRPr lang="en-US" altLang="zh-CN" sz="2000" dirty="0">
                <a:solidFill>
                  <a:schemeClr val="tx1"/>
                </a:solidFill>
              </a:endParaRPr>
            </a:p>
          </p:txBody>
        </p:sp>
      </p:grpSp>
      <p:grpSp>
        <p:nvGrpSpPr>
          <p:cNvPr id="11" name="组合 10"/>
          <p:cNvGrpSpPr/>
          <p:nvPr/>
        </p:nvGrpSpPr>
        <p:grpSpPr>
          <a:xfrm>
            <a:off x="418393" y="2519771"/>
            <a:ext cx="5453906" cy="3372033"/>
            <a:chOff x="339092" y="1885315"/>
            <a:chExt cx="4142105" cy="2356066"/>
          </a:xfrm>
        </p:grpSpPr>
        <p:grpSp>
          <p:nvGrpSpPr>
            <p:cNvPr id="12" name="组合 11"/>
            <p:cNvGrpSpPr/>
            <p:nvPr/>
          </p:nvGrpSpPr>
          <p:grpSpPr>
            <a:xfrm>
              <a:off x="339092" y="1885315"/>
              <a:ext cx="4142105" cy="2356066"/>
              <a:chOff x="2529100" y="2132520"/>
              <a:chExt cx="5771321" cy="2345142"/>
            </a:xfrm>
          </p:grpSpPr>
          <p:sp>
            <p:nvSpPr>
              <p:cNvPr id="15" name="Rounded Rectangle 40"/>
              <p:cNvSpPr/>
              <p:nvPr/>
            </p:nvSpPr>
            <p:spPr>
              <a:xfrm>
                <a:off x="2529100" y="2141369"/>
                <a:ext cx="5771321" cy="2336293"/>
              </a:xfrm>
              <a:prstGeom prst="roundRect">
                <a:avLst>
                  <a:gd name="adj" fmla="val 5694"/>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6" name="PA-任意多边形 13"/>
              <p:cNvSpPr/>
              <p:nvPr>
                <p:custDataLst>
                  <p:tags r:id="rId1"/>
                </p:custDataLst>
              </p:nvPr>
            </p:nvSpPr>
            <p:spPr bwMode="auto">
              <a:xfrm flipV="1">
                <a:off x="2536178" y="2132520"/>
                <a:ext cx="5764243" cy="534905"/>
              </a:xfrm>
              <a:custGeom>
                <a:avLst/>
                <a:gdLst>
                  <a:gd name="T0" fmla="*/ 1073 w 2147"/>
                  <a:gd name="T1" fmla="*/ 0 h 706"/>
                  <a:gd name="T2" fmla="*/ 0 w 2147"/>
                  <a:gd name="T3" fmla="*/ 299 h 706"/>
                  <a:gd name="T4" fmla="*/ 0 w 2147"/>
                  <a:gd name="T5" fmla="*/ 706 h 706"/>
                  <a:gd name="T6" fmla="*/ 2147 w 2147"/>
                  <a:gd name="T7" fmla="*/ 706 h 706"/>
                  <a:gd name="T8" fmla="*/ 2147 w 2147"/>
                  <a:gd name="T9" fmla="*/ 299 h 706"/>
                  <a:gd name="T10" fmla="*/ 1073 w 2147"/>
                  <a:gd name="T11" fmla="*/ 0 h 706"/>
                </a:gdLst>
                <a:ahLst/>
                <a:cxnLst>
                  <a:cxn ang="0">
                    <a:pos x="T0" y="T1"/>
                  </a:cxn>
                  <a:cxn ang="0">
                    <a:pos x="T2" y="T3"/>
                  </a:cxn>
                  <a:cxn ang="0">
                    <a:pos x="T4" y="T5"/>
                  </a:cxn>
                  <a:cxn ang="0">
                    <a:pos x="T6" y="T7"/>
                  </a:cxn>
                  <a:cxn ang="0">
                    <a:pos x="T8" y="T9"/>
                  </a:cxn>
                  <a:cxn ang="0">
                    <a:pos x="T10" y="T11"/>
                  </a:cxn>
                </a:cxnLst>
                <a:rect l="0" t="0" r="r" b="b"/>
                <a:pathLst>
                  <a:path w="2147" h="706">
                    <a:moveTo>
                      <a:pt x="1073" y="0"/>
                    </a:moveTo>
                    <a:cubicBezTo>
                      <a:pt x="480" y="0"/>
                      <a:pt x="0" y="134"/>
                      <a:pt x="0" y="299"/>
                    </a:cubicBezTo>
                    <a:cubicBezTo>
                      <a:pt x="0" y="706"/>
                      <a:pt x="0" y="706"/>
                      <a:pt x="0" y="706"/>
                    </a:cubicBezTo>
                    <a:cubicBezTo>
                      <a:pt x="2147" y="706"/>
                      <a:pt x="2147" y="706"/>
                      <a:pt x="2147" y="706"/>
                    </a:cubicBezTo>
                    <a:cubicBezTo>
                      <a:pt x="2147" y="299"/>
                      <a:pt x="2147" y="299"/>
                      <a:pt x="2147" y="299"/>
                    </a:cubicBezTo>
                    <a:cubicBezTo>
                      <a:pt x="2147" y="134"/>
                      <a:pt x="1666" y="0"/>
                      <a:pt x="1073" y="0"/>
                    </a:cubicBezTo>
                    <a:close/>
                  </a:path>
                </a:pathLst>
              </a:custGeom>
              <a:gradFill flip="none" rotWithShape="1">
                <a:gsLst>
                  <a:gs pos="0">
                    <a:srgbClr val="8F0102"/>
                  </a:gs>
                  <a:gs pos="100000">
                    <a:srgbClr val="DB050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思源黑体 CN Bold" panose="020B0800000000000000" pitchFamily="34" charset="-122"/>
                  <a:ea typeface="思源黑体 CN Bold" panose="020B0800000000000000" pitchFamily="34" charset="-122"/>
                  <a:sym typeface="思源黑体" panose="020B0500000000000000" pitchFamily="34" charset="-122"/>
                </a:endParaRPr>
              </a:p>
            </p:txBody>
          </p:sp>
        </p:grpSp>
        <p:sp>
          <p:nvSpPr>
            <p:cNvPr id="13" name="文本框 6"/>
            <p:cNvSpPr txBox="1"/>
            <p:nvPr/>
          </p:nvSpPr>
          <p:spPr>
            <a:xfrm>
              <a:off x="570230" y="1934431"/>
              <a:ext cx="3679190" cy="399858"/>
            </a:xfrm>
            <a:prstGeom prst="rect">
              <a:avLst/>
            </a:prstGeom>
            <a:noFill/>
          </p:spPr>
          <p:txBody>
            <a:bodyPr wrap="square" lIns="91393" tIns="45695" rIns="91393" bIns="45695" rtlCol="0">
              <a:spAutoFit/>
            </a:bodyPr>
            <a:lstStyle/>
            <a:p>
              <a:pPr algn="ctr" fontAlgn="auto">
                <a:lnSpc>
                  <a:spcPct val="130000"/>
                </a:lnSpc>
              </a:pPr>
              <a:r>
                <a:rPr lang="zh-CN" altLang="en-US" sz="2400" b="1" spc="300" dirty="0">
                  <a:solidFill>
                    <a:schemeClr val="bg1"/>
                  </a:solidFill>
                  <a:latin typeface="黑体" panose="02010609060101010101" pitchFamily="49" charset="-122"/>
                  <a:ea typeface="黑体" panose="02010609060101010101" pitchFamily="49" charset="-122"/>
                </a:rPr>
                <a:t>西方</a:t>
              </a:r>
              <a:r>
                <a:rPr lang="zh-CN" altLang="en-US" sz="2400" b="1" spc="300" dirty="0" smtClean="0">
                  <a:solidFill>
                    <a:schemeClr val="bg1"/>
                  </a:solidFill>
                  <a:latin typeface="黑体" panose="02010609060101010101" pitchFamily="49" charset="-122"/>
                  <a:ea typeface="黑体" panose="02010609060101010101" pitchFamily="49" charset="-122"/>
                </a:rPr>
                <a:t>现代化</a:t>
              </a:r>
              <a:endParaRPr lang="zh-CN" altLang="en-US" sz="2400" b="1" spc="300" dirty="0">
                <a:solidFill>
                  <a:schemeClr val="bg1"/>
                </a:solidFill>
                <a:latin typeface="黑体" panose="02010609060101010101" pitchFamily="49" charset="-122"/>
                <a:ea typeface="黑体" panose="02010609060101010101" pitchFamily="49" charset="-122"/>
              </a:endParaRPr>
            </a:p>
          </p:txBody>
        </p:sp>
        <p:sp>
          <p:nvSpPr>
            <p:cNvPr id="14" name="文本框 7"/>
            <p:cNvSpPr txBox="1"/>
            <p:nvPr/>
          </p:nvSpPr>
          <p:spPr>
            <a:xfrm>
              <a:off x="544832" y="2501727"/>
              <a:ext cx="3735705" cy="1677323"/>
            </a:xfrm>
            <a:prstGeom prst="rect">
              <a:avLst/>
            </a:prstGeom>
            <a:noFill/>
          </p:spPr>
          <p:txBody>
            <a:bodyPr wrap="square" lIns="91393" tIns="45695" rIns="91393" bIns="45695" rtlCol="0">
              <a:spAutoFit/>
            </a:bodyPr>
            <a:lstStyle/>
            <a:p>
              <a:pPr marL="342900" indent="-342900" fontAlgn="auto">
                <a:lnSpc>
                  <a:spcPct val="150000"/>
                </a:lnSpc>
                <a:buClr>
                  <a:srgbClr val="FF0000"/>
                </a:buClr>
                <a:buFont typeface="Arial" panose="020B0604020202020204" pitchFamily="34" charset="0"/>
                <a:buChar char="•"/>
              </a:pPr>
              <a:r>
                <a:rPr lang="zh-CN" altLang="en-US" sz="2000" b="1" dirty="0" smtClean="0">
                  <a:solidFill>
                    <a:srgbClr val="0000FF"/>
                  </a:solidFill>
                  <a:latin typeface="等线" panose="02010600030101010101" pitchFamily="2" charset="-122"/>
                  <a:ea typeface="等线" panose="02010600030101010101" pitchFamily="2" charset="-122"/>
                </a:rPr>
                <a:t>遵循</a:t>
              </a:r>
              <a:r>
                <a:rPr lang="zh-CN" altLang="en-US" sz="2000" b="1" dirty="0">
                  <a:solidFill>
                    <a:srgbClr val="0000FF"/>
                  </a:solidFill>
                  <a:latin typeface="等线" panose="02010600030101010101" pitchFamily="2" charset="-122"/>
                  <a:ea typeface="等线" panose="02010600030101010101" pitchFamily="2" charset="-122"/>
                </a:rPr>
                <a:t>生产力发展单纯服从于资本的</a:t>
              </a:r>
              <a:r>
                <a:rPr lang="zh-CN" altLang="en-US" sz="2000" b="1" dirty="0" smtClean="0">
                  <a:solidFill>
                    <a:srgbClr val="0000FF"/>
                  </a:solidFill>
                  <a:latin typeface="等线" panose="02010600030101010101" pitchFamily="2" charset="-122"/>
                  <a:ea typeface="等线" panose="02010600030101010101" pitchFamily="2" charset="-122"/>
                </a:rPr>
                <a:t>逻辑</a:t>
              </a:r>
              <a:endParaRPr lang="en-US" altLang="zh-CN" sz="2000" b="1" dirty="0" smtClean="0">
                <a:solidFill>
                  <a:srgbClr val="0000FF"/>
                </a:solidFill>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sz="2000" dirty="0" smtClean="0">
                  <a:latin typeface="等线" panose="02010600030101010101" pitchFamily="2" charset="-122"/>
                  <a:ea typeface="等线" panose="02010600030101010101" pitchFamily="2" charset="-122"/>
                </a:rPr>
                <a:t>以</a:t>
              </a:r>
              <a:r>
                <a:rPr lang="zh-CN" altLang="en-US" sz="2000" dirty="0">
                  <a:latin typeface="等线" panose="02010600030101010101" pitchFamily="2" charset="-122"/>
                  <a:ea typeface="等线" panose="02010600030101010101" pitchFamily="2" charset="-122"/>
                </a:rPr>
                <a:t>资本为中心的</a:t>
              </a:r>
              <a:r>
                <a:rPr lang="zh-CN" altLang="en-US" sz="2000" dirty="0" smtClean="0">
                  <a:latin typeface="等线" panose="02010600030101010101" pitchFamily="2" charset="-122"/>
                  <a:ea typeface="等线" panose="02010600030101010101" pitchFamily="2" charset="-122"/>
                </a:rPr>
                <a:t>现代化</a:t>
              </a:r>
              <a:endParaRPr lang="en-US" altLang="zh-CN" sz="2000" dirty="0" smtClean="0">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sz="2000" dirty="0">
                  <a:latin typeface="等线" panose="02010600030101010101" pitchFamily="2" charset="-122"/>
                  <a:ea typeface="等线" panose="02010600030101010101" pitchFamily="2" charset="-122"/>
                </a:rPr>
                <a:t>两极分化的现代化</a:t>
              </a:r>
              <a:endParaRPr lang="en-US" altLang="zh-CN" sz="2000" dirty="0" smtClean="0">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sz="2000" dirty="0">
                  <a:latin typeface="等线" panose="02010600030101010101" pitchFamily="2" charset="-122"/>
                  <a:ea typeface="等线" panose="02010600030101010101" pitchFamily="2" charset="-122"/>
                </a:rPr>
                <a:t>物质主义膨胀的</a:t>
              </a:r>
              <a:r>
                <a:rPr lang="zh-CN" altLang="en-US" sz="2000" dirty="0" smtClean="0">
                  <a:latin typeface="等线" panose="02010600030101010101" pitchFamily="2" charset="-122"/>
                  <a:ea typeface="等线" panose="02010600030101010101" pitchFamily="2" charset="-122"/>
                </a:rPr>
                <a:t>现代化</a:t>
              </a:r>
              <a:endParaRPr lang="en-US" altLang="zh-CN" sz="2000" dirty="0" smtClean="0">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sz="2000" dirty="0">
                  <a:latin typeface="等线" panose="02010600030101010101" pitchFamily="2" charset="-122"/>
                  <a:ea typeface="等线" panose="02010600030101010101" pitchFamily="2" charset="-122"/>
                </a:rPr>
                <a:t>对外扩张掠夺的</a:t>
              </a:r>
              <a:r>
                <a:rPr lang="zh-CN" altLang="en-US" sz="2000" dirty="0" smtClean="0">
                  <a:latin typeface="等线" panose="02010600030101010101" pitchFamily="2" charset="-122"/>
                  <a:ea typeface="等线" panose="02010600030101010101" pitchFamily="2" charset="-122"/>
                </a:rPr>
                <a:t>现代化</a:t>
              </a:r>
              <a:endParaRPr lang="en-US" altLang="zh-CN" sz="2000" dirty="0" smtClean="0">
                <a:latin typeface="等线" panose="02010600030101010101" pitchFamily="2" charset="-122"/>
                <a:ea typeface="等线" panose="02010600030101010101" pitchFamily="2" charset="-122"/>
              </a:endParaRPr>
            </a:p>
          </p:txBody>
        </p:sp>
      </p:grpSp>
      <p:grpSp>
        <p:nvGrpSpPr>
          <p:cNvPr id="17" name="组合 16"/>
          <p:cNvGrpSpPr/>
          <p:nvPr/>
        </p:nvGrpSpPr>
        <p:grpSpPr>
          <a:xfrm>
            <a:off x="6381462" y="1801503"/>
            <a:ext cx="5498856" cy="5317587"/>
            <a:chOff x="6372130" y="1774851"/>
            <a:chExt cx="4142105" cy="3711641"/>
          </a:xfrm>
        </p:grpSpPr>
        <p:grpSp>
          <p:nvGrpSpPr>
            <p:cNvPr id="18" name="组合 17"/>
            <p:cNvGrpSpPr/>
            <p:nvPr/>
          </p:nvGrpSpPr>
          <p:grpSpPr>
            <a:xfrm>
              <a:off x="6372130" y="1885315"/>
              <a:ext cx="4142105" cy="2344444"/>
              <a:chOff x="2529100" y="2132520"/>
              <a:chExt cx="5771321" cy="2333574"/>
            </a:xfrm>
          </p:grpSpPr>
          <p:sp>
            <p:nvSpPr>
              <p:cNvPr id="21" name="Rounded Rectangle 40"/>
              <p:cNvSpPr/>
              <p:nvPr/>
            </p:nvSpPr>
            <p:spPr>
              <a:xfrm>
                <a:off x="2529100" y="2141369"/>
                <a:ext cx="5771321" cy="2324725"/>
              </a:xfrm>
              <a:prstGeom prst="roundRect">
                <a:avLst>
                  <a:gd name="adj" fmla="val 5694"/>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2" name="PA-任意多边形 13"/>
              <p:cNvSpPr/>
              <p:nvPr>
                <p:custDataLst>
                  <p:tags r:id="rId2"/>
                </p:custDataLst>
              </p:nvPr>
            </p:nvSpPr>
            <p:spPr bwMode="auto">
              <a:xfrm flipV="1">
                <a:off x="2536178" y="2132520"/>
                <a:ext cx="5764243" cy="577844"/>
              </a:xfrm>
              <a:custGeom>
                <a:avLst/>
                <a:gdLst>
                  <a:gd name="T0" fmla="*/ 1073 w 2147"/>
                  <a:gd name="T1" fmla="*/ 0 h 706"/>
                  <a:gd name="T2" fmla="*/ 0 w 2147"/>
                  <a:gd name="T3" fmla="*/ 299 h 706"/>
                  <a:gd name="T4" fmla="*/ 0 w 2147"/>
                  <a:gd name="T5" fmla="*/ 706 h 706"/>
                  <a:gd name="T6" fmla="*/ 2147 w 2147"/>
                  <a:gd name="T7" fmla="*/ 706 h 706"/>
                  <a:gd name="T8" fmla="*/ 2147 w 2147"/>
                  <a:gd name="T9" fmla="*/ 299 h 706"/>
                  <a:gd name="T10" fmla="*/ 1073 w 2147"/>
                  <a:gd name="T11" fmla="*/ 0 h 706"/>
                </a:gdLst>
                <a:ahLst/>
                <a:cxnLst>
                  <a:cxn ang="0">
                    <a:pos x="T0" y="T1"/>
                  </a:cxn>
                  <a:cxn ang="0">
                    <a:pos x="T2" y="T3"/>
                  </a:cxn>
                  <a:cxn ang="0">
                    <a:pos x="T4" y="T5"/>
                  </a:cxn>
                  <a:cxn ang="0">
                    <a:pos x="T6" y="T7"/>
                  </a:cxn>
                  <a:cxn ang="0">
                    <a:pos x="T8" y="T9"/>
                  </a:cxn>
                  <a:cxn ang="0">
                    <a:pos x="T10" y="T11"/>
                  </a:cxn>
                </a:cxnLst>
                <a:rect l="0" t="0" r="r" b="b"/>
                <a:pathLst>
                  <a:path w="2147" h="706">
                    <a:moveTo>
                      <a:pt x="1073" y="0"/>
                    </a:moveTo>
                    <a:cubicBezTo>
                      <a:pt x="480" y="0"/>
                      <a:pt x="0" y="134"/>
                      <a:pt x="0" y="299"/>
                    </a:cubicBezTo>
                    <a:cubicBezTo>
                      <a:pt x="0" y="706"/>
                      <a:pt x="0" y="706"/>
                      <a:pt x="0" y="706"/>
                    </a:cubicBezTo>
                    <a:cubicBezTo>
                      <a:pt x="2147" y="706"/>
                      <a:pt x="2147" y="706"/>
                      <a:pt x="2147" y="706"/>
                    </a:cubicBezTo>
                    <a:cubicBezTo>
                      <a:pt x="2147" y="299"/>
                      <a:pt x="2147" y="299"/>
                      <a:pt x="2147" y="299"/>
                    </a:cubicBezTo>
                    <a:cubicBezTo>
                      <a:pt x="2147" y="134"/>
                      <a:pt x="1666" y="0"/>
                      <a:pt x="107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思源黑体 CN Bold" panose="020B0800000000000000" pitchFamily="34" charset="-122"/>
                  <a:ea typeface="思源黑体 CN Bold" panose="020B0800000000000000" pitchFamily="34" charset="-122"/>
                  <a:sym typeface="思源黑体" panose="020B0500000000000000" pitchFamily="34" charset="-122"/>
                </a:endParaRPr>
              </a:p>
            </p:txBody>
          </p:sp>
        </p:grpSp>
        <p:sp>
          <p:nvSpPr>
            <p:cNvPr id="19" name="文本框 22"/>
            <p:cNvSpPr txBox="1"/>
            <p:nvPr/>
          </p:nvSpPr>
          <p:spPr>
            <a:xfrm>
              <a:off x="6603269" y="1774851"/>
              <a:ext cx="3679190" cy="650887"/>
            </a:xfrm>
            <a:prstGeom prst="rect">
              <a:avLst/>
            </a:prstGeom>
            <a:noFill/>
          </p:spPr>
          <p:txBody>
            <a:bodyPr wrap="square" lIns="91393" tIns="45695" rIns="91393" bIns="45695" rtlCol="0">
              <a:spAutoFit/>
            </a:bodyPr>
            <a:lstStyle/>
            <a:p>
              <a:pPr algn="ctr" fontAlgn="auto">
                <a:lnSpc>
                  <a:spcPct val="130000"/>
                </a:lnSpc>
              </a:pPr>
              <a:r>
                <a:rPr lang="zh-CN" altLang="en-US" sz="2400" b="1" spc="300" dirty="0" smtClean="0">
                  <a:solidFill>
                    <a:schemeClr val="bg1"/>
                  </a:solidFill>
                  <a:latin typeface="黑体" panose="02010609060101010101" pitchFamily="49" charset="-122"/>
                  <a:ea typeface="黑体" panose="02010609060101010101" pitchFamily="49" charset="-122"/>
                </a:rPr>
                <a:t>中国式现代化</a:t>
              </a:r>
              <a:endParaRPr lang="en-US" altLang="zh-CN" sz="2400" b="1" spc="300" dirty="0" smtClean="0">
                <a:solidFill>
                  <a:schemeClr val="bg1"/>
                </a:solidFill>
                <a:latin typeface="黑体" panose="02010609060101010101" pitchFamily="49" charset="-122"/>
                <a:ea typeface="黑体" panose="02010609060101010101" pitchFamily="49" charset="-122"/>
              </a:endParaRPr>
            </a:p>
            <a:p>
              <a:pPr algn="ctr" fontAlgn="auto">
                <a:lnSpc>
                  <a:spcPct val="130000"/>
                </a:lnSpc>
              </a:pPr>
              <a:r>
                <a:rPr lang="zh-CN" altLang="en-US" b="1" spc="300" dirty="0" smtClean="0">
                  <a:solidFill>
                    <a:schemeClr val="bg1"/>
                  </a:solidFill>
                  <a:latin typeface="黑体" panose="02010609060101010101" pitchFamily="49" charset="-122"/>
                  <a:ea typeface="黑体" panose="02010609060101010101" pitchFamily="49" charset="-122"/>
                </a:rPr>
                <a:t>（中国特色五条）</a:t>
              </a:r>
              <a:endParaRPr lang="zh-CN" altLang="en-US" b="1" spc="300" dirty="0">
                <a:solidFill>
                  <a:schemeClr val="bg1"/>
                </a:solidFill>
                <a:latin typeface="黑体" panose="02010609060101010101" pitchFamily="49" charset="-122"/>
                <a:ea typeface="黑体" panose="02010609060101010101" pitchFamily="49" charset="-122"/>
              </a:endParaRPr>
            </a:p>
          </p:txBody>
        </p:sp>
        <p:sp>
          <p:nvSpPr>
            <p:cNvPr id="20" name="文本框 23"/>
            <p:cNvSpPr txBox="1"/>
            <p:nvPr/>
          </p:nvSpPr>
          <p:spPr>
            <a:xfrm>
              <a:off x="6526434" y="2554152"/>
              <a:ext cx="3853180" cy="2932340"/>
            </a:xfrm>
            <a:prstGeom prst="rect">
              <a:avLst/>
            </a:prstGeom>
            <a:noFill/>
          </p:spPr>
          <p:txBody>
            <a:bodyPr wrap="square" lIns="91393" tIns="45695" rIns="91393" bIns="45695" rtlCol="0">
              <a:spAutoFit/>
            </a:bodyPr>
            <a:lstStyle/>
            <a:p>
              <a:pPr marL="457200" indent="-457200" fontAlgn="auto">
                <a:lnSpc>
                  <a:spcPct val="150000"/>
                </a:lnSpc>
                <a:buClr>
                  <a:srgbClr val="FF0000"/>
                </a:buClr>
                <a:buFont typeface="+mj-ea"/>
                <a:buAutoNum type="circleNumDbPlain"/>
              </a:pPr>
              <a:r>
                <a:rPr lang="zh-CN" altLang="en-US" dirty="0" smtClean="0">
                  <a:latin typeface="等线" panose="02010600030101010101" pitchFamily="2" charset="-122"/>
                  <a:ea typeface="等线" panose="02010600030101010101" pitchFamily="2" charset="-122"/>
                </a:rPr>
                <a:t>人口</a:t>
              </a:r>
              <a:r>
                <a:rPr lang="zh-CN" altLang="en-US" dirty="0">
                  <a:latin typeface="等线" panose="02010600030101010101" pitchFamily="2" charset="-122"/>
                  <a:ea typeface="等线" panose="02010600030101010101" pitchFamily="2" charset="-122"/>
                </a:rPr>
                <a:t>规模巨大的</a:t>
              </a:r>
              <a:r>
                <a:rPr lang="zh-CN" altLang="en-US" dirty="0" smtClean="0">
                  <a:latin typeface="等线" panose="02010600030101010101" pitchFamily="2" charset="-122"/>
                  <a:ea typeface="等线" panose="02010600030101010101" pitchFamily="2" charset="-122"/>
                </a:rPr>
                <a:t>现代化</a:t>
              </a:r>
              <a:r>
                <a:rPr lang="zh-CN" altLang="en-US" sz="1400" dirty="0" smtClean="0">
                  <a:latin typeface="等线" panose="02010600030101010101" pitchFamily="2" charset="-122"/>
                  <a:ea typeface="等线" panose="02010600030101010101" pitchFamily="2" charset="-122"/>
                </a:rPr>
                <a:t>（</a:t>
              </a:r>
              <a:r>
                <a:rPr lang="zh-CN" altLang="en-US" sz="1400" dirty="0" smtClean="0"/>
                <a:t>规模超过现有发达国家人口的总和</a:t>
              </a:r>
              <a:r>
                <a:rPr lang="zh-CN" altLang="en-US" sz="1400" dirty="0" smtClean="0">
                  <a:latin typeface="等线" panose="02010600030101010101" pitchFamily="2" charset="-122"/>
                  <a:ea typeface="等线" panose="02010600030101010101" pitchFamily="2" charset="-122"/>
                </a:rPr>
                <a:t>）</a:t>
              </a:r>
              <a:endParaRPr lang="en-US" altLang="zh-CN" sz="1400" dirty="0" smtClean="0">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dirty="0">
                  <a:latin typeface="等线" panose="02010600030101010101" pitchFamily="2" charset="-122"/>
                  <a:ea typeface="等线" panose="02010600030101010101" pitchFamily="2" charset="-122"/>
                </a:rPr>
                <a:t>全体人民共同富裕的</a:t>
              </a:r>
              <a:r>
                <a:rPr lang="zh-CN" altLang="en-US" dirty="0" smtClean="0">
                  <a:latin typeface="等线" panose="02010600030101010101" pitchFamily="2" charset="-122"/>
                  <a:ea typeface="等线" panose="02010600030101010101" pitchFamily="2" charset="-122"/>
                </a:rPr>
                <a:t>现代化</a:t>
              </a:r>
              <a:r>
                <a:rPr lang="zh-CN" altLang="en-US" sz="1400" dirty="0" smtClean="0">
                  <a:latin typeface="等线" panose="02010600030101010101" pitchFamily="2" charset="-122"/>
                  <a:ea typeface="等线" panose="02010600030101010101" pitchFamily="2" charset="-122"/>
                </a:rPr>
                <a:t>（防止两极分化）</a:t>
              </a:r>
              <a:endParaRPr lang="en-US" altLang="zh-CN" sz="1400" dirty="0" smtClean="0">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dirty="0">
                  <a:latin typeface="等线" panose="02010600030101010101" pitchFamily="2" charset="-122"/>
                  <a:ea typeface="等线" panose="02010600030101010101" pitchFamily="2" charset="-122"/>
                </a:rPr>
                <a:t>物质文明和精神文明相协调的</a:t>
              </a:r>
              <a:r>
                <a:rPr lang="zh-CN" altLang="en-US" dirty="0" smtClean="0">
                  <a:latin typeface="等线" panose="02010600030101010101" pitchFamily="2" charset="-122"/>
                  <a:ea typeface="等线" panose="02010600030101010101" pitchFamily="2" charset="-122"/>
                </a:rPr>
                <a:t>现代化（</a:t>
              </a:r>
              <a:r>
                <a:rPr lang="zh-CN" altLang="en-US" sz="1400" dirty="0" smtClean="0"/>
                <a:t>精神贫乏不是社会主义）</a:t>
              </a:r>
              <a:endParaRPr lang="en-US" altLang="zh-CN" sz="1400" dirty="0" smtClean="0">
                <a:latin typeface="等线" panose="02010600030101010101" pitchFamily="2" charset="-122"/>
                <a:ea typeface="等线" panose="02010600030101010101" pitchFamily="2" charset="-122"/>
              </a:endParaRPr>
            </a:p>
            <a:p>
              <a:pPr marL="457200" indent="-457200" fontAlgn="auto">
                <a:lnSpc>
                  <a:spcPct val="150000"/>
                </a:lnSpc>
                <a:buClr>
                  <a:srgbClr val="FF0000"/>
                </a:buClr>
                <a:buFont typeface="+mj-ea"/>
                <a:buAutoNum type="circleNumDbPlain"/>
              </a:pPr>
              <a:r>
                <a:rPr lang="zh-CN" altLang="en-US" dirty="0">
                  <a:latin typeface="等线" panose="02010600030101010101" pitchFamily="2" charset="-122"/>
                  <a:ea typeface="等线" panose="02010600030101010101" pitchFamily="2" charset="-122"/>
                </a:rPr>
                <a:t>人与自然和谐共生的</a:t>
              </a:r>
              <a:r>
                <a:rPr lang="zh-CN" altLang="en-US" dirty="0" smtClean="0">
                  <a:latin typeface="等线" panose="02010600030101010101" pitchFamily="2" charset="-122"/>
                  <a:ea typeface="等线" panose="02010600030101010101" pitchFamily="2" charset="-122"/>
                </a:rPr>
                <a:t>现代化（</a:t>
              </a:r>
              <a:r>
                <a:rPr lang="zh-CN" altLang="en-US" sz="1400" dirty="0" smtClean="0">
                  <a:latin typeface="等线" panose="02010600030101010101" pitchFamily="2" charset="-122"/>
                  <a:ea typeface="等线" panose="02010600030101010101" pitchFamily="2" charset="-122"/>
                </a:rPr>
                <a:t>绿色发展可持续发展）</a:t>
              </a:r>
              <a:endParaRPr lang="en-US" altLang="zh-CN" sz="1400" dirty="0" smtClean="0">
                <a:latin typeface="等线" panose="02010600030101010101" pitchFamily="2" charset="-122"/>
                <a:ea typeface="等线" panose="02010600030101010101" pitchFamily="2" charset="-122"/>
              </a:endParaRPr>
            </a:p>
            <a:p>
              <a:pPr marL="457200" indent="-457200">
                <a:lnSpc>
                  <a:spcPct val="150000"/>
                </a:lnSpc>
                <a:buClr>
                  <a:srgbClr val="FF0000"/>
                </a:buClr>
                <a:buFont typeface="+mj-ea"/>
                <a:buAutoNum type="circleNumDbPlain"/>
              </a:pPr>
              <a:r>
                <a:rPr lang="zh-CN" altLang="en-US" dirty="0">
                  <a:latin typeface="等线" panose="02010600030101010101" pitchFamily="2" charset="-122"/>
                  <a:ea typeface="等线" panose="02010600030101010101" pitchFamily="2" charset="-122"/>
                </a:rPr>
                <a:t>走和平发展道路的现代</a:t>
              </a:r>
              <a:r>
                <a:rPr lang="zh-CN" altLang="en-US" dirty="0" smtClean="0">
                  <a:latin typeface="等线" panose="02010600030101010101" pitchFamily="2" charset="-122"/>
                  <a:ea typeface="等线" panose="02010600030101010101" pitchFamily="2" charset="-122"/>
                </a:rPr>
                <a:t>化</a:t>
              </a:r>
              <a:r>
                <a:rPr lang="zh-CN" altLang="en-US" sz="1400" dirty="0" smtClean="0">
                  <a:latin typeface="等线" panose="02010600030101010101" pitchFamily="2" charset="-122"/>
                  <a:ea typeface="等线" panose="02010600030101010101" pitchFamily="2" charset="-122"/>
                </a:rPr>
                <a:t>（</a:t>
              </a:r>
              <a:r>
                <a:rPr lang="zh-CN" altLang="en-US" sz="1400" dirty="0" smtClean="0"/>
                <a:t>绝不走一些发达国家通过战争、殖民、掠夺等方式实现现代化的老路，美国建国</a:t>
              </a:r>
              <a:r>
                <a:rPr lang="en-US" altLang="zh-CN" sz="1400" dirty="0" smtClean="0"/>
                <a:t>1783</a:t>
              </a:r>
              <a:r>
                <a:rPr lang="zh-CN" altLang="en-US" sz="1400" dirty="0" smtClean="0"/>
                <a:t>年，二百多年在世界上打了</a:t>
              </a:r>
              <a:r>
                <a:rPr lang="en-US" altLang="zh-CN" sz="1400" dirty="0" smtClean="0"/>
                <a:t>200</a:t>
              </a:r>
              <a:r>
                <a:rPr lang="zh-CN" altLang="en-US" sz="1400" dirty="0" smtClean="0"/>
                <a:t>多场战争。）</a:t>
              </a:r>
              <a:endParaRPr lang="zh-CN" altLang="en-US" sz="1400" dirty="0" smtClean="0"/>
            </a:p>
            <a:p>
              <a:pPr marL="457200" indent="-457200" fontAlgn="auto">
                <a:lnSpc>
                  <a:spcPct val="150000"/>
                </a:lnSpc>
                <a:buClr>
                  <a:srgbClr val="FF0000"/>
                </a:buClr>
                <a:buFont typeface="+mj-ea"/>
                <a:buAutoNum type="circleNumDbPlain"/>
              </a:pPr>
              <a:endParaRPr lang="en-US" altLang="zh-CN" dirty="0" smtClean="0">
                <a:latin typeface="等线" panose="02010600030101010101" pitchFamily="2" charset="-122"/>
                <a:ea typeface="等线"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8808" y="312138"/>
            <a:ext cx="11288111" cy="1942330"/>
          </a:xfrm>
          <a:solidFill>
            <a:srgbClr val="E2F0D9">
              <a:alpha val="50196"/>
            </a:srgbClr>
          </a:solidFill>
        </p:spPr>
        <p:txBody>
          <a:bodyPr>
            <a:noAutofit/>
          </a:bodyPr>
          <a:lstStyle/>
          <a:p>
            <a:pPr>
              <a:lnSpc>
                <a:spcPct val="150000"/>
              </a:lnSpc>
            </a:pPr>
            <a:r>
              <a:rPr lang="zh-CN" altLang="en-US" sz="2400" b="1" spc="150" dirty="0" smtClean="0">
                <a:solidFill>
                  <a:srgbClr val="0000FF"/>
                </a:solidFill>
                <a:latin typeface="华文中宋" panose="02010600040101010101" pitchFamily="2" charset="-122"/>
                <a:ea typeface="华文中宋" panose="02010600040101010101" pitchFamily="2" charset="-122"/>
              </a:rPr>
              <a:t>“</a:t>
            </a:r>
            <a:r>
              <a:rPr lang="zh-CN" altLang="en-US" sz="2400" b="1" spc="150" dirty="0">
                <a:solidFill>
                  <a:srgbClr val="0000FF"/>
                </a:solidFill>
                <a:latin typeface="华文中宋" panose="02010600040101010101" pitchFamily="2" charset="-122"/>
                <a:ea typeface="华文中宋" panose="02010600040101010101" pitchFamily="2" charset="-122"/>
              </a:rPr>
              <a:t>中国式现代化</a:t>
            </a:r>
            <a:r>
              <a:rPr lang="zh-CN" altLang="en-US" sz="2400" b="1" spc="150" dirty="0" smtClean="0">
                <a:solidFill>
                  <a:srgbClr val="0000FF"/>
                </a:solidFill>
                <a:latin typeface="华文中宋" panose="02010600040101010101" pitchFamily="2" charset="-122"/>
                <a:ea typeface="华文中宋" panose="02010600040101010101" pitchFamily="2" charset="-122"/>
              </a:rPr>
              <a:t>”的意义</a:t>
            </a:r>
            <a:endParaRPr lang="en-US" altLang="zh-CN" sz="2400" b="1" spc="150" dirty="0" smtClean="0">
              <a:solidFill>
                <a:srgbClr val="0000FF"/>
              </a:solidFill>
              <a:latin typeface="华文中宋" panose="02010600040101010101" pitchFamily="2" charset="-122"/>
              <a:ea typeface="华文中宋" panose="02010600040101010101" pitchFamily="2" charset="-122"/>
            </a:endParaRPr>
          </a:p>
          <a:p>
            <a:pPr>
              <a:lnSpc>
                <a:spcPct val="150000"/>
              </a:lnSpc>
            </a:pPr>
            <a:r>
              <a:rPr lang="zh-CN" altLang="en-US" sz="2400" b="1" spc="150" dirty="0" smtClean="0">
                <a:solidFill>
                  <a:srgbClr val="FF0000"/>
                </a:solidFill>
                <a:latin typeface="华文中宋" panose="02010600040101010101" pitchFamily="2" charset="-122"/>
                <a:ea typeface="华文中宋" panose="02010600040101010101" pitchFamily="2" charset="-122"/>
              </a:rPr>
              <a:t>实</a:t>
            </a:r>
            <a:r>
              <a:rPr lang="zh-CN" altLang="en-US" sz="2400" b="1" spc="150" dirty="0">
                <a:solidFill>
                  <a:srgbClr val="FF0000"/>
                </a:solidFill>
                <a:latin typeface="华文中宋" panose="02010600040101010101" pitchFamily="2" charset="-122"/>
                <a:ea typeface="华文中宋" panose="02010600040101010101" pitchFamily="2" charset="-122"/>
              </a:rPr>
              <a:t>质上</a:t>
            </a:r>
            <a:r>
              <a:rPr lang="zh-CN" altLang="en-US" sz="2400" spc="150" dirty="0">
                <a:latin typeface="华文中宋" panose="02010600040101010101" pitchFamily="2" charset="-122"/>
                <a:ea typeface="华文中宋" panose="02010600040101010101" pitchFamily="2" charset="-122"/>
              </a:rPr>
              <a:t>是在汲取西方式现代化教训、吸收其成功经验基础上的现代化，既是对我国客观国情的概括，也集中体现了近些年我国逐步完善的</a:t>
            </a:r>
            <a:r>
              <a:rPr lang="zh-CN" altLang="en-US" sz="2400" spc="150" dirty="0">
                <a:solidFill>
                  <a:srgbClr val="FF0000"/>
                </a:solidFill>
                <a:latin typeface="华文中宋" panose="02010600040101010101" pitchFamily="2" charset="-122"/>
                <a:ea typeface="华文中宋" panose="02010600040101010101" pitchFamily="2" charset="-122"/>
              </a:rPr>
              <a:t>新发展</a:t>
            </a:r>
            <a:r>
              <a:rPr lang="zh-CN" altLang="en-US" sz="2400" spc="150" dirty="0" smtClean="0">
                <a:solidFill>
                  <a:srgbClr val="FF0000"/>
                </a:solidFill>
                <a:latin typeface="华文中宋" panose="02010600040101010101" pitchFamily="2" charset="-122"/>
                <a:ea typeface="华文中宋" panose="02010600040101010101" pitchFamily="2" charset="-122"/>
              </a:rPr>
              <a:t>理念</a:t>
            </a:r>
            <a:r>
              <a:rPr lang="zh-CN" altLang="en-US" sz="2400" spc="150" dirty="0" smtClean="0">
                <a:latin typeface="华文中宋" panose="02010600040101010101" pitchFamily="2" charset="-122"/>
                <a:ea typeface="华文中宋" panose="02010600040101010101" pitchFamily="2" charset="-122"/>
              </a:rPr>
              <a:t>。</a:t>
            </a:r>
            <a:r>
              <a:rPr lang="zh-CN" altLang="en-US" sz="2400" b="1" spc="150" dirty="0" smtClean="0">
                <a:solidFill>
                  <a:srgbClr val="FF0000"/>
                </a:solidFill>
                <a:latin typeface="华文中宋" panose="02010600040101010101" pitchFamily="2" charset="-122"/>
                <a:ea typeface="华文中宋" panose="02010600040101010101" pitchFamily="2" charset="-122"/>
              </a:rPr>
              <a:t>其意义是：</a:t>
            </a:r>
            <a:endParaRPr lang="zh-CN" altLang="en-US" sz="2400" b="1" spc="150" dirty="0">
              <a:solidFill>
                <a:srgbClr val="FF0000"/>
              </a:solidFill>
              <a:latin typeface="华文中宋" panose="02010600040101010101" pitchFamily="2" charset="-122"/>
              <a:ea typeface="华文中宋" panose="02010600040101010101" pitchFamily="2"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内容占位符 2"/>
          <p:cNvSpPr txBox="1"/>
          <p:nvPr/>
        </p:nvSpPr>
        <p:spPr>
          <a:xfrm>
            <a:off x="1258614" y="2561349"/>
            <a:ext cx="7680434" cy="2988114"/>
          </a:xfrm>
          <a:prstGeom prst="rect">
            <a:avLst/>
          </a:prstGeom>
        </p:spPr>
        <p:txBody>
          <a:bodyPr vert="horz" lIns="91440" tIns="45720" rIns="91440" bIns="45720" rtlCol="0">
            <a:norm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buClr>
                <a:srgbClr val="FF0000"/>
              </a:buClr>
              <a:buFont typeface="Wingdings" panose="05000000000000000000" pitchFamily="2" charset="2"/>
              <a:buChar char="l"/>
            </a:pPr>
            <a:r>
              <a:rPr lang="zh-CN" altLang="en-US" sz="2400" dirty="0"/>
              <a:t>打破现代化就是西方化的</a:t>
            </a:r>
            <a:r>
              <a:rPr lang="zh-CN" altLang="en-US" sz="2400" dirty="0" smtClean="0"/>
              <a:t>神话</a:t>
            </a:r>
            <a:endParaRPr lang="en-US" altLang="zh-CN" sz="2400" dirty="0" smtClean="0"/>
          </a:p>
          <a:p>
            <a:pPr>
              <a:lnSpc>
                <a:spcPct val="170000"/>
              </a:lnSpc>
              <a:buClr>
                <a:srgbClr val="FF0000"/>
              </a:buClr>
              <a:buFont typeface="Wingdings" panose="05000000000000000000" pitchFamily="2" charset="2"/>
              <a:buChar char="l"/>
            </a:pPr>
            <a:r>
              <a:rPr lang="zh-CN" altLang="en-US" sz="2400" dirty="0"/>
              <a:t>彻底改变世界现代化版图和世界经济政治</a:t>
            </a:r>
            <a:r>
              <a:rPr lang="zh-CN" altLang="en-US" sz="2400" dirty="0" smtClean="0"/>
              <a:t>格局</a:t>
            </a:r>
            <a:endParaRPr lang="en-US" altLang="zh-CN" sz="2400" dirty="0" smtClean="0"/>
          </a:p>
          <a:p>
            <a:pPr>
              <a:lnSpc>
                <a:spcPct val="170000"/>
              </a:lnSpc>
              <a:buClr>
                <a:srgbClr val="FF0000"/>
              </a:buClr>
              <a:buFont typeface="Wingdings" panose="05000000000000000000" pitchFamily="2" charset="2"/>
              <a:buChar char="l"/>
            </a:pPr>
            <a:r>
              <a:rPr lang="zh-CN" altLang="en-US" sz="2400" dirty="0"/>
              <a:t>中国将成为全球社会稳定的</a:t>
            </a:r>
            <a:r>
              <a:rPr lang="zh-CN" altLang="en-US" sz="2400" dirty="0" smtClean="0"/>
              <a:t>典范</a:t>
            </a:r>
            <a:endParaRPr lang="en-US" altLang="zh-CN" sz="2400" dirty="0" smtClean="0"/>
          </a:p>
          <a:p>
            <a:pPr>
              <a:lnSpc>
                <a:spcPct val="170000"/>
              </a:lnSpc>
              <a:buClr>
                <a:srgbClr val="FF0000"/>
              </a:buClr>
              <a:buFont typeface="Wingdings" panose="05000000000000000000" pitchFamily="2" charset="2"/>
              <a:buChar char="l"/>
            </a:pPr>
            <a:r>
              <a:rPr lang="zh-CN" altLang="en-US" sz="2400" dirty="0" smtClean="0"/>
              <a:t>中国</a:t>
            </a:r>
            <a:r>
              <a:rPr lang="zh-CN" altLang="en-US" sz="2400" dirty="0"/>
              <a:t>将成为维护世界和平的绝对中坚力量</a:t>
            </a:r>
            <a:endParaRPr lang="zh-CN" altLang="en-US" sz="2400" dirty="0"/>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82103" y="2766358"/>
            <a:ext cx="2540000" cy="2578100"/>
          </a:xfrm>
          <a:prstGeom prst="rect">
            <a:avLst/>
          </a:prstGeom>
        </p:spPr>
      </p:pic>
      <p:pic>
        <p:nvPicPr>
          <p:cNvPr id="84994" name="Picture 2" descr="http://inews.gtimg.com/newsapp_bt/0/11561501961/1000"/>
          <p:cNvPicPr>
            <a:picLocks noChangeAspect="1" noChangeArrowheads="1"/>
          </p:cNvPicPr>
          <p:nvPr/>
        </p:nvPicPr>
        <p:blipFill>
          <a:blip r:embed="rId2"/>
          <a:srcRect/>
          <a:stretch>
            <a:fillRect/>
          </a:stretch>
        </p:blipFill>
        <p:spPr bwMode="auto">
          <a:xfrm>
            <a:off x="1460311" y="5286493"/>
            <a:ext cx="2415654" cy="1358806"/>
          </a:xfrm>
          <a:prstGeom prst="rect">
            <a:avLst/>
          </a:prstGeom>
          <a:noFill/>
        </p:spPr>
      </p:pic>
      <p:sp>
        <p:nvSpPr>
          <p:cNvPr id="10" name="TextBox 9"/>
          <p:cNvSpPr txBox="1"/>
          <p:nvPr/>
        </p:nvSpPr>
        <p:spPr>
          <a:xfrm>
            <a:off x="4067033" y="5254388"/>
            <a:ext cx="3070746" cy="1200329"/>
          </a:xfrm>
          <a:prstGeom prst="rect">
            <a:avLst/>
          </a:prstGeom>
          <a:noFill/>
        </p:spPr>
        <p:txBody>
          <a:bodyPr wrap="square" rtlCol="0">
            <a:spAutoFit/>
          </a:bodyPr>
          <a:lstStyle/>
          <a:p>
            <a:r>
              <a:rPr lang="zh-CN" altLang="en-US" b="1" dirty="0" smtClean="0"/>
              <a:t>奥巴马</a:t>
            </a:r>
            <a:r>
              <a:rPr lang="en-US" altLang="zh-CN" b="1" dirty="0" smtClean="0"/>
              <a:t>2010</a:t>
            </a:r>
            <a:r>
              <a:rPr lang="zh-CN" altLang="en-US" b="1" dirty="0" smtClean="0"/>
              <a:t>年曾说，如果超过十亿的中国人都过上美国人那样的生活，那么全地球的人们将陷入悲惨的境地。</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697682" y="534061"/>
            <a:ext cx="7477327" cy="861774"/>
            <a:chOff x="6591297" y="2218049"/>
            <a:chExt cx="10828623" cy="861774"/>
          </a:xfrm>
        </p:grpSpPr>
        <p:sp>
          <p:nvSpPr>
            <p:cNvPr id="6" name="平行四边形 5"/>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7" name="平行四边形 6"/>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b="1" dirty="0"/>
            </a:p>
          </p:txBody>
        </p:sp>
        <p:sp>
          <p:nvSpPr>
            <p:cNvPr id="8" name="文本框 4"/>
            <p:cNvSpPr txBox="1"/>
            <p:nvPr/>
          </p:nvSpPr>
          <p:spPr>
            <a:xfrm>
              <a:off x="7087797" y="2218049"/>
              <a:ext cx="10332123" cy="861774"/>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en-US" altLang="zh-CN" sz="3000" b="1" spc="200" dirty="0" smtClean="0">
                  <a:solidFill>
                    <a:schemeClr val="tx1"/>
                  </a:solidFill>
                  <a:latin typeface="黑体" panose="02010609060101010101" pitchFamily="49" charset="-122"/>
                  <a:ea typeface="黑体" panose="02010609060101010101" pitchFamily="49" charset="-122"/>
                  <a:cs typeface="+mj-cs"/>
                </a:rPr>
                <a:t>1-2</a:t>
              </a:r>
              <a:r>
                <a:rPr lang="zh-CN" altLang="en-US" sz="3000" b="1" spc="200" dirty="0" smtClean="0">
                  <a:solidFill>
                    <a:schemeClr val="tx1"/>
                  </a:solidFill>
                  <a:latin typeface="黑体" panose="02010609060101010101" pitchFamily="49" charset="-122"/>
                  <a:ea typeface="黑体" panose="02010609060101010101" pitchFamily="49" charset="-122"/>
                  <a:cs typeface="+mj-cs"/>
                </a:rPr>
                <a:t>中</a:t>
              </a:r>
              <a:r>
                <a:rPr lang="zh-CN" altLang="en-US" sz="3000" b="1" spc="200" dirty="0">
                  <a:solidFill>
                    <a:schemeClr val="tx1"/>
                  </a:solidFill>
                  <a:latin typeface="黑体" panose="02010609060101010101" pitchFamily="49" charset="-122"/>
                  <a:ea typeface="黑体" panose="02010609060101010101" pitchFamily="49" charset="-122"/>
                  <a:cs typeface="+mj-cs"/>
                </a:rPr>
                <a:t>国式</a:t>
              </a:r>
              <a:r>
                <a:rPr lang="zh-CN" altLang="en-US" sz="3000" b="1" spc="200" dirty="0" smtClean="0">
                  <a:solidFill>
                    <a:schemeClr val="tx1"/>
                  </a:solidFill>
                  <a:latin typeface="黑体" panose="02010609060101010101" pitchFamily="49" charset="-122"/>
                  <a:ea typeface="黑体" panose="02010609060101010101" pitchFamily="49" charset="-122"/>
                  <a:cs typeface="+mj-cs"/>
                </a:rPr>
                <a:t>现代化的本质要求</a:t>
              </a:r>
              <a:r>
                <a:rPr lang="zh-CN" altLang="en-US" sz="2000" spc="200" dirty="0" smtClean="0">
                  <a:solidFill>
                    <a:srgbClr val="C00000"/>
                  </a:solidFill>
                  <a:latin typeface="+mj-ea"/>
                  <a:ea typeface="+mj-ea"/>
                  <a:cs typeface="+mj-cs"/>
                </a:rPr>
                <a:t>（上一个是内涵特征</a:t>
              </a:r>
              <a:r>
                <a:rPr lang="en-US" altLang="zh-CN" sz="2000" spc="200" dirty="0" smtClean="0">
                  <a:solidFill>
                    <a:srgbClr val="C00000"/>
                  </a:solidFill>
                  <a:latin typeface="+mj-ea"/>
                  <a:ea typeface="+mj-ea"/>
                  <a:cs typeface="+mj-cs"/>
                </a:rPr>
                <a:t>5</a:t>
              </a:r>
              <a:r>
                <a:rPr lang="zh-CN" altLang="en-US" sz="2000" spc="200" dirty="0" smtClean="0">
                  <a:solidFill>
                    <a:srgbClr val="C00000"/>
                  </a:solidFill>
                  <a:latin typeface="+mj-ea"/>
                  <a:ea typeface="+mj-ea"/>
                  <a:cs typeface="+mj-cs"/>
                </a:rPr>
                <a:t>条</a:t>
              </a:r>
              <a:r>
                <a:rPr lang="en-US" altLang="zh-CN" sz="2000" spc="200" dirty="0" smtClean="0">
                  <a:solidFill>
                    <a:srgbClr val="C00000"/>
                  </a:solidFill>
                  <a:latin typeface="+mj-ea"/>
                  <a:ea typeface="+mj-ea"/>
                  <a:cs typeface="+mj-cs"/>
                </a:rPr>
                <a:t>[</a:t>
              </a:r>
              <a:r>
                <a:rPr lang="zh-CN" altLang="en-US" sz="2000" spc="200" dirty="0" smtClean="0">
                  <a:solidFill>
                    <a:srgbClr val="C00000"/>
                  </a:solidFill>
                  <a:latin typeface="+mj-ea"/>
                  <a:ea typeface="+mj-ea"/>
                  <a:cs typeface="+mj-cs"/>
                </a:rPr>
                <a:t>外在</a:t>
              </a:r>
              <a:r>
                <a:rPr lang="en-US" altLang="zh-CN" sz="2000" spc="200" dirty="0" smtClean="0">
                  <a:solidFill>
                    <a:srgbClr val="C00000"/>
                  </a:solidFill>
                  <a:latin typeface="+mj-ea"/>
                  <a:ea typeface="+mj-ea"/>
                  <a:cs typeface="+mj-cs"/>
                </a:rPr>
                <a:t>]</a:t>
              </a:r>
              <a:r>
                <a:rPr lang="zh-CN" altLang="en-US" sz="2000" spc="200" dirty="0" smtClean="0">
                  <a:solidFill>
                    <a:srgbClr val="C00000"/>
                  </a:solidFill>
                  <a:latin typeface="+mj-ea"/>
                  <a:ea typeface="+mj-ea"/>
                  <a:cs typeface="+mj-cs"/>
                </a:rPr>
                <a:t>，这里是本质要求</a:t>
              </a:r>
              <a:r>
                <a:rPr lang="en-US" altLang="zh-CN" sz="2000" spc="200" dirty="0" smtClean="0">
                  <a:solidFill>
                    <a:srgbClr val="C00000"/>
                  </a:solidFill>
                  <a:latin typeface="+mj-ea"/>
                  <a:ea typeface="+mj-ea"/>
                  <a:cs typeface="+mj-cs"/>
                </a:rPr>
                <a:t>9</a:t>
              </a:r>
              <a:r>
                <a:rPr lang="zh-CN" altLang="en-US" sz="2000" spc="200" dirty="0" smtClean="0">
                  <a:solidFill>
                    <a:srgbClr val="C00000"/>
                  </a:solidFill>
                  <a:latin typeface="+mj-ea"/>
                  <a:ea typeface="+mj-ea"/>
                  <a:cs typeface="+mj-cs"/>
                </a:rPr>
                <a:t>条</a:t>
              </a:r>
              <a:r>
                <a:rPr lang="en-US" altLang="zh-CN" sz="2000" spc="200" dirty="0" smtClean="0">
                  <a:solidFill>
                    <a:srgbClr val="C00000"/>
                  </a:solidFill>
                  <a:latin typeface="+mj-ea"/>
                  <a:ea typeface="+mj-ea"/>
                  <a:cs typeface="+mj-cs"/>
                </a:rPr>
                <a:t>[</a:t>
              </a:r>
              <a:r>
                <a:rPr lang="zh-CN" altLang="en-US" sz="2000" spc="200" dirty="0" smtClean="0">
                  <a:solidFill>
                    <a:srgbClr val="C00000"/>
                  </a:solidFill>
                  <a:latin typeface="+mj-ea"/>
                  <a:ea typeface="+mj-ea"/>
                  <a:cs typeface="+mj-cs"/>
                </a:rPr>
                <a:t>内在</a:t>
              </a:r>
              <a:r>
                <a:rPr lang="en-US" altLang="zh-CN" sz="2000" spc="200" dirty="0" smtClean="0">
                  <a:solidFill>
                    <a:srgbClr val="C00000"/>
                  </a:solidFill>
                  <a:latin typeface="+mj-ea"/>
                  <a:ea typeface="+mj-ea"/>
                  <a:cs typeface="+mj-cs"/>
                </a:rPr>
                <a:t>]</a:t>
              </a:r>
              <a:r>
                <a:rPr lang="zh-CN" altLang="en-US" sz="2000" b="1" spc="200" dirty="0" smtClean="0">
                  <a:solidFill>
                    <a:srgbClr val="C00000"/>
                  </a:solidFill>
                  <a:latin typeface="黑体" panose="02010609060101010101" pitchFamily="49" charset="-122"/>
                  <a:ea typeface="黑体" panose="02010609060101010101" pitchFamily="49" charset="-122"/>
                  <a:cs typeface="+mj-cs"/>
                </a:rPr>
                <a:t>）</a:t>
              </a:r>
              <a:endParaRPr lang="en-US" altLang="zh-CN" sz="2000" dirty="0"/>
            </a:p>
          </p:txBody>
        </p:sp>
      </p:grpSp>
      <p:sp>
        <p:nvSpPr>
          <p:cNvPr id="9" name="矩形: 对角圆角 22"/>
          <p:cNvSpPr/>
          <p:nvPr/>
        </p:nvSpPr>
        <p:spPr>
          <a:xfrm>
            <a:off x="746092" y="194069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10" name="文本框 9"/>
          <p:cNvSpPr txBox="1"/>
          <p:nvPr/>
        </p:nvSpPr>
        <p:spPr>
          <a:xfrm>
            <a:off x="579548" y="2025351"/>
            <a:ext cx="3491921" cy="1015663"/>
          </a:xfrm>
          <a:prstGeom prst="rect">
            <a:avLst/>
          </a:prstGeom>
          <a:noFill/>
        </p:spPr>
        <p:txBody>
          <a:bodyPr wrap="square">
            <a:spAutoFit/>
          </a:bodyPr>
          <a:lstStyle/>
          <a:p>
            <a:pPr algn="ctr">
              <a:lnSpc>
                <a:spcPct val="150000"/>
              </a:lnSpc>
            </a:pPr>
            <a:r>
              <a:rPr lang="zh-CN" altLang="en-US" sz="2000" b="1" i="0" dirty="0">
                <a:latin typeface="等线" panose="02010600030101010101" pitchFamily="2" charset="-122"/>
                <a:ea typeface="等线" panose="02010600030101010101" pitchFamily="2" charset="-122"/>
              </a:rPr>
              <a:t>坚持中国共产党领</a:t>
            </a:r>
            <a:r>
              <a:rPr lang="zh-CN" altLang="en-US" sz="2000" b="1" i="0" dirty="0" smtClean="0">
                <a:latin typeface="等线" panose="02010600030101010101" pitchFamily="2" charset="-122"/>
                <a:ea typeface="等线" panose="02010600030101010101" pitchFamily="2" charset="-122"/>
              </a:rPr>
              <a:t>导</a:t>
            </a:r>
            <a:endParaRPr lang="en-US" altLang="zh-CN" sz="2000" b="1" i="0" dirty="0" smtClean="0">
              <a:latin typeface="等线" panose="02010600030101010101" pitchFamily="2" charset="-122"/>
              <a:ea typeface="等线" panose="02010600030101010101" pitchFamily="2" charset="-122"/>
            </a:endParaRPr>
          </a:p>
          <a:p>
            <a:pPr algn="ctr">
              <a:lnSpc>
                <a:spcPct val="150000"/>
              </a:lnSpc>
            </a:pPr>
            <a:endParaRPr lang="zh-CN" altLang="en-US" sz="2000" b="1" dirty="0">
              <a:latin typeface="等线" panose="02010600030101010101" pitchFamily="2" charset="-122"/>
              <a:ea typeface="等线" panose="02010600030101010101" pitchFamily="2" charset="-122"/>
            </a:endParaRPr>
          </a:p>
        </p:txBody>
      </p:sp>
      <p:sp>
        <p:nvSpPr>
          <p:cNvPr id="11" name="矩形: 对角圆角 22"/>
          <p:cNvSpPr/>
          <p:nvPr/>
        </p:nvSpPr>
        <p:spPr>
          <a:xfrm>
            <a:off x="4354410" y="194069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12" name="文本框 17"/>
          <p:cNvSpPr txBox="1"/>
          <p:nvPr/>
        </p:nvSpPr>
        <p:spPr>
          <a:xfrm>
            <a:off x="4187870" y="202535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坚持中国特色社会主义</a:t>
            </a:r>
            <a:endParaRPr lang="zh-CN" altLang="en-US" sz="2000" b="1" dirty="0">
              <a:latin typeface="等线" panose="02010600030101010101" pitchFamily="2" charset="-122"/>
              <a:ea typeface="等线" panose="02010600030101010101" pitchFamily="2" charset="-122"/>
            </a:endParaRPr>
          </a:p>
        </p:txBody>
      </p:sp>
      <p:sp>
        <p:nvSpPr>
          <p:cNvPr id="13" name="矩形: 对角圆角 22"/>
          <p:cNvSpPr/>
          <p:nvPr/>
        </p:nvSpPr>
        <p:spPr>
          <a:xfrm>
            <a:off x="7994262" y="194069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14" name="文本框 19"/>
          <p:cNvSpPr txBox="1"/>
          <p:nvPr/>
        </p:nvSpPr>
        <p:spPr>
          <a:xfrm>
            <a:off x="7827722" y="202535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实现高质量发展</a:t>
            </a:r>
            <a:endParaRPr lang="zh-CN" altLang="en-US" sz="2000" b="1" dirty="0">
              <a:latin typeface="等线" panose="02010600030101010101" pitchFamily="2" charset="-122"/>
              <a:ea typeface="等线" panose="02010600030101010101" pitchFamily="2" charset="-122"/>
            </a:endParaRPr>
          </a:p>
        </p:txBody>
      </p:sp>
      <p:sp>
        <p:nvSpPr>
          <p:cNvPr id="15" name="矩形: 对角圆角 22"/>
          <p:cNvSpPr/>
          <p:nvPr/>
        </p:nvSpPr>
        <p:spPr>
          <a:xfrm>
            <a:off x="746092" y="299411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16" name="文本框 7"/>
          <p:cNvSpPr txBox="1"/>
          <p:nvPr/>
        </p:nvSpPr>
        <p:spPr>
          <a:xfrm>
            <a:off x="579548" y="3078771"/>
            <a:ext cx="3491921" cy="553998"/>
          </a:xfrm>
          <a:prstGeom prst="rect">
            <a:avLst/>
          </a:prstGeom>
          <a:noFill/>
        </p:spPr>
        <p:txBody>
          <a:bodyPr wrap="square">
            <a:spAutoFit/>
          </a:bodyPr>
          <a:lstStyle/>
          <a:p>
            <a:pPr algn="ctr">
              <a:lnSpc>
                <a:spcPct val="150000"/>
              </a:lnSpc>
            </a:pPr>
            <a:r>
              <a:rPr lang="zh-CN" altLang="en-US" sz="2000" b="1" dirty="0">
                <a:latin typeface="等线" panose="02010600030101010101" pitchFamily="2" charset="-122"/>
                <a:ea typeface="等线" panose="02010600030101010101" pitchFamily="2" charset="-122"/>
              </a:rPr>
              <a:t>发展全过程人民民主</a:t>
            </a:r>
            <a:endParaRPr lang="zh-CN" altLang="en-US" sz="2000" b="1" dirty="0">
              <a:latin typeface="等线" panose="02010600030101010101" pitchFamily="2" charset="-122"/>
              <a:ea typeface="等线" panose="02010600030101010101" pitchFamily="2" charset="-122"/>
            </a:endParaRPr>
          </a:p>
        </p:txBody>
      </p:sp>
      <p:sp>
        <p:nvSpPr>
          <p:cNvPr id="17" name="矩形: 对角圆角 22"/>
          <p:cNvSpPr/>
          <p:nvPr/>
        </p:nvSpPr>
        <p:spPr>
          <a:xfrm>
            <a:off x="4354410" y="299411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18" name="文本框 10"/>
          <p:cNvSpPr txBox="1"/>
          <p:nvPr/>
        </p:nvSpPr>
        <p:spPr>
          <a:xfrm>
            <a:off x="4187870" y="307877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丰富人民精神世界</a:t>
            </a:r>
            <a:endParaRPr lang="zh-CN" altLang="en-US" sz="2000" b="1" dirty="0">
              <a:latin typeface="等线" panose="02010600030101010101" pitchFamily="2" charset="-122"/>
              <a:ea typeface="等线" panose="02010600030101010101" pitchFamily="2" charset="-122"/>
            </a:endParaRPr>
          </a:p>
        </p:txBody>
      </p:sp>
      <p:sp>
        <p:nvSpPr>
          <p:cNvPr id="19" name="矩形: 对角圆角 22"/>
          <p:cNvSpPr/>
          <p:nvPr/>
        </p:nvSpPr>
        <p:spPr>
          <a:xfrm>
            <a:off x="7994262" y="299411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20" name="文本框 12"/>
          <p:cNvSpPr txBox="1"/>
          <p:nvPr/>
        </p:nvSpPr>
        <p:spPr>
          <a:xfrm>
            <a:off x="7827722" y="307877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实现全体人民共同富裕</a:t>
            </a:r>
            <a:endParaRPr lang="zh-CN" altLang="en-US" sz="2000" b="1" dirty="0">
              <a:latin typeface="等线" panose="02010600030101010101" pitchFamily="2" charset="-122"/>
              <a:ea typeface="等线" panose="02010600030101010101" pitchFamily="2" charset="-122"/>
            </a:endParaRPr>
          </a:p>
        </p:txBody>
      </p:sp>
      <p:sp>
        <p:nvSpPr>
          <p:cNvPr id="21" name="矩形: 对角圆角 22"/>
          <p:cNvSpPr/>
          <p:nvPr/>
        </p:nvSpPr>
        <p:spPr>
          <a:xfrm>
            <a:off x="746092" y="404753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22" name="文本框 14"/>
          <p:cNvSpPr txBox="1"/>
          <p:nvPr/>
        </p:nvSpPr>
        <p:spPr>
          <a:xfrm>
            <a:off x="579548" y="413219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促进人与自然和谐共生</a:t>
            </a:r>
            <a:endParaRPr lang="zh-CN" altLang="en-US" sz="2000" b="1" dirty="0">
              <a:latin typeface="等线" panose="02010600030101010101" pitchFamily="2" charset="-122"/>
              <a:ea typeface="等线" panose="02010600030101010101" pitchFamily="2" charset="-122"/>
            </a:endParaRPr>
          </a:p>
        </p:txBody>
      </p:sp>
      <p:sp>
        <p:nvSpPr>
          <p:cNvPr id="23" name="矩形: 对角圆角 22"/>
          <p:cNvSpPr/>
          <p:nvPr/>
        </p:nvSpPr>
        <p:spPr>
          <a:xfrm>
            <a:off x="4354410" y="404753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24" name="文本框 23"/>
          <p:cNvSpPr txBox="1"/>
          <p:nvPr/>
        </p:nvSpPr>
        <p:spPr>
          <a:xfrm>
            <a:off x="4187870" y="413219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推动构建人类命运共同体</a:t>
            </a:r>
            <a:endParaRPr lang="zh-CN" altLang="en-US" sz="2000" b="1" dirty="0">
              <a:latin typeface="等线" panose="02010600030101010101" pitchFamily="2" charset="-122"/>
              <a:ea typeface="等线" panose="02010600030101010101" pitchFamily="2" charset="-122"/>
            </a:endParaRPr>
          </a:p>
        </p:txBody>
      </p:sp>
      <p:sp>
        <p:nvSpPr>
          <p:cNvPr id="25" name="矩形: 对角圆角 22"/>
          <p:cNvSpPr/>
          <p:nvPr/>
        </p:nvSpPr>
        <p:spPr>
          <a:xfrm>
            <a:off x="7994262" y="4047538"/>
            <a:ext cx="3113836" cy="689674"/>
          </a:xfrm>
          <a:prstGeom prst="round2DiagRect">
            <a:avLst>
              <a:gd name="adj1" fmla="val 30049"/>
              <a:gd name="adj2" fmla="val 0"/>
            </a:avLst>
          </a:prstGeom>
          <a:solidFill>
            <a:sysClr val="window" lastClr="FFFFFF"/>
          </a:solidFill>
          <a:ln w="28575" cap="flat" cmpd="sng" algn="ctr">
            <a:solidFill>
              <a:srgbClr val="00B0F0"/>
            </a:solidFill>
            <a:prstDash val="solid"/>
            <a:miter lim="800000"/>
          </a:ln>
          <a:effectLst>
            <a:outerShdw blurRad="50800" dist="38100" dir="5400000" algn="t" rotWithShape="0">
              <a:srgbClr val="B30101">
                <a:alpha val="2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C000">
                  <a:lumMod val="20000"/>
                  <a:lumOff val="80000"/>
                </a:srgbClr>
              </a:solidFill>
              <a:effectLst/>
              <a:uLnTx/>
              <a:uFillTx/>
              <a:latin typeface="等线" panose="02010600030101010101" pitchFamily="2" charset="-122"/>
              <a:ea typeface="等线" panose="02010600030101010101" pitchFamily="2" charset="-122"/>
              <a:cs typeface="+mn-ea"/>
              <a:sym typeface="思源黑体 CN Normal" panose="020B0400000000000000" pitchFamily="34" charset="-122"/>
            </a:endParaRPr>
          </a:p>
        </p:txBody>
      </p:sp>
      <p:sp>
        <p:nvSpPr>
          <p:cNvPr id="26" name="文本框 25"/>
          <p:cNvSpPr txBox="1"/>
          <p:nvPr/>
        </p:nvSpPr>
        <p:spPr>
          <a:xfrm>
            <a:off x="7827722" y="4132191"/>
            <a:ext cx="3491921" cy="553998"/>
          </a:xfrm>
          <a:prstGeom prst="rect">
            <a:avLst/>
          </a:prstGeom>
          <a:noFill/>
        </p:spPr>
        <p:txBody>
          <a:bodyPr wrap="square">
            <a:spAutoFit/>
          </a:bodyPr>
          <a:lstStyle/>
          <a:p>
            <a:pPr algn="ctr">
              <a:lnSpc>
                <a:spcPct val="150000"/>
              </a:lnSpc>
            </a:pPr>
            <a:r>
              <a:rPr lang="zh-CN" altLang="en-US" sz="2000" b="1" i="0" dirty="0">
                <a:effectLst/>
                <a:latin typeface="等线" panose="02010600030101010101" pitchFamily="2" charset="-122"/>
                <a:ea typeface="等线" panose="02010600030101010101" pitchFamily="2" charset="-122"/>
              </a:rPr>
              <a:t>创造人类文明新形态</a:t>
            </a:r>
            <a:endParaRPr lang="zh-CN" altLang="en-US" sz="2000" b="1" dirty="0">
              <a:latin typeface="等线" panose="02010600030101010101" pitchFamily="2" charset="-122"/>
              <a:ea typeface="等线" panose="02010600030101010101" pitchFamily="2" charset="-122"/>
            </a:endParaRPr>
          </a:p>
        </p:txBody>
      </p:sp>
      <p:pic>
        <p:nvPicPr>
          <p:cNvPr id="82946" name="Picture 2" descr="https://img12.360buyimg.com/n5/s800x800_jfs/t1/191605/14/25353/211218/62a1f6f5E8d7100bc/7f7497211b61cf87.jpg"/>
          <p:cNvPicPr>
            <a:picLocks noChangeAspect="1" noChangeArrowheads="1"/>
          </p:cNvPicPr>
          <p:nvPr/>
        </p:nvPicPr>
        <p:blipFill>
          <a:blip r:embed="rId1" cstate="print"/>
          <a:srcRect/>
          <a:stretch>
            <a:fillRect/>
          </a:stretch>
        </p:blipFill>
        <p:spPr bwMode="auto">
          <a:xfrm>
            <a:off x="2129051" y="4996800"/>
            <a:ext cx="1861200" cy="1861200"/>
          </a:xfrm>
          <a:prstGeom prst="rect">
            <a:avLst/>
          </a:prstGeom>
          <a:noFill/>
        </p:spPr>
      </p:pic>
      <p:pic>
        <p:nvPicPr>
          <p:cNvPr id="82948" name="Picture 4" descr="https://booklibimg.kfzimg.com/data/book_lib_img_v2/isbn/1/e166/e16604d093b76e1c2747f0156d51c059_0_1_300_300.jpg"/>
          <p:cNvPicPr>
            <a:picLocks noChangeAspect="1" noChangeArrowheads="1"/>
          </p:cNvPicPr>
          <p:nvPr/>
        </p:nvPicPr>
        <p:blipFill>
          <a:blip r:embed="rId2"/>
          <a:srcRect/>
          <a:stretch>
            <a:fillRect/>
          </a:stretch>
        </p:blipFill>
        <p:spPr bwMode="auto">
          <a:xfrm>
            <a:off x="4290848" y="5089242"/>
            <a:ext cx="1768758" cy="1768758"/>
          </a:xfrm>
          <a:prstGeom prst="rect">
            <a:avLst/>
          </a:prstGeom>
          <a:noFill/>
        </p:spPr>
      </p:pic>
      <p:pic>
        <p:nvPicPr>
          <p:cNvPr id="82950" name="Picture 6" descr="http://images.wenming.cn/web_wenming/zg/wmzk/202207/W020220707597095297072.jpg"/>
          <p:cNvPicPr>
            <a:picLocks noChangeAspect="1" noChangeArrowheads="1"/>
          </p:cNvPicPr>
          <p:nvPr/>
        </p:nvPicPr>
        <p:blipFill>
          <a:blip r:embed="rId3" cstate="print"/>
          <a:srcRect/>
          <a:stretch>
            <a:fillRect/>
          </a:stretch>
        </p:blipFill>
        <p:spPr bwMode="auto">
          <a:xfrm>
            <a:off x="6523160" y="4921496"/>
            <a:ext cx="1842918" cy="193650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638625" y="1743929"/>
            <a:ext cx="4303986" cy="3689131"/>
          </a:xfrm>
        </p:spPr>
        <p:txBody>
          <a:bodyPr anchor="ctr">
            <a:noAutofit/>
          </a:bodyPr>
          <a:lstStyle/>
          <a:p>
            <a:r>
              <a:rPr lang="zh-CN" altLang="en-US" dirty="0">
                <a:solidFill>
                  <a:srgbClr val="0070C0"/>
                </a:solidFill>
                <a:latin typeface="华文中宋" panose="02010600040101010101" pitchFamily="2" charset="-122"/>
                <a:ea typeface="华文中宋" panose="02010600040101010101" pitchFamily="2" charset="-122"/>
              </a:rPr>
              <a:t>要增强全党全国各族人民的志气、骨气、底气，不信邪、不怕鬼、不怕压，知难而进、迎难而上，统筹发展和安全，全力战胜前进道路上各种困难和挑战，依靠</a:t>
            </a:r>
            <a:r>
              <a:rPr lang="zh-CN" altLang="en-US" b="1" dirty="0">
                <a:solidFill>
                  <a:srgbClr val="C00000"/>
                </a:solidFill>
                <a:latin typeface="华文中宋" panose="02010600040101010101" pitchFamily="2" charset="-122"/>
                <a:ea typeface="华文中宋" panose="02010600040101010101" pitchFamily="2" charset="-122"/>
              </a:rPr>
              <a:t>顽强斗争</a:t>
            </a:r>
            <a:r>
              <a:rPr lang="zh-CN" altLang="en-US" dirty="0">
                <a:solidFill>
                  <a:srgbClr val="0070C0"/>
                </a:solidFill>
                <a:latin typeface="华文中宋" panose="02010600040101010101" pitchFamily="2" charset="-122"/>
                <a:ea typeface="华文中宋" panose="02010600040101010101" pitchFamily="2" charset="-122"/>
              </a:rPr>
              <a:t>打开事业发展新天地。</a:t>
            </a:r>
            <a:endParaRPr lang="zh-CN" altLang="en-US" dirty="0">
              <a:solidFill>
                <a:srgbClr val="0070C0"/>
              </a:solidFill>
              <a:latin typeface="华文中宋" panose="02010600040101010101" pitchFamily="2" charset="-122"/>
              <a:ea typeface="华文中宋" panose="02010600040101010101" pitchFamily="2"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标题 3"/>
          <p:cNvSpPr>
            <a:spLocks noGrp="1"/>
          </p:cNvSpPr>
          <p:nvPr>
            <p:ph type="title"/>
          </p:nvPr>
        </p:nvSpPr>
        <p:spPr>
          <a:xfrm>
            <a:off x="614071" y="568326"/>
            <a:ext cx="10515600" cy="722695"/>
          </a:xfrm>
          <a:solidFill>
            <a:srgbClr val="FFFFFF">
              <a:alpha val="74902"/>
            </a:srgbClr>
          </a:solidFill>
        </p:spPr>
        <p:txBody>
          <a:bodyPr>
            <a:normAutofit/>
          </a:bodyPr>
          <a:lstStyle/>
          <a:p>
            <a:r>
              <a:rPr lang="en-US" altLang="zh-CN" dirty="0" smtClean="0"/>
              <a:t>1-3</a:t>
            </a:r>
            <a:r>
              <a:rPr lang="zh-CN" altLang="en-US" dirty="0" smtClean="0"/>
              <a:t>推进中国式现代化必须</a:t>
            </a:r>
            <a:r>
              <a:rPr lang="zh-CN" altLang="en-US" dirty="0"/>
              <a:t>牢牢把</a:t>
            </a:r>
            <a:r>
              <a:rPr lang="zh-CN" altLang="en-US" dirty="0" smtClean="0"/>
              <a:t>握的重</a:t>
            </a:r>
            <a:r>
              <a:rPr lang="zh-CN" altLang="en-US" dirty="0"/>
              <a:t>大原</a:t>
            </a:r>
            <a:r>
              <a:rPr lang="zh-CN" altLang="en-US" dirty="0" smtClean="0"/>
              <a:t>则</a:t>
            </a:r>
            <a:r>
              <a:rPr lang="en-US" altLang="zh-CN" sz="2200" dirty="0" smtClean="0"/>
              <a:t>(</a:t>
            </a:r>
            <a:r>
              <a:rPr lang="zh-CN" altLang="en-US" sz="2200" dirty="0" smtClean="0"/>
              <a:t>五条</a:t>
            </a:r>
            <a:r>
              <a:rPr lang="en-US" altLang="zh-CN" sz="2200" dirty="0" smtClean="0"/>
              <a:t>)</a:t>
            </a:r>
            <a:endParaRPr lang="zh-CN" altLang="en-US" sz="2200" dirty="0"/>
          </a:p>
        </p:txBody>
      </p:sp>
      <p:sp>
        <p:nvSpPr>
          <p:cNvPr id="6" name="矩形 5"/>
          <p:cNvSpPr/>
          <p:nvPr/>
        </p:nvSpPr>
        <p:spPr>
          <a:xfrm>
            <a:off x="872348" y="1926817"/>
            <a:ext cx="4286506" cy="769441"/>
          </a:xfrm>
          <a:prstGeom prst="rect">
            <a:avLst/>
          </a:prstGeom>
        </p:spPr>
        <p:txBody>
          <a:bodyPr wrap="square">
            <a:spAutoFit/>
          </a:bodyPr>
          <a:lstStyle/>
          <a:p>
            <a:r>
              <a:rPr lang="en-US" altLang="zh-CN" sz="2200" spc="300" dirty="0" smtClean="0">
                <a:latin typeface="等线" panose="02010600030101010101" pitchFamily="2" charset="-122"/>
                <a:ea typeface="等线" panose="02010600030101010101" pitchFamily="2" charset="-122"/>
              </a:rPr>
              <a:t>1</a:t>
            </a:r>
            <a:r>
              <a:rPr lang="zh-CN" altLang="en-US" sz="2200" spc="300" dirty="0" smtClean="0">
                <a:latin typeface="等线" panose="02010600030101010101" pitchFamily="2" charset="-122"/>
                <a:ea typeface="等线" panose="02010600030101010101" pitchFamily="2" charset="-122"/>
              </a:rPr>
              <a:t>、坚</a:t>
            </a:r>
            <a:r>
              <a:rPr lang="zh-CN" altLang="en-US" sz="2200" spc="300" dirty="0">
                <a:latin typeface="等线" panose="02010600030101010101" pitchFamily="2" charset="-122"/>
                <a:ea typeface="等线" panose="02010600030101010101" pitchFamily="2" charset="-122"/>
              </a:rPr>
              <a:t>持和加强党的全面</a:t>
            </a:r>
            <a:r>
              <a:rPr lang="zh-CN" altLang="en-US" sz="2200" spc="300" dirty="0" smtClean="0">
                <a:latin typeface="等线" panose="02010600030101010101" pitchFamily="2" charset="-122"/>
                <a:ea typeface="等线" panose="02010600030101010101" pitchFamily="2" charset="-122"/>
              </a:rPr>
              <a:t>领导</a:t>
            </a:r>
            <a:r>
              <a:rPr lang="en-US" altLang="zh-CN" sz="2200" spc="300" dirty="0" smtClean="0">
                <a:latin typeface="等线" panose="02010600030101010101" pitchFamily="2" charset="-122"/>
                <a:ea typeface="等线" panose="02010600030101010101" pitchFamily="2" charset="-122"/>
              </a:rPr>
              <a:t>(</a:t>
            </a:r>
            <a:r>
              <a:rPr lang="zh-CN" altLang="en-US" sz="2200" spc="300" dirty="0" smtClean="0">
                <a:latin typeface="等线" panose="02010600030101010101" pitchFamily="2" charset="-122"/>
                <a:ea typeface="等线" panose="02010600030101010101" pitchFamily="2" charset="-122"/>
              </a:rPr>
              <a:t>领导力量</a:t>
            </a:r>
            <a:r>
              <a:rPr lang="en-US" altLang="zh-CN" sz="2200" spc="300" dirty="0" smtClean="0">
                <a:latin typeface="等线" panose="02010600030101010101" pitchFamily="2" charset="-122"/>
                <a:ea typeface="等线" panose="02010600030101010101" pitchFamily="2" charset="-122"/>
              </a:rPr>
              <a:t>)</a:t>
            </a:r>
            <a:endParaRPr lang="zh-CN" altLang="en-US" sz="2200" spc="300" dirty="0">
              <a:latin typeface="等线" panose="02010600030101010101" pitchFamily="2" charset="-122"/>
              <a:ea typeface="等线" panose="02010600030101010101" pitchFamily="2" charset="-122"/>
            </a:endParaRPr>
          </a:p>
        </p:txBody>
      </p:sp>
      <p:sp>
        <p:nvSpPr>
          <p:cNvPr id="7" name="矩形 6"/>
          <p:cNvSpPr/>
          <p:nvPr/>
        </p:nvSpPr>
        <p:spPr>
          <a:xfrm>
            <a:off x="872348" y="2620662"/>
            <a:ext cx="4204619" cy="769441"/>
          </a:xfrm>
          <a:prstGeom prst="rect">
            <a:avLst/>
          </a:prstGeom>
        </p:spPr>
        <p:txBody>
          <a:bodyPr wrap="square">
            <a:spAutoFit/>
          </a:bodyPr>
          <a:lstStyle/>
          <a:p>
            <a:r>
              <a:rPr lang="en-US" altLang="zh-CN" sz="2200" dirty="0" smtClean="0">
                <a:latin typeface="等线" panose="02010600030101010101" pitchFamily="2" charset="-122"/>
                <a:ea typeface="等线" panose="02010600030101010101" pitchFamily="2" charset="-122"/>
              </a:rPr>
              <a:t>2</a:t>
            </a:r>
            <a:r>
              <a:rPr lang="zh-CN" altLang="en-US" sz="2200" dirty="0" smtClean="0">
                <a:latin typeface="等线" panose="02010600030101010101" pitchFamily="2" charset="-122"/>
                <a:ea typeface="等线" panose="02010600030101010101" pitchFamily="2" charset="-122"/>
              </a:rPr>
              <a:t>、坚持</a:t>
            </a:r>
            <a:r>
              <a:rPr lang="zh-CN" altLang="en-US" sz="2200" dirty="0">
                <a:latin typeface="等线" panose="02010600030101010101" pitchFamily="2" charset="-122"/>
                <a:ea typeface="等线" panose="02010600030101010101" pitchFamily="2" charset="-122"/>
              </a:rPr>
              <a:t>中国特色社会主义</a:t>
            </a:r>
            <a:r>
              <a:rPr lang="zh-CN" altLang="en-US" sz="2200" dirty="0" smtClean="0">
                <a:latin typeface="等线" panose="02010600030101010101" pitchFamily="2" charset="-122"/>
                <a:ea typeface="等线" panose="02010600030101010101" pitchFamily="2" charset="-122"/>
              </a:rPr>
              <a:t>道路</a:t>
            </a:r>
            <a:r>
              <a:rPr lang="en-US" altLang="zh-CN" sz="2200" dirty="0" smtClean="0">
                <a:latin typeface="等线" panose="02010600030101010101" pitchFamily="2" charset="-122"/>
                <a:ea typeface="等线" panose="02010600030101010101" pitchFamily="2" charset="-122"/>
              </a:rPr>
              <a:t>(</a:t>
            </a:r>
            <a:r>
              <a:rPr lang="zh-CN" altLang="en-US" sz="2200" dirty="0" smtClean="0">
                <a:latin typeface="等线" panose="02010600030101010101" pitchFamily="2" charset="-122"/>
                <a:ea typeface="等线" panose="02010600030101010101" pitchFamily="2" charset="-122"/>
              </a:rPr>
              <a:t>前进方向</a:t>
            </a:r>
            <a:r>
              <a:rPr lang="en-US" altLang="zh-CN" sz="2200" dirty="0" smtClean="0">
                <a:latin typeface="等线" panose="02010600030101010101" pitchFamily="2" charset="-122"/>
                <a:ea typeface="等线" panose="02010600030101010101" pitchFamily="2" charset="-122"/>
              </a:rPr>
              <a:t>)</a:t>
            </a:r>
            <a:endParaRPr lang="zh-CN" altLang="en-US" sz="2200" dirty="0">
              <a:latin typeface="等线" panose="02010600030101010101" pitchFamily="2" charset="-122"/>
              <a:ea typeface="等线" panose="02010600030101010101" pitchFamily="2" charset="-122"/>
            </a:endParaRPr>
          </a:p>
        </p:txBody>
      </p:sp>
      <p:sp>
        <p:nvSpPr>
          <p:cNvPr id="8" name="矩形 7"/>
          <p:cNvSpPr/>
          <p:nvPr/>
        </p:nvSpPr>
        <p:spPr>
          <a:xfrm>
            <a:off x="872348" y="3295113"/>
            <a:ext cx="4245562" cy="769441"/>
          </a:xfrm>
          <a:prstGeom prst="rect">
            <a:avLst/>
          </a:prstGeom>
        </p:spPr>
        <p:txBody>
          <a:bodyPr wrap="square">
            <a:spAutoFit/>
          </a:bodyPr>
          <a:lstStyle/>
          <a:p>
            <a:r>
              <a:rPr lang="en-US" altLang="zh-CN" sz="2200" dirty="0" smtClean="0">
                <a:latin typeface="等线" panose="02010600030101010101" pitchFamily="2" charset="-122"/>
                <a:ea typeface="等线" panose="02010600030101010101" pitchFamily="2" charset="-122"/>
              </a:rPr>
              <a:t>3</a:t>
            </a:r>
            <a:r>
              <a:rPr lang="zh-CN" altLang="en-US" sz="2200" dirty="0" smtClean="0">
                <a:latin typeface="等线" panose="02010600030101010101" pitchFamily="2" charset="-122"/>
                <a:ea typeface="等线" panose="02010600030101010101" pitchFamily="2" charset="-122"/>
              </a:rPr>
              <a:t>、坚</a:t>
            </a:r>
            <a:r>
              <a:rPr lang="zh-CN" altLang="en-US" sz="2200" dirty="0">
                <a:latin typeface="等线" panose="02010600030101010101" pitchFamily="2" charset="-122"/>
                <a:ea typeface="等线" panose="02010600030101010101" pitchFamily="2" charset="-122"/>
              </a:rPr>
              <a:t>持以人民为中心的发展</a:t>
            </a:r>
            <a:r>
              <a:rPr lang="zh-CN" altLang="en-US" sz="2200" dirty="0" smtClean="0">
                <a:latin typeface="等线" panose="02010600030101010101" pitchFamily="2" charset="-122"/>
                <a:ea typeface="等线" panose="02010600030101010101" pitchFamily="2" charset="-122"/>
              </a:rPr>
              <a:t>思想</a:t>
            </a:r>
            <a:r>
              <a:rPr lang="en-US" altLang="zh-CN" sz="2200" dirty="0" smtClean="0">
                <a:latin typeface="等线" panose="02010600030101010101" pitchFamily="2" charset="-122"/>
                <a:ea typeface="等线" panose="02010600030101010101" pitchFamily="2" charset="-122"/>
              </a:rPr>
              <a:t>(</a:t>
            </a:r>
            <a:r>
              <a:rPr lang="zh-CN" altLang="en-US" sz="2200" dirty="0" smtClean="0">
                <a:latin typeface="等线" panose="02010600030101010101" pitchFamily="2" charset="-122"/>
                <a:ea typeface="等线" panose="02010600030101010101" pitchFamily="2" charset="-122"/>
              </a:rPr>
              <a:t>发展目的</a:t>
            </a:r>
            <a:r>
              <a:rPr lang="en-US" altLang="zh-CN" sz="2200" dirty="0" smtClean="0">
                <a:latin typeface="等线" panose="02010600030101010101" pitchFamily="2" charset="-122"/>
                <a:ea typeface="等线" panose="02010600030101010101" pitchFamily="2" charset="-122"/>
              </a:rPr>
              <a:t>)</a:t>
            </a:r>
            <a:endParaRPr lang="zh-CN" altLang="en-US" sz="2200" dirty="0">
              <a:latin typeface="等线" panose="02010600030101010101" pitchFamily="2" charset="-122"/>
              <a:ea typeface="等线" panose="02010600030101010101" pitchFamily="2" charset="-122"/>
            </a:endParaRPr>
          </a:p>
        </p:txBody>
      </p:sp>
      <p:sp>
        <p:nvSpPr>
          <p:cNvPr id="9" name="矩形 8"/>
          <p:cNvSpPr/>
          <p:nvPr/>
        </p:nvSpPr>
        <p:spPr>
          <a:xfrm>
            <a:off x="888113" y="3953897"/>
            <a:ext cx="3861307" cy="769441"/>
          </a:xfrm>
          <a:prstGeom prst="rect">
            <a:avLst/>
          </a:prstGeom>
        </p:spPr>
        <p:txBody>
          <a:bodyPr wrap="square">
            <a:spAutoFit/>
          </a:bodyPr>
          <a:lstStyle/>
          <a:p>
            <a:r>
              <a:rPr lang="en-US" altLang="zh-CN" sz="2200" spc="300" dirty="0" smtClean="0">
                <a:latin typeface="等线" panose="02010600030101010101" pitchFamily="2" charset="-122"/>
                <a:ea typeface="等线" panose="02010600030101010101" pitchFamily="2" charset="-122"/>
              </a:rPr>
              <a:t>4</a:t>
            </a:r>
            <a:r>
              <a:rPr lang="zh-CN" altLang="en-US" sz="2200" spc="300" dirty="0" smtClean="0">
                <a:latin typeface="等线" panose="02010600030101010101" pitchFamily="2" charset="-122"/>
                <a:ea typeface="等线" panose="02010600030101010101" pitchFamily="2" charset="-122"/>
              </a:rPr>
              <a:t>、坚持</a:t>
            </a:r>
            <a:r>
              <a:rPr lang="zh-CN" altLang="en-US" sz="2200" spc="300" dirty="0">
                <a:latin typeface="等线" panose="02010600030101010101" pitchFamily="2" charset="-122"/>
                <a:ea typeface="等线" panose="02010600030101010101" pitchFamily="2" charset="-122"/>
              </a:rPr>
              <a:t>深化</a:t>
            </a:r>
            <a:r>
              <a:rPr lang="zh-CN" altLang="en-US" sz="2200" spc="300" dirty="0" smtClean="0">
                <a:latin typeface="等线" panose="02010600030101010101" pitchFamily="2" charset="-122"/>
                <a:ea typeface="等线" panose="02010600030101010101" pitchFamily="2" charset="-122"/>
              </a:rPr>
              <a:t>改革开放</a:t>
            </a:r>
            <a:r>
              <a:rPr lang="en-US" altLang="zh-CN" sz="2200" spc="300" dirty="0" smtClean="0">
                <a:latin typeface="等线" panose="02010600030101010101" pitchFamily="2" charset="-122"/>
                <a:ea typeface="等线" panose="02010600030101010101" pitchFamily="2" charset="-122"/>
              </a:rPr>
              <a:t>(</a:t>
            </a:r>
            <a:r>
              <a:rPr lang="zh-CN" altLang="en-US" sz="2200" spc="300" dirty="0" smtClean="0">
                <a:latin typeface="等线" panose="02010600030101010101" pitchFamily="2" charset="-122"/>
                <a:ea typeface="等线" panose="02010600030101010101" pitchFamily="2" charset="-122"/>
              </a:rPr>
              <a:t>发展动力</a:t>
            </a:r>
            <a:r>
              <a:rPr lang="en-US" altLang="zh-CN" sz="2200" spc="300" dirty="0" smtClean="0">
                <a:latin typeface="等线" panose="02010600030101010101" pitchFamily="2" charset="-122"/>
                <a:ea typeface="等线" panose="02010600030101010101" pitchFamily="2" charset="-122"/>
              </a:rPr>
              <a:t>)</a:t>
            </a:r>
            <a:endParaRPr lang="zh-CN" altLang="en-US" sz="2200" spc="300" dirty="0">
              <a:latin typeface="等线" panose="02010600030101010101" pitchFamily="2" charset="-122"/>
              <a:ea typeface="等线" panose="02010600030101010101" pitchFamily="2" charset="-122"/>
            </a:endParaRPr>
          </a:p>
        </p:txBody>
      </p:sp>
      <p:sp>
        <p:nvSpPr>
          <p:cNvPr id="10" name="矩形 9"/>
          <p:cNvSpPr/>
          <p:nvPr/>
        </p:nvSpPr>
        <p:spPr>
          <a:xfrm>
            <a:off x="888113" y="4663350"/>
            <a:ext cx="3861307" cy="769441"/>
          </a:xfrm>
          <a:prstGeom prst="rect">
            <a:avLst/>
          </a:prstGeom>
        </p:spPr>
        <p:txBody>
          <a:bodyPr wrap="square">
            <a:spAutoFit/>
          </a:bodyPr>
          <a:lstStyle/>
          <a:p>
            <a:r>
              <a:rPr lang="en-US" altLang="zh-CN" sz="2200" spc="300" dirty="0" smtClean="0">
                <a:latin typeface="等线" panose="02010600030101010101" pitchFamily="2" charset="-122"/>
                <a:ea typeface="等线" panose="02010600030101010101" pitchFamily="2" charset="-122"/>
              </a:rPr>
              <a:t>5</a:t>
            </a:r>
            <a:r>
              <a:rPr lang="zh-CN" altLang="en-US" sz="2200" spc="300" dirty="0" smtClean="0">
                <a:latin typeface="等线" panose="02010600030101010101" pitchFamily="2" charset="-122"/>
                <a:ea typeface="等线" panose="02010600030101010101" pitchFamily="2" charset="-122"/>
              </a:rPr>
              <a:t>、坚持</a:t>
            </a:r>
            <a:r>
              <a:rPr lang="zh-CN" altLang="en-US" sz="2200" spc="300" dirty="0">
                <a:latin typeface="等线" panose="02010600030101010101" pitchFamily="2" charset="-122"/>
                <a:ea typeface="等线" panose="02010600030101010101" pitchFamily="2" charset="-122"/>
              </a:rPr>
              <a:t>发扬斗争精</a:t>
            </a:r>
            <a:r>
              <a:rPr lang="zh-CN" altLang="en-US" sz="2200" spc="300" dirty="0" smtClean="0">
                <a:latin typeface="等线" panose="02010600030101010101" pitchFamily="2" charset="-122"/>
                <a:ea typeface="等线" panose="02010600030101010101" pitchFamily="2" charset="-122"/>
              </a:rPr>
              <a:t>神</a:t>
            </a:r>
            <a:r>
              <a:rPr lang="en-US" altLang="zh-CN" sz="2200" spc="300" dirty="0" smtClean="0">
                <a:latin typeface="等线" panose="02010600030101010101" pitchFamily="2" charset="-122"/>
                <a:ea typeface="等线" panose="02010600030101010101" pitchFamily="2" charset="-122"/>
              </a:rPr>
              <a:t>(</a:t>
            </a:r>
            <a:r>
              <a:rPr lang="zh-CN" altLang="en-US" sz="2200" spc="300" dirty="0" smtClean="0">
                <a:latin typeface="等线" panose="02010600030101010101" pitchFamily="2" charset="-122"/>
                <a:ea typeface="等线" panose="02010600030101010101" pitchFamily="2" charset="-122"/>
              </a:rPr>
              <a:t>方式手段</a:t>
            </a:r>
            <a:r>
              <a:rPr lang="en-US" altLang="zh-CN" sz="2200" spc="300" dirty="0" smtClean="0">
                <a:latin typeface="等线" panose="02010600030101010101" pitchFamily="2" charset="-122"/>
                <a:ea typeface="等线" panose="02010600030101010101" pitchFamily="2" charset="-122"/>
              </a:rPr>
              <a:t>)</a:t>
            </a:r>
            <a:endParaRPr lang="en-US" altLang="zh-CN" sz="2200" spc="300" dirty="0" smtClean="0">
              <a:latin typeface="等线" panose="02010600030101010101" pitchFamily="2" charset="-122"/>
              <a:ea typeface="等线" panose="02010600030101010101" pitchFamily="2" charset="-122"/>
            </a:endParaRPr>
          </a:p>
        </p:txBody>
      </p:sp>
      <p:sp>
        <p:nvSpPr>
          <p:cNvPr id="11" name="矩形 10"/>
          <p:cNvSpPr/>
          <p:nvPr/>
        </p:nvSpPr>
        <p:spPr>
          <a:xfrm>
            <a:off x="5849012" y="1926846"/>
            <a:ext cx="45719" cy="3167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625340" y="3316605"/>
            <a:ext cx="3126105" cy="1325245"/>
            <a:chOff x="4707446" y="4401088"/>
            <a:chExt cx="3002547" cy="1666562"/>
          </a:xfrm>
        </p:grpSpPr>
        <p:pic>
          <p:nvPicPr>
            <p:cNvPr id="14" name="图片 2"/>
            <p:cNvPicPr>
              <a:picLocks noChangeAspect="1"/>
            </p:cNvPicPr>
            <p:nvPr/>
          </p:nvPicPr>
          <p:blipFill>
            <a:blip r:embed="rId1" cstate="print"/>
            <a:stretch>
              <a:fillRect/>
            </a:stretch>
          </p:blipFill>
          <p:spPr>
            <a:xfrm rot="21377482">
              <a:off x="4707446" y="4401088"/>
              <a:ext cx="3002547" cy="1666562"/>
            </a:xfrm>
            <a:prstGeom prst="rect">
              <a:avLst/>
            </a:prstGeom>
          </p:spPr>
        </p:pic>
        <p:sp>
          <p:nvSpPr>
            <p:cNvPr id="15" name="文本框 43"/>
            <p:cNvSpPr txBox="1"/>
            <p:nvPr/>
          </p:nvSpPr>
          <p:spPr>
            <a:xfrm rot="20719978">
              <a:off x="4963616" y="4781187"/>
              <a:ext cx="1720656" cy="695532"/>
            </a:xfrm>
            <a:prstGeom prst="rect">
              <a:avLst/>
            </a:prstGeom>
            <a:noFill/>
          </p:spPr>
          <p:txBody>
            <a:bodyPr wrap="square" rtlCol="0">
              <a:spAutoFit/>
            </a:bodyPr>
            <a:lstStyle/>
            <a:p>
              <a:pPr marL="0" marR="0" lvl="0" indent="0" algn="just" defTabSz="914400" eaLnBrk="1" fontAlgn="auto" latinLnBrk="0" hangingPunct="1">
                <a:lnSpc>
                  <a:spcPct val="125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在此基础上</a:t>
              </a:r>
              <a:endParaRPr kumimoji="0" lang="zh-CN" altLang="en-US"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1000"/>
                                        <p:tgtEl>
                                          <p:spTgt spid="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1000"/>
                                        <p:tgtEl>
                                          <p:spTgt spid="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000"/>
                                        <p:tgtEl>
                                          <p:spTgt spid="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 grpId="0"/>
      <p:bldP spid="10" grpId="0"/>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697682" y="407933"/>
            <a:ext cx="8241366" cy="523220"/>
            <a:chOff x="6591297" y="2218049"/>
            <a:chExt cx="11935100" cy="523220"/>
          </a:xfrm>
        </p:grpSpPr>
        <p:sp>
          <p:nvSpPr>
            <p:cNvPr id="6" name="平行四边形 5"/>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7" name="平行四边形 6"/>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b="1" dirty="0"/>
            </a:p>
          </p:txBody>
        </p:sp>
        <p:sp>
          <p:nvSpPr>
            <p:cNvPr id="8" name="文本框 4"/>
            <p:cNvSpPr txBox="1"/>
            <p:nvPr/>
          </p:nvSpPr>
          <p:spPr>
            <a:xfrm>
              <a:off x="7087797" y="2218049"/>
              <a:ext cx="11438600" cy="523220"/>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en-US" altLang="zh-CN" sz="2800" dirty="0" smtClean="0">
                  <a:solidFill>
                    <a:schemeClr val="tx1"/>
                  </a:solidFill>
                </a:rPr>
                <a:t>1-4</a:t>
              </a:r>
              <a:r>
                <a:rPr lang="zh-CN" altLang="en-US" sz="2800" dirty="0" smtClean="0">
                  <a:solidFill>
                    <a:schemeClr val="tx1"/>
                  </a:solidFill>
                </a:rPr>
                <a:t>中国式现代化的目标</a:t>
              </a:r>
              <a:r>
                <a:rPr lang="zh-CN" altLang="en-US" sz="2800" dirty="0" smtClean="0"/>
                <a:t>：新的两步走战略</a:t>
              </a:r>
              <a:endParaRPr lang="en-US" altLang="zh-CN" sz="2800" dirty="0"/>
            </a:p>
          </p:txBody>
        </p:sp>
      </p:grpSp>
      <p:grpSp>
        <p:nvGrpSpPr>
          <p:cNvPr id="9" name="组合 55"/>
          <p:cNvGrpSpPr/>
          <p:nvPr/>
        </p:nvGrpSpPr>
        <p:grpSpPr>
          <a:xfrm>
            <a:off x="451104" y="2825692"/>
            <a:ext cx="4828032" cy="2410440"/>
            <a:chOff x="1124712" y="4150796"/>
            <a:chExt cx="4828032" cy="2410440"/>
          </a:xfrm>
        </p:grpSpPr>
        <p:grpSp>
          <p:nvGrpSpPr>
            <p:cNvPr id="10" name="组合 53"/>
            <p:cNvGrpSpPr/>
            <p:nvPr/>
          </p:nvGrpSpPr>
          <p:grpSpPr>
            <a:xfrm>
              <a:off x="1124712" y="4150796"/>
              <a:ext cx="4828032" cy="2410440"/>
              <a:chOff x="1124712" y="4150796"/>
              <a:chExt cx="4828032" cy="2410440"/>
            </a:xfrm>
          </p:grpSpPr>
          <p:grpSp>
            <p:nvGrpSpPr>
              <p:cNvPr id="12" name="组合 32"/>
              <p:cNvGrpSpPr/>
              <p:nvPr/>
            </p:nvGrpSpPr>
            <p:grpSpPr>
              <a:xfrm>
                <a:off x="1124712" y="4150796"/>
                <a:ext cx="4828032" cy="2410440"/>
                <a:chOff x="3578255" y="3979346"/>
                <a:chExt cx="4828032" cy="2410440"/>
              </a:xfrm>
              <a:effectLst>
                <a:outerShdw blurRad="254000" dir="13500000" sy="23000" kx="1200000" algn="br" rotWithShape="0">
                  <a:prstClr val="black">
                    <a:alpha val="20000"/>
                  </a:prstClr>
                </a:outerShdw>
              </a:effectLst>
            </p:grpSpPr>
            <p:sp>
              <p:nvSpPr>
                <p:cNvPr id="15" name="矩形 14"/>
                <p:cNvSpPr/>
                <p:nvPr/>
              </p:nvSpPr>
              <p:spPr>
                <a:xfrm>
                  <a:off x="3578255" y="4301786"/>
                  <a:ext cx="4828032" cy="20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 name="直接连接符 15"/>
                <p:cNvCxnSpPr/>
                <p:nvPr/>
              </p:nvCxnSpPr>
              <p:spPr>
                <a:xfrm>
                  <a:off x="4403725" y="4301785"/>
                  <a:ext cx="3360208" cy="0"/>
                </a:xfrm>
                <a:prstGeom prst="line">
                  <a:avLst/>
                </a:prstGeom>
                <a:ln w="38100">
                  <a:solidFill>
                    <a:srgbClr val="D75F0B"/>
                  </a:solidFill>
                </a:ln>
              </p:spPr>
              <p:style>
                <a:lnRef idx="1">
                  <a:schemeClr val="accent1"/>
                </a:lnRef>
                <a:fillRef idx="0">
                  <a:schemeClr val="accent1"/>
                </a:fillRef>
                <a:effectRef idx="0">
                  <a:schemeClr val="accent1"/>
                </a:effectRef>
                <a:fontRef idx="minor">
                  <a:schemeClr val="tx1"/>
                </a:fontRef>
              </p:style>
            </p:cxnSp>
            <p:sp>
              <p:nvSpPr>
                <p:cNvPr id="17" name="矩形: 圆角 47"/>
                <p:cNvSpPr/>
                <p:nvPr/>
              </p:nvSpPr>
              <p:spPr>
                <a:xfrm>
                  <a:off x="5214472" y="3979346"/>
                  <a:ext cx="1744396" cy="593739"/>
                </a:xfrm>
                <a:prstGeom prst="roundRect">
                  <a:avLst>
                    <a:gd name="adj" fmla="val 7226"/>
                  </a:avLst>
                </a:prstGeom>
                <a:solidFill>
                  <a:srgbClr val="D75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矩形 12"/>
              <p:cNvSpPr/>
              <p:nvPr/>
            </p:nvSpPr>
            <p:spPr>
              <a:xfrm>
                <a:off x="2944119" y="5021254"/>
                <a:ext cx="1556836" cy="461665"/>
              </a:xfrm>
              <a:prstGeom prst="rect">
                <a:avLst/>
              </a:prstGeom>
            </p:spPr>
            <p:txBody>
              <a:bodyPr wrap="none">
                <a:spAutoFit/>
              </a:bodyPr>
              <a:lstStyle/>
              <a:p>
                <a:pPr algn="ctr" defTabSz="457200"/>
                <a:r>
                  <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到</a:t>
                </a:r>
                <a:r>
                  <a:rPr lang="en-US" altLang="zh-CN"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2035</a:t>
                </a:r>
                <a:r>
                  <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矩形 13"/>
              <p:cNvSpPr/>
              <p:nvPr/>
            </p:nvSpPr>
            <p:spPr>
              <a:xfrm>
                <a:off x="1950182" y="5517236"/>
                <a:ext cx="3395472" cy="553870"/>
              </a:xfrm>
              <a:prstGeom prst="rect">
                <a:avLst/>
              </a:prstGeom>
            </p:spPr>
            <p:txBody>
              <a:bodyPr wrap="square">
                <a:spAutoFit/>
              </a:bodyPr>
              <a:lstStyle/>
              <a:p>
                <a:pPr algn="ctr" defTabSz="457200">
                  <a:lnSpc>
                    <a:spcPct val="150000"/>
                  </a:lnSpc>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基本实现社会主义现代化</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3077708" y="4253073"/>
              <a:ext cx="1107996" cy="461665"/>
            </a:xfrm>
            <a:prstGeom prst="rect">
              <a:avLst/>
            </a:prstGeom>
          </p:spPr>
          <p:txBody>
            <a:bodyPr wrap="none">
              <a:spAutoFit/>
            </a:bodyPr>
            <a:lstStyle/>
            <a:p>
              <a:pPr algn="ctr" defTabSz="457200"/>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第一步</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8" name="组合 56"/>
          <p:cNvGrpSpPr/>
          <p:nvPr/>
        </p:nvGrpSpPr>
        <p:grpSpPr>
          <a:xfrm>
            <a:off x="6010656" y="1954731"/>
            <a:ext cx="5071872" cy="2480616"/>
            <a:chOff x="4924704" y="3279835"/>
            <a:chExt cx="5169037" cy="2480616"/>
          </a:xfrm>
        </p:grpSpPr>
        <p:grpSp>
          <p:nvGrpSpPr>
            <p:cNvPr id="19" name="组合 54"/>
            <p:cNvGrpSpPr/>
            <p:nvPr/>
          </p:nvGrpSpPr>
          <p:grpSpPr>
            <a:xfrm>
              <a:off x="4924704" y="3279835"/>
              <a:ext cx="5169037" cy="2480616"/>
              <a:chOff x="4924704" y="3279835"/>
              <a:chExt cx="5169037" cy="2480616"/>
            </a:xfrm>
          </p:grpSpPr>
          <p:grpSp>
            <p:nvGrpSpPr>
              <p:cNvPr id="21" name="组合 29"/>
              <p:cNvGrpSpPr/>
              <p:nvPr/>
            </p:nvGrpSpPr>
            <p:grpSpPr>
              <a:xfrm>
                <a:off x="4924704" y="3279835"/>
                <a:ext cx="5169037" cy="2480616"/>
                <a:chOff x="6380442" y="3108385"/>
                <a:chExt cx="5169037" cy="2480616"/>
              </a:xfrm>
              <a:effectLst>
                <a:outerShdw blurRad="254000" dir="13500000" sy="23000" kx="1200000" algn="br" rotWithShape="0">
                  <a:prstClr val="black">
                    <a:alpha val="20000"/>
                  </a:prstClr>
                </a:outerShdw>
              </a:effectLst>
            </p:grpSpPr>
            <p:sp>
              <p:nvSpPr>
                <p:cNvPr id="24" name="矩形 23"/>
                <p:cNvSpPr/>
                <p:nvPr/>
              </p:nvSpPr>
              <p:spPr>
                <a:xfrm>
                  <a:off x="6380442" y="3429001"/>
                  <a:ext cx="5169037" cy="21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5" name="直接连接符 24"/>
                <p:cNvCxnSpPr/>
                <p:nvPr/>
              </p:nvCxnSpPr>
              <p:spPr>
                <a:xfrm>
                  <a:off x="7075064" y="3435475"/>
                  <a:ext cx="3360208" cy="0"/>
                </a:xfrm>
                <a:prstGeom prst="line">
                  <a:avLst/>
                </a:prstGeom>
                <a:ln w="38100">
                  <a:solidFill>
                    <a:srgbClr val="D75F0B"/>
                  </a:solidFill>
                </a:ln>
              </p:spPr>
              <p:style>
                <a:lnRef idx="1">
                  <a:schemeClr val="accent1"/>
                </a:lnRef>
                <a:fillRef idx="0">
                  <a:schemeClr val="accent1"/>
                </a:fillRef>
                <a:effectRef idx="0">
                  <a:schemeClr val="accent1"/>
                </a:effectRef>
                <a:fontRef idx="minor">
                  <a:schemeClr val="tx1"/>
                </a:fontRef>
              </p:style>
            </p:cxnSp>
            <p:sp>
              <p:nvSpPr>
                <p:cNvPr id="26" name="矩形: 圆角 49"/>
                <p:cNvSpPr/>
                <p:nvPr/>
              </p:nvSpPr>
              <p:spPr>
                <a:xfrm>
                  <a:off x="7862049" y="3108385"/>
                  <a:ext cx="1746000" cy="594000"/>
                </a:xfrm>
                <a:prstGeom prst="roundRect">
                  <a:avLst>
                    <a:gd name="adj" fmla="val 7200"/>
                  </a:avLst>
                </a:prstGeom>
                <a:solidFill>
                  <a:srgbClr val="D75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2" name="矩形 21"/>
              <p:cNvSpPr/>
              <p:nvPr/>
            </p:nvSpPr>
            <p:spPr>
              <a:xfrm>
                <a:off x="6396978" y="4051311"/>
                <a:ext cx="1756569" cy="461665"/>
              </a:xfrm>
              <a:prstGeom prst="rect">
                <a:avLst/>
              </a:prstGeom>
            </p:spPr>
            <p:txBody>
              <a:bodyPr wrap="none">
                <a:spAutoFit/>
              </a:bodyPr>
              <a:lstStyle/>
              <a:p>
                <a:pPr algn="ctr" defTabSz="457200"/>
                <a:r>
                  <a:rPr lang="zh-CN" altLang="en-US" sz="24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本世纪中叶</a:t>
                </a:r>
                <a:endPar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矩形 22"/>
              <p:cNvSpPr/>
              <p:nvPr/>
            </p:nvSpPr>
            <p:spPr>
              <a:xfrm>
                <a:off x="5616195" y="4667694"/>
                <a:ext cx="3448830" cy="553998"/>
              </a:xfrm>
              <a:prstGeom prst="rect">
                <a:avLst/>
              </a:prstGeom>
            </p:spPr>
            <p:txBody>
              <a:bodyPr wrap="square">
                <a:spAutoFit/>
              </a:bodyPr>
              <a:lstStyle/>
              <a:p>
                <a:pPr algn="ctr" defTabSz="457200">
                  <a:lnSpc>
                    <a:spcPct val="150000"/>
                  </a:lnSpc>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建成社会主义现代化强国</a:t>
                </a:r>
                <a:endParaRPr lang="zh-CN" altLang="en-US" sz="2000" b="1" u="sng" dirty="0">
                  <a:solidFill>
                    <a:srgbClr val="0070C0"/>
                  </a:solidFill>
                  <a:latin typeface="微软雅黑" panose="020B0503020204020204" pitchFamily="34" charset="-122"/>
                  <a:ea typeface="微软雅黑" panose="020B0503020204020204" pitchFamily="34" charset="-122"/>
                </a:endParaRPr>
              </a:p>
            </p:txBody>
          </p:sp>
        </p:grpSp>
        <p:sp>
          <p:nvSpPr>
            <p:cNvPr id="20" name="矩形 19"/>
            <p:cNvSpPr/>
            <p:nvPr/>
          </p:nvSpPr>
          <p:spPr>
            <a:xfrm>
              <a:off x="6741062" y="3378297"/>
              <a:ext cx="1129371" cy="461558"/>
            </a:xfrm>
            <a:prstGeom prst="rect">
              <a:avLst/>
            </a:prstGeom>
          </p:spPr>
          <p:txBody>
            <a:bodyPr wrap="none">
              <a:spAutoFit/>
            </a:bodyPr>
            <a:lstStyle/>
            <a:p>
              <a:pPr algn="ctr" defTabSz="457200"/>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第二步</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80898" name="Picture 2" descr="http://5b0988e595225.cdn.sohucs.com/q_70,c_zoom,w_640/images/20171109/0006193cff3f44c5bb8b5dca4858decf.jpeg"/>
          <p:cNvPicPr>
            <a:picLocks noChangeAspect="1" noChangeArrowheads="1"/>
          </p:cNvPicPr>
          <p:nvPr/>
        </p:nvPicPr>
        <p:blipFill>
          <a:blip r:embed="rId1"/>
          <a:srcRect/>
          <a:stretch>
            <a:fillRect/>
          </a:stretch>
        </p:blipFill>
        <p:spPr bwMode="auto">
          <a:xfrm>
            <a:off x="5328077" y="4565528"/>
            <a:ext cx="3089810" cy="19649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13" name="任意多边形 12"/>
          <p:cNvSpPr/>
          <p:nvPr/>
        </p:nvSpPr>
        <p:spPr>
          <a:xfrm>
            <a:off x="3916872" y="1524566"/>
            <a:ext cx="4312740" cy="950608"/>
          </a:xfrm>
          <a:custGeom>
            <a:avLst/>
            <a:gdLst>
              <a:gd name="connsiteX0" fmla="*/ 0 w 4312740"/>
              <a:gd name="connsiteY0" fmla="*/ 0 h 950608"/>
              <a:gd name="connsiteX1" fmla="*/ 4312740 w 4312740"/>
              <a:gd name="connsiteY1" fmla="*/ 0 h 950608"/>
              <a:gd name="connsiteX2" fmla="*/ 4312740 w 4312740"/>
              <a:gd name="connsiteY2" fmla="*/ 950608 h 950608"/>
              <a:gd name="connsiteX3" fmla="*/ 0 w 4312740"/>
              <a:gd name="connsiteY3" fmla="*/ 950608 h 950608"/>
              <a:gd name="connsiteX4" fmla="*/ 0 w 4312740"/>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2740" h="950608">
                <a:moveTo>
                  <a:pt x="0" y="0"/>
                </a:moveTo>
                <a:lnTo>
                  <a:pt x="4312740" y="0"/>
                </a:lnTo>
                <a:lnTo>
                  <a:pt x="4312740" y="950608"/>
                </a:lnTo>
                <a:lnTo>
                  <a:pt x="0" y="950608"/>
                </a:lnTo>
                <a:lnTo>
                  <a:pt x="0"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kern="1200" spc="150" baseline="0" dirty="0" smtClean="0">
                <a:latin typeface="微软雅黑" panose="020B0503020204020204" pitchFamily="34" charset="-122"/>
                <a:ea typeface="微软雅黑" panose="020B0503020204020204" pitchFamily="34" charset="-122"/>
              </a:rPr>
              <a:t>建设社会主义现代化国家</a:t>
            </a:r>
            <a:endParaRPr lang="zh-CN" altLang="en-US" sz="2200" b="1" kern="1200" spc="150" baseline="0" dirty="0">
              <a:latin typeface="微软雅黑" panose="020B0503020204020204" pitchFamily="34" charset="-122"/>
              <a:ea typeface="微软雅黑" panose="020B0503020204020204" pitchFamily="34" charset="-122"/>
            </a:endParaRPr>
          </a:p>
        </p:txBody>
      </p:sp>
      <p:sp>
        <p:nvSpPr>
          <p:cNvPr id="14" name="任意多边形 13"/>
          <p:cNvSpPr/>
          <p:nvPr/>
        </p:nvSpPr>
        <p:spPr>
          <a:xfrm>
            <a:off x="2144222" y="2969026"/>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spc="150" dirty="0">
                <a:latin typeface="微软雅黑" panose="020B0503020204020204" pitchFamily="34" charset="-122"/>
                <a:ea typeface="微软雅黑" panose="020B0503020204020204" pitchFamily="34" charset="-122"/>
              </a:rPr>
              <a:t>政治</a:t>
            </a:r>
            <a:endParaRPr lang="zh-CN" altLang="en-US" sz="2200" b="1" kern="1200" spc="150" baseline="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3861353" y="2969026"/>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spc="150" dirty="0">
                <a:latin typeface="微软雅黑" panose="020B0503020204020204" pitchFamily="34" charset="-122"/>
                <a:ea typeface="微软雅黑" panose="020B0503020204020204" pitchFamily="34" charset="-122"/>
              </a:rPr>
              <a:t>文化</a:t>
            </a:r>
            <a:endParaRPr lang="zh-CN" altLang="en-US" sz="2200" b="1" kern="1200" spc="150" baseline="0" dirty="0">
              <a:latin typeface="微软雅黑" panose="020B0503020204020204" pitchFamily="34" charset="-122"/>
              <a:ea typeface="微软雅黑" panose="020B0503020204020204" pitchFamily="34" charset="-122"/>
            </a:endParaRPr>
          </a:p>
        </p:txBody>
      </p:sp>
      <p:sp>
        <p:nvSpPr>
          <p:cNvPr id="16" name="任意多边形 15"/>
          <p:cNvSpPr/>
          <p:nvPr/>
        </p:nvSpPr>
        <p:spPr>
          <a:xfrm>
            <a:off x="5499654" y="2969026"/>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spc="150" dirty="0">
                <a:latin typeface="微软雅黑" panose="020B0503020204020204" pitchFamily="34" charset="-122"/>
                <a:ea typeface="微软雅黑" panose="020B0503020204020204" pitchFamily="34" charset="-122"/>
              </a:rPr>
              <a:t>社会</a:t>
            </a:r>
            <a:endParaRPr lang="zh-CN" altLang="en-US" sz="2200" b="1" kern="1200" spc="150" baseline="0" dirty="0">
              <a:latin typeface="微软雅黑" panose="020B0503020204020204" pitchFamily="34" charset="-122"/>
              <a:ea typeface="微软雅黑" panose="020B0503020204020204" pitchFamily="34" charset="-122"/>
            </a:endParaRPr>
          </a:p>
        </p:txBody>
      </p:sp>
      <p:sp>
        <p:nvSpPr>
          <p:cNvPr id="18" name="任意多边形 17"/>
          <p:cNvSpPr/>
          <p:nvPr/>
        </p:nvSpPr>
        <p:spPr>
          <a:xfrm>
            <a:off x="7136585" y="2969026"/>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spc="150" dirty="0">
                <a:latin typeface="微软雅黑" panose="020B0503020204020204" pitchFamily="34" charset="-122"/>
                <a:ea typeface="微软雅黑" panose="020B0503020204020204" pitchFamily="34" charset="-122"/>
              </a:rPr>
              <a:t>生态</a:t>
            </a:r>
            <a:endParaRPr lang="zh-CN" altLang="en-US" sz="2200" b="1" kern="1200" spc="150" baseline="0" dirty="0">
              <a:latin typeface="微软雅黑" panose="020B0503020204020204" pitchFamily="34" charset="-122"/>
              <a:ea typeface="微软雅黑" panose="020B0503020204020204" pitchFamily="34" charset="-122"/>
            </a:endParaRPr>
          </a:p>
        </p:txBody>
      </p:sp>
      <p:sp>
        <p:nvSpPr>
          <p:cNvPr id="19" name="任意多边形 18"/>
          <p:cNvSpPr/>
          <p:nvPr/>
        </p:nvSpPr>
        <p:spPr>
          <a:xfrm>
            <a:off x="452070" y="2969025"/>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spc="150" dirty="0">
                <a:latin typeface="微软雅黑" panose="020B0503020204020204" pitchFamily="34" charset="-122"/>
                <a:ea typeface="微软雅黑" panose="020B0503020204020204" pitchFamily="34" charset="-122"/>
              </a:rPr>
              <a:t>经济</a:t>
            </a:r>
            <a:endParaRPr lang="zh-CN" altLang="en-US" sz="2200" b="1" kern="1200" spc="150" baseline="0" dirty="0">
              <a:latin typeface="微软雅黑" panose="020B0503020204020204" pitchFamily="34" charset="-122"/>
              <a:ea typeface="微软雅黑" panose="020B0503020204020204" pitchFamily="34" charset="-122"/>
            </a:endParaRPr>
          </a:p>
        </p:txBody>
      </p:sp>
      <p:sp>
        <p:nvSpPr>
          <p:cNvPr id="20" name="任意多边形 19"/>
          <p:cNvSpPr/>
          <p:nvPr/>
        </p:nvSpPr>
        <p:spPr>
          <a:xfrm>
            <a:off x="8786709" y="2963769"/>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spc="150" dirty="0">
                <a:latin typeface="微软雅黑" panose="020B0503020204020204" pitchFamily="34" charset="-122"/>
                <a:ea typeface="微软雅黑" panose="020B0503020204020204" pitchFamily="34" charset="-122"/>
              </a:rPr>
              <a:t>安全</a:t>
            </a:r>
            <a:endParaRPr lang="zh-CN" altLang="en-US" sz="2200" b="1" kern="1200" spc="150" baseline="0" dirty="0">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1085259" y="2769397"/>
            <a:ext cx="997425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01025" y="2769397"/>
            <a:ext cx="0" cy="1996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782727" y="2779903"/>
            <a:ext cx="0" cy="1996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486717" y="2779903"/>
            <a:ext cx="0" cy="1996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777715" y="2779903"/>
            <a:ext cx="0" cy="1996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9419898" y="2779903"/>
            <a:ext cx="0" cy="199629"/>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426323" y="2764140"/>
            <a:ext cx="1266379" cy="888127"/>
            <a:chOff x="10426323" y="2422623"/>
            <a:chExt cx="1266379" cy="888127"/>
          </a:xfrm>
        </p:grpSpPr>
        <p:sp>
          <p:nvSpPr>
            <p:cNvPr id="21" name="任意多边形 20"/>
            <p:cNvSpPr/>
            <p:nvPr/>
          </p:nvSpPr>
          <p:spPr>
            <a:xfrm>
              <a:off x="10426323" y="2627509"/>
              <a:ext cx="1266379" cy="683241"/>
            </a:xfrm>
            <a:custGeom>
              <a:avLst/>
              <a:gdLst>
                <a:gd name="connsiteX0" fmla="*/ 0 w 1901217"/>
                <a:gd name="connsiteY0" fmla="*/ 0 h 950608"/>
                <a:gd name="connsiteX1" fmla="*/ 1901217 w 1901217"/>
                <a:gd name="connsiteY1" fmla="*/ 0 h 950608"/>
                <a:gd name="connsiteX2" fmla="*/ 1901217 w 1901217"/>
                <a:gd name="connsiteY2" fmla="*/ 950608 h 950608"/>
                <a:gd name="connsiteX3" fmla="*/ 0 w 1901217"/>
                <a:gd name="connsiteY3" fmla="*/ 950608 h 950608"/>
                <a:gd name="connsiteX4" fmla="*/ 0 w 1901217"/>
                <a:gd name="connsiteY4" fmla="*/ 0 h 9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217" h="950608">
                  <a:moveTo>
                    <a:pt x="0" y="0"/>
                  </a:moveTo>
                  <a:lnTo>
                    <a:pt x="1901217" y="0"/>
                  </a:lnTo>
                  <a:lnTo>
                    <a:pt x="1901217" y="950608"/>
                  </a:lnTo>
                  <a:lnTo>
                    <a:pt x="0" y="950608"/>
                  </a:lnTo>
                  <a:lnTo>
                    <a:pt x="0" y="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b="1" kern="1200" spc="150" baseline="0" dirty="0" smtClean="0">
                  <a:latin typeface="微软雅黑" panose="020B0503020204020204" pitchFamily="34" charset="-122"/>
                  <a:ea typeface="微软雅黑" panose="020B0503020204020204" pitchFamily="34" charset="-122"/>
                </a:rPr>
                <a:t>综合</a:t>
              </a:r>
              <a:endParaRPr lang="zh-CN" altLang="en-US" sz="2200" b="1" kern="1200" spc="150" baseline="0" dirty="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11051688" y="2422623"/>
              <a:ext cx="0" cy="199629"/>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315312" y="4003815"/>
            <a:ext cx="1466201" cy="2031325"/>
          </a:xfrm>
          <a:prstGeom prst="rect">
            <a:avLst/>
          </a:prstGeom>
        </p:spPr>
        <p:txBody>
          <a:bodyPr wrap="square">
            <a:spAutoFit/>
          </a:bodyPr>
          <a:lstStyle/>
          <a:p>
            <a:pPr algn="ctr">
              <a:lnSpc>
                <a:spcPct val="150000"/>
              </a:lnSpc>
            </a:pPr>
            <a:r>
              <a:rPr lang="zh-CN" altLang="en-US" dirty="0" smtClean="0">
                <a:latin typeface="等线" panose="02010600030101010101" pitchFamily="2" charset="-122"/>
                <a:ea typeface="等线" panose="02010600030101010101" pitchFamily="2" charset="-122"/>
              </a:rPr>
              <a:t>新</a:t>
            </a:r>
            <a:r>
              <a:rPr lang="zh-CN" altLang="en-US" dirty="0">
                <a:latin typeface="等线" panose="02010600030101010101" pitchFamily="2" charset="-122"/>
                <a:ea typeface="等线" panose="02010600030101010101" pitchFamily="2" charset="-122"/>
              </a:rPr>
              <a:t>发展</a:t>
            </a:r>
            <a:r>
              <a:rPr lang="zh-CN" altLang="en-US" dirty="0" smtClean="0">
                <a:latin typeface="等线" panose="02010600030101010101" pitchFamily="2" charset="-122"/>
                <a:ea typeface="等线" panose="02010600030101010101" pitchFamily="2" charset="-122"/>
              </a:rPr>
              <a:t>格局</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sz="1600" dirty="0" smtClean="0">
                <a:latin typeface="楷体" panose="02010609060101010101" pitchFamily="49" charset="-122"/>
                <a:ea typeface="楷体" panose="02010609060101010101" pitchFamily="49" charset="-122"/>
              </a:rPr>
              <a:t>（首要任务）</a:t>
            </a:r>
            <a:endParaRPr lang="zh-CN" altLang="en-US" sz="1600" dirty="0">
              <a:latin typeface="楷体" panose="02010609060101010101" pitchFamily="49" charset="-122"/>
              <a:ea typeface="楷体" panose="02010609060101010101" pitchFamily="49" charset="-122"/>
            </a:endParaRPr>
          </a:p>
          <a:p>
            <a:pPr algn="ctr">
              <a:lnSpc>
                <a:spcPct val="150000"/>
              </a:lnSpc>
            </a:pPr>
            <a:r>
              <a:rPr lang="zh-CN" altLang="en-US" dirty="0">
                <a:latin typeface="等线" panose="02010600030101010101" pitchFamily="2" charset="-122"/>
                <a:ea typeface="等线" panose="02010600030101010101" pitchFamily="2" charset="-122"/>
              </a:rPr>
              <a:t>科教</a:t>
            </a:r>
            <a:r>
              <a:rPr lang="zh-CN" altLang="en-US" dirty="0" smtClean="0">
                <a:latin typeface="等线" panose="02010600030101010101" pitchFamily="2" charset="-122"/>
                <a:ea typeface="等线" panose="02010600030101010101" pitchFamily="2" charset="-122"/>
              </a:rPr>
              <a:t>兴国</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sz="1600" dirty="0" smtClean="0">
                <a:latin typeface="楷体" panose="02010609060101010101" pitchFamily="49" charset="-122"/>
                <a:ea typeface="楷体" panose="02010609060101010101" pitchFamily="49" charset="-122"/>
              </a:rPr>
              <a:t>（基础性战略性支撑）</a:t>
            </a:r>
            <a:endParaRPr lang="zh-CN" altLang="en-US" sz="1600" dirty="0">
              <a:latin typeface="楷体" panose="02010609060101010101" pitchFamily="49" charset="-122"/>
              <a:ea typeface="楷体" panose="02010609060101010101" pitchFamily="49" charset="-122"/>
            </a:endParaRPr>
          </a:p>
        </p:txBody>
      </p:sp>
      <p:sp>
        <p:nvSpPr>
          <p:cNvPr id="33" name="矩形 32"/>
          <p:cNvSpPr/>
          <p:nvPr/>
        </p:nvSpPr>
        <p:spPr>
          <a:xfrm>
            <a:off x="2133612" y="4010856"/>
            <a:ext cx="1276989" cy="1661993"/>
          </a:xfrm>
          <a:prstGeom prst="rect">
            <a:avLst/>
          </a:prstGeom>
        </p:spPr>
        <p:txBody>
          <a:bodyPr wrap="square">
            <a:spAutoFit/>
          </a:bodyPr>
          <a:lstStyle/>
          <a:p>
            <a:pPr algn="ctr">
              <a:lnSpc>
                <a:spcPct val="150000"/>
              </a:lnSpc>
            </a:pPr>
            <a:r>
              <a:rPr lang="zh-CN" altLang="en-US" dirty="0">
                <a:latin typeface="等线" panose="02010600030101010101" pitchFamily="2" charset="-122"/>
                <a:ea typeface="等线" panose="02010600030101010101" pitchFamily="2" charset="-122"/>
              </a:rPr>
              <a:t>人民</a:t>
            </a:r>
            <a:r>
              <a:rPr lang="zh-CN" altLang="en-US" dirty="0" smtClean="0">
                <a:latin typeface="等线" panose="02010600030101010101" pitchFamily="2" charset="-122"/>
                <a:ea typeface="等线" panose="02010600030101010101" pitchFamily="2" charset="-122"/>
              </a:rPr>
              <a:t>民主</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sz="1600" dirty="0" smtClean="0">
                <a:latin typeface="楷体" panose="02010609060101010101" pitchFamily="49" charset="-122"/>
                <a:ea typeface="楷体" panose="02010609060101010101" pitchFamily="49" charset="-122"/>
              </a:rPr>
              <a:t>（应有之义）</a:t>
            </a:r>
            <a:endParaRPr lang="zh-CN" altLang="en-US" sz="1600" dirty="0">
              <a:latin typeface="楷体" panose="02010609060101010101" pitchFamily="49" charset="-122"/>
              <a:ea typeface="楷体" panose="02010609060101010101" pitchFamily="49" charset="-122"/>
            </a:endParaRPr>
          </a:p>
          <a:p>
            <a:pPr algn="ctr">
              <a:lnSpc>
                <a:spcPct val="150000"/>
              </a:lnSpc>
            </a:pPr>
            <a:r>
              <a:rPr lang="zh-CN" altLang="en-US" dirty="0">
                <a:latin typeface="等线" panose="02010600030101010101" pitchFamily="2" charset="-122"/>
                <a:ea typeface="等线" panose="02010600030101010101" pitchFamily="2" charset="-122"/>
              </a:rPr>
              <a:t>依法</a:t>
            </a:r>
            <a:r>
              <a:rPr lang="zh-CN" altLang="en-US" dirty="0" smtClean="0">
                <a:latin typeface="等线" panose="02010600030101010101" pitchFamily="2" charset="-122"/>
                <a:ea typeface="等线" panose="02010600030101010101" pitchFamily="2" charset="-122"/>
              </a:rPr>
              <a:t>治国</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sz="1600" dirty="0" smtClean="0">
                <a:latin typeface="楷体" panose="02010609060101010101" pitchFamily="49" charset="-122"/>
                <a:ea typeface="楷体" panose="02010609060101010101" pitchFamily="49" charset="-122"/>
              </a:rPr>
              <a:t>（深刻革命）</a:t>
            </a:r>
            <a:endParaRPr lang="zh-CN" altLang="en-US" sz="1600" dirty="0">
              <a:latin typeface="楷体" panose="02010609060101010101" pitchFamily="49" charset="-122"/>
              <a:ea typeface="楷体" panose="02010609060101010101" pitchFamily="49" charset="-122"/>
            </a:endParaRPr>
          </a:p>
        </p:txBody>
      </p:sp>
      <p:sp>
        <p:nvSpPr>
          <p:cNvPr id="34" name="矩形 33"/>
          <p:cNvSpPr/>
          <p:nvPr/>
        </p:nvSpPr>
        <p:spPr>
          <a:xfrm>
            <a:off x="3845592" y="4010856"/>
            <a:ext cx="1276989" cy="881139"/>
          </a:xfrm>
          <a:prstGeom prst="rect">
            <a:avLst/>
          </a:prstGeom>
        </p:spPr>
        <p:txBody>
          <a:bodyPr wrap="square">
            <a:spAutoFit/>
          </a:bodyPr>
          <a:lstStyle/>
          <a:p>
            <a:pPr algn="ctr">
              <a:lnSpc>
                <a:spcPct val="150000"/>
              </a:lnSpc>
            </a:pPr>
            <a:r>
              <a:rPr lang="zh-CN" altLang="en-US" dirty="0" smtClean="0">
                <a:latin typeface="等线" panose="02010600030101010101" pitchFamily="2" charset="-122"/>
                <a:ea typeface="等线" panose="02010600030101010101" pitchFamily="2" charset="-122"/>
              </a:rPr>
              <a:t>文化自信自强</a:t>
            </a:r>
            <a:endParaRPr lang="zh-CN" altLang="en-US" dirty="0">
              <a:latin typeface="等线" panose="02010600030101010101" pitchFamily="2" charset="-122"/>
              <a:ea typeface="等线" panose="02010600030101010101" pitchFamily="2" charset="-122"/>
            </a:endParaRPr>
          </a:p>
        </p:txBody>
      </p:sp>
      <p:sp>
        <p:nvSpPr>
          <p:cNvPr id="35" name="矩形 34"/>
          <p:cNvSpPr/>
          <p:nvPr/>
        </p:nvSpPr>
        <p:spPr>
          <a:xfrm>
            <a:off x="5499654" y="3986994"/>
            <a:ext cx="1276989" cy="877163"/>
          </a:xfrm>
          <a:prstGeom prst="rect">
            <a:avLst/>
          </a:prstGeom>
        </p:spPr>
        <p:txBody>
          <a:bodyPr wrap="square" anchor="ctr">
            <a:spAutoFit/>
          </a:bodyPr>
          <a:lstStyle/>
          <a:p>
            <a:pPr algn="ctr">
              <a:lnSpc>
                <a:spcPct val="150000"/>
              </a:lnSpc>
            </a:pPr>
            <a:r>
              <a:rPr lang="zh-CN" altLang="en-US" dirty="0">
                <a:latin typeface="等线" panose="02010600030101010101" pitchFamily="2" charset="-122"/>
                <a:ea typeface="等线" panose="02010600030101010101" pitchFamily="2" charset="-122"/>
              </a:rPr>
              <a:t>民生福</a:t>
            </a:r>
            <a:r>
              <a:rPr lang="zh-CN" altLang="en-US" dirty="0" smtClean="0">
                <a:latin typeface="等线" panose="02010600030101010101" pitchFamily="2" charset="-122"/>
                <a:ea typeface="等线" panose="02010600030101010101" pitchFamily="2" charset="-122"/>
              </a:rPr>
              <a:t>祉</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sz="1600" dirty="0" smtClean="0">
                <a:latin typeface="楷体" panose="02010609060101010101" pitchFamily="49" charset="-122"/>
                <a:ea typeface="楷体" panose="02010609060101010101" pitchFamily="49" charset="-122"/>
              </a:rPr>
              <a:t>（本质要求）</a:t>
            </a:r>
            <a:endParaRPr lang="zh-CN" altLang="en-US" sz="1600" dirty="0">
              <a:latin typeface="楷体" panose="02010609060101010101" pitchFamily="49" charset="-122"/>
              <a:ea typeface="楷体" panose="02010609060101010101" pitchFamily="49" charset="-122"/>
            </a:endParaRPr>
          </a:p>
        </p:txBody>
      </p:sp>
      <p:sp>
        <p:nvSpPr>
          <p:cNvPr id="36" name="矩形 35"/>
          <p:cNvSpPr/>
          <p:nvPr/>
        </p:nvSpPr>
        <p:spPr>
          <a:xfrm>
            <a:off x="7062911" y="4021362"/>
            <a:ext cx="1276989" cy="877163"/>
          </a:xfrm>
          <a:prstGeom prst="rect">
            <a:avLst/>
          </a:prstGeom>
        </p:spPr>
        <p:txBody>
          <a:bodyPr wrap="square">
            <a:spAutoFit/>
          </a:bodyPr>
          <a:lstStyle/>
          <a:p>
            <a:pPr algn="ctr">
              <a:lnSpc>
                <a:spcPct val="150000"/>
              </a:lnSpc>
            </a:pPr>
            <a:r>
              <a:rPr lang="zh-CN" altLang="en-US" dirty="0">
                <a:latin typeface="等线" panose="02010600030101010101" pitchFamily="2" charset="-122"/>
                <a:ea typeface="等线" panose="02010600030101010101" pitchFamily="2" charset="-122"/>
              </a:rPr>
              <a:t>绿色</a:t>
            </a:r>
            <a:r>
              <a:rPr lang="zh-CN" altLang="en-US" dirty="0" smtClean="0">
                <a:latin typeface="等线" panose="02010600030101010101" pitchFamily="2" charset="-122"/>
                <a:ea typeface="等线" panose="02010600030101010101" pitchFamily="2" charset="-122"/>
              </a:rPr>
              <a:t>发展</a:t>
            </a:r>
            <a:r>
              <a:rPr lang="zh-CN" altLang="en-US" sz="1600" dirty="0" smtClean="0">
                <a:latin typeface="楷体" panose="02010609060101010101" pitchFamily="49" charset="-122"/>
                <a:ea typeface="楷体" panose="02010609060101010101" pitchFamily="49" charset="-122"/>
              </a:rPr>
              <a:t>（内在要求）</a:t>
            </a:r>
            <a:endParaRPr lang="zh-CN" altLang="en-US" sz="1600" dirty="0">
              <a:latin typeface="楷体" panose="02010609060101010101" pitchFamily="49" charset="-122"/>
              <a:ea typeface="楷体" panose="02010609060101010101" pitchFamily="49" charset="-122"/>
            </a:endParaRPr>
          </a:p>
        </p:txBody>
      </p:sp>
      <p:sp>
        <p:nvSpPr>
          <p:cNvPr id="37" name="矩形 36"/>
          <p:cNvSpPr/>
          <p:nvPr/>
        </p:nvSpPr>
        <p:spPr>
          <a:xfrm>
            <a:off x="8776099" y="4021362"/>
            <a:ext cx="1276989" cy="1615827"/>
          </a:xfrm>
          <a:prstGeom prst="rect">
            <a:avLst/>
          </a:prstGeom>
        </p:spPr>
        <p:txBody>
          <a:bodyPr wrap="square">
            <a:spAutoFit/>
          </a:bodyPr>
          <a:lstStyle/>
          <a:p>
            <a:pPr algn="ctr">
              <a:lnSpc>
                <a:spcPct val="150000"/>
              </a:lnSpc>
            </a:pPr>
            <a:r>
              <a:rPr lang="zh-CN" altLang="en-US" dirty="0">
                <a:latin typeface="等线" panose="02010600030101010101" pitchFamily="2" charset="-122"/>
                <a:ea typeface="等线" panose="02010600030101010101" pitchFamily="2" charset="-122"/>
              </a:rPr>
              <a:t>国家</a:t>
            </a:r>
            <a:r>
              <a:rPr lang="zh-CN" altLang="en-US" dirty="0" smtClean="0">
                <a:latin typeface="等线" panose="02010600030101010101" pitchFamily="2" charset="-122"/>
                <a:ea typeface="等线" panose="02010600030101010101" pitchFamily="2" charset="-122"/>
              </a:rPr>
              <a:t>安全</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sz="1600" dirty="0" smtClean="0">
                <a:solidFill>
                  <a:srgbClr val="0070C0"/>
                </a:solidFill>
                <a:latin typeface="楷体" panose="02010609060101010101" pitchFamily="49" charset="-122"/>
                <a:ea typeface="楷体" panose="02010609060101010101" pitchFamily="49" charset="-122"/>
              </a:rPr>
              <a:t>（根基）</a:t>
            </a:r>
            <a:endParaRPr lang="en-US" altLang="zh-CN" sz="1600" dirty="0" smtClean="0">
              <a:solidFill>
                <a:srgbClr val="0070C0"/>
              </a:solidFill>
              <a:latin typeface="楷体" panose="02010609060101010101" pitchFamily="49" charset="-122"/>
              <a:ea typeface="楷体" panose="02010609060101010101" pitchFamily="49" charset="-122"/>
            </a:endParaRPr>
          </a:p>
          <a:p>
            <a:pPr algn="ctr">
              <a:lnSpc>
                <a:spcPct val="150000"/>
              </a:lnSpc>
            </a:pPr>
            <a:r>
              <a:rPr lang="zh-CN" altLang="en-US" sz="1600" dirty="0" smtClean="0">
                <a:latin typeface="等线" panose="02010600030101010101" pitchFamily="2" charset="-122"/>
                <a:ea typeface="等线" panose="02010600030101010101" pitchFamily="2" charset="-122"/>
              </a:rPr>
              <a:t>国防军队</a:t>
            </a:r>
            <a:endParaRPr lang="zh-CN" altLang="en-US" sz="1600" dirty="0" smtClean="0">
              <a:latin typeface="等线" panose="02010600030101010101" pitchFamily="2" charset="-122"/>
              <a:ea typeface="等线" panose="02010600030101010101" pitchFamily="2" charset="-122"/>
            </a:endParaRPr>
          </a:p>
          <a:p>
            <a:pPr algn="ctr">
              <a:lnSpc>
                <a:spcPct val="150000"/>
              </a:lnSpc>
            </a:pPr>
            <a:endParaRPr lang="zh-CN" altLang="en-US" sz="1600" dirty="0">
              <a:solidFill>
                <a:srgbClr val="0070C0"/>
              </a:solidFill>
              <a:latin typeface="楷体" panose="02010609060101010101" pitchFamily="49" charset="-122"/>
              <a:ea typeface="楷体" panose="02010609060101010101" pitchFamily="49" charset="-122"/>
            </a:endParaRPr>
          </a:p>
        </p:txBody>
      </p:sp>
      <p:sp>
        <p:nvSpPr>
          <p:cNvPr id="38" name="矩形 37"/>
          <p:cNvSpPr/>
          <p:nvPr/>
        </p:nvSpPr>
        <p:spPr>
          <a:xfrm>
            <a:off x="10413193" y="4021362"/>
            <a:ext cx="1276989" cy="1338828"/>
          </a:xfrm>
          <a:prstGeom prst="rect">
            <a:avLst/>
          </a:prstGeom>
        </p:spPr>
        <p:txBody>
          <a:bodyPr wrap="square">
            <a:spAutoFit/>
          </a:bodyPr>
          <a:lstStyle/>
          <a:p>
            <a:pPr algn="ctr">
              <a:lnSpc>
                <a:spcPct val="150000"/>
              </a:lnSpc>
            </a:pPr>
            <a:r>
              <a:rPr lang="zh-CN" altLang="en-US" dirty="0" smtClean="0">
                <a:latin typeface="等线" panose="02010600030101010101" pitchFamily="2" charset="-122"/>
                <a:ea typeface="等线" panose="02010600030101010101" pitchFamily="2" charset="-122"/>
              </a:rPr>
              <a:t>祖</a:t>
            </a:r>
            <a:r>
              <a:rPr lang="zh-CN" altLang="en-US" dirty="0">
                <a:latin typeface="等线" panose="02010600030101010101" pitchFamily="2" charset="-122"/>
                <a:ea typeface="等线" panose="02010600030101010101" pitchFamily="2" charset="-122"/>
              </a:rPr>
              <a:t>国</a:t>
            </a:r>
            <a:r>
              <a:rPr lang="zh-CN" altLang="en-US" dirty="0" smtClean="0">
                <a:latin typeface="等线" panose="02010600030101010101" pitchFamily="2" charset="-122"/>
                <a:ea typeface="等线" panose="02010600030101010101" pitchFamily="2" charset="-122"/>
              </a:rPr>
              <a:t>统一</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dirty="0" smtClean="0">
                <a:latin typeface="等线" panose="02010600030101010101" pitchFamily="2" charset="-122"/>
                <a:ea typeface="等线" panose="02010600030101010101" pitchFamily="2" charset="-122"/>
              </a:rPr>
              <a:t>和平发展</a:t>
            </a:r>
            <a:endParaRPr lang="en-US" altLang="zh-CN" dirty="0" smtClean="0">
              <a:latin typeface="等线" panose="02010600030101010101" pitchFamily="2" charset="-122"/>
              <a:ea typeface="等线" panose="02010600030101010101" pitchFamily="2" charset="-122"/>
            </a:endParaRPr>
          </a:p>
          <a:p>
            <a:pPr algn="ctr">
              <a:lnSpc>
                <a:spcPct val="150000"/>
              </a:lnSpc>
            </a:pPr>
            <a:r>
              <a:rPr lang="zh-CN" altLang="en-US" dirty="0">
                <a:latin typeface="等线" panose="02010600030101010101" pitchFamily="2" charset="-122"/>
                <a:ea typeface="等线" panose="02010600030101010101" pitchFamily="2" charset="-122"/>
              </a:rPr>
              <a:t>党的建设</a:t>
            </a:r>
            <a:endParaRPr lang="zh-CN" altLang="en-US" dirty="0">
              <a:latin typeface="等线" panose="02010600030101010101" pitchFamily="2" charset="-122"/>
              <a:ea typeface="等线" panose="02010600030101010101" pitchFamily="2" charset="-122"/>
            </a:endParaRPr>
          </a:p>
        </p:txBody>
      </p:sp>
      <p:cxnSp>
        <p:nvCxnSpPr>
          <p:cNvPr id="40" name="直接连接符 39"/>
          <p:cNvCxnSpPr/>
          <p:nvPr/>
        </p:nvCxnSpPr>
        <p:spPr>
          <a:xfrm>
            <a:off x="6073242" y="2475174"/>
            <a:ext cx="0" cy="50435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25246" y="3653600"/>
            <a:ext cx="646331" cy="369332"/>
          </a:xfrm>
          <a:prstGeom prst="rect">
            <a:avLst/>
          </a:prstGeom>
        </p:spPr>
        <p:txBody>
          <a:bodyPr wrap="none">
            <a:spAutoFit/>
          </a:bodyPr>
          <a:lstStyle/>
          <a:p>
            <a:r>
              <a:rPr lang="zh-CN" altLang="en-US" dirty="0">
                <a:solidFill>
                  <a:srgbClr val="C00000"/>
                </a:solidFill>
              </a:rPr>
              <a:t>富强</a:t>
            </a:r>
            <a:endParaRPr lang="zh-CN" altLang="en-US" dirty="0">
              <a:solidFill>
                <a:srgbClr val="C00000"/>
              </a:solidFill>
            </a:endParaRPr>
          </a:p>
        </p:txBody>
      </p:sp>
      <p:sp>
        <p:nvSpPr>
          <p:cNvPr id="5" name="矩形 4"/>
          <p:cNvSpPr/>
          <p:nvPr/>
        </p:nvSpPr>
        <p:spPr>
          <a:xfrm>
            <a:off x="2448940" y="3653600"/>
            <a:ext cx="646331" cy="369332"/>
          </a:xfrm>
          <a:prstGeom prst="rect">
            <a:avLst/>
          </a:prstGeom>
        </p:spPr>
        <p:txBody>
          <a:bodyPr wrap="none">
            <a:spAutoFit/>
          </a:bodyPr>
          <a:lstStyle/>
          <a:p>
            <a:r>
              <a:rPr lang="zh-CN" altLang="en-US" dirty="0">
                <a:solidFill>
                  <a:srgbClr val="C00000"/>
                </a:solidFill>
              </a:rPr>
              <a:t>民主</a:t>
            </a:r>
            <a:endParaRPr lang="zh-CN" altLang="en-US" dirty="0">
              <a:solidFill>
                <a:srgbClr val="C00000"/>
              </a:solidFill>
            </a:endParaRPr>
          </a:p>
        </p:txBody>
      </p:sp>
      <p:sp>
        <p:nvSpPr>
          <p:cNvPr id="6" name="矩形 5"/>
          <p:cNvSpPr/>
          <p:nvPr/>
        </p:nvSpPr>
        <p:spPr>
          <a:xfrm>
            <a:off x="4160920" y="3641524"/>
            <a:ext cx="646331" cy="369332"/>
          </a:xfrm>
          <a:prstGeom prst="rect">
            <a:avLst/>
          </a:prstGeom>
        </p:spPr>
        <p:txBody>
          <a:bodyPr wrap="none">
            <a:spAutoFit/>
          </a:bodyPr>
          <a:lstStyle/>
          <a:p>
            <a:r>
              <a:rPr lang="zh-CN" altLang="en-US" dirty="0">
                <a:solidFill>
                  <a:srgbClr val="C00000"/>
                </a:solidFill>
              </a:rPr>
              <a:t>文明</a:t>
            </a:r>
            <a:endParaRPr lang="zh-CN" altLang="en-US" dirty="0">
              <a:solidFill>
                <a:srgbClr val="C00000"/>
              </a:solidFill>
            </a:endParaRPr>
          </a:p>
        </p:txBody>
      </p:sp>
      <p:sp>
        <p:nvSpPr>
          <p:cNvPr id="7" name="矩形 6"/>
          <p:cNvSpPr/>
          <p:nvPr/>
        </p:nvSpPr>
        <p:spPr>
          <a:xfrm>
            <a:off x="5772834" y="3658275"/>
            <a:ext cx="646331" cy="369332"/>
          </a:xfrm>
          <a:prstGeom prst="rect">
            <a:avLst/>
          </a:prstGeom>
        </p:spPr>
        <p:txBody>
          <a:bodyPr wrap="none">
            <a:spAutoFit/>
          </a:bodyPr>
          <a:lstStyle/>
          <a:p>
            <a:r>
              <a:rPr lang="zh-CN" altLang="en-US" dirty="0">
                <a:solidFill>
                  <a:srgbClr val="C00000"/>
                </a:solidFill>
              </a:rPr>
              <a:t>和谐</a:t>
            </a:r>
            <a:endParaRPr lang="zh-CN" altLang="en-US" dirty="0">
              <a:solidFill>
                <a:srgbClr val="C00000"/>
              </a:solidFill>
            </a:endParaRPr>
          </a:p>
        </p:txBody>
      </p:sp>
      <p:sp>
        <p:nvSpPr>
          <p:cNvPr id="8" name="矩形 7"/>
          <p:cNvSpPr/>
          <p:nvPr/>
        </p:nvSpPr>
        <p:spPr>
          <a:xfrm>
            <a:off x="7446608" y="3650555"/>
            <a:ext cx="646331" cy="369332"/>
          </a:xfrm>
          <a:prstGeom prst="rect">
            <a:avLst/>
          </a:prstGeom>
        </p:spPr>
        <p:txBody>
          <a:bodyPr wrap="none">
            <a:spAutoFit/>
          </a:bodyPr>
          <a:lstStyle/>
          <a:p>
            <a:r>
              <a:rPr lang="zh-CN" altLang="en-US" dirty="0">
                <a:solidFill>
                  <a:srgbClr val="C00000"/>
                </a:solidFill>
              </a:rPr>
              <a:t>美丽</a:t>
            </a:r>
            <a:endParaRPr lang="zh-CN" altLang="en-US" dirty="0">
              <a:solidFill>
                <a:srgbClr val="C00000"/>
              </a:solidFill>
            </a:endParaRPr>
          </a:p>
        </p:txBody>
      </p:sp>
      <p:sp>
        <p:nvSpPr>
          <p:cNvPr id="39" name="标题 3"/>
          <p:cNvSpPr>
            <a:spLocks noGrp="1"/>
          </p:cNvSpPr>
          <p:nvPr>
            <p:ph type="title"/>
          </p:nvPr>
        </p:nvSpPr>
        <p:spPr>
          <a:xfrm>
            <a:off x="725246" y="338660"/>
            <a:ext cx="9146887" cy="722695"/>
          </a:xfrm>
          <a:solidFill>
            <a:srgbClr val="FFFFFF">
              <a:alpha val="74902"/>
            </a:srgbClr>
          </a:solidFill>
        </p:spPr>
        <p:txBody>
          <a:bodyPr>
            <a:normAutofit/>
          </a:bodyPr>
          <a:lstStyle/>
          <a:p>
            <a:r>
              <a:rPr lang="en-US" altLang="zh-CN" dirty="0" smtClean="0"/>
              <a:t>2</a:t>
            </a:r>
            <a:r>
              <a:rPr lang="zh-CN" altLang="en-US" dirty="0" smtClean="0"/>
              <a:t>、全</a:t>
            </a:r>
            <a:r>
              <a:rPr lang="zh-CN" altLang="en-US" dirty="0"/>
              <a:t>面建设社会主义现代化国家的重要</a:t>
            </a:r>
            <a:r>
              <a:rPr lang="zh-CN" altLang="en-US" dirty="0" smtClean="0"/>
              <a:t>部署</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 grpId="0"/>
      <p:bldP spid="5" grpId="0"/>
      <p:bldP spid="6"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20542" y="1622067"/>
            <a:ext cx="6454615" cy="2329732"/>
          </a:xfrm>
          <a:solidFill>
            <a:schemeClr val="bg1"/>
          </a:solidFill>
        </p:spPr>
        <p:txBody>
          <a:bodyPr anchor="ctr">
            <a:noAutofit/>
          </a:bodyPr>
          <a:lstStyle/>
          <a:p>
            <a:pPr>
              <a:buClr>
                <a:srgbClr val="FF0000"/>
              </a:buClr>
              <a:buFont typeface="Wingdings" panose="05000000000000000000" pitchFamily="2" charset="2"/>
              <a:buChar char="l"/>
            </a:pPr>
            <a:r>
              <a:rPr lang="zh-CN" altLang="en-US" sz="1800" b="1" dirty="0" smtClean="0">
                <a:solidFill>
                  <a:srgbClr val="0000FF"/>
                </a:solidFill>
                <a:latin typeface="楷体" panose="02010609060101010101" pitchFamily="49" charset="-122"/>
                <a:ea typeface="楷体" panose="02010609060101010101" pitchFamily="49" charset="-122"/>
              </a:rPr>
              <a:t>因为发展</a:t>
            </a:r>
            <a:r>
              <a:rPr lang="zh-CN" altLang="en-US" sz="1800" dirty="0">
                <a:latin typeface="楷体" panose="02010609060101010101" pitchFamily="49" charset="-122"/>
                <a:ea typeface="楷体" panose="02010609060101010101" pitchFamily="49" charset="-122"/>
              </a:rPr>
              <a:t>是党执政兴国的</a:t>
            </a:r>
            <a:r>
              <a:rPr lang="zh-CN" altLang="en-US" sz="1800" b="1" dirty="0">
                <a:solidFill>
                  <a:srgbClr val="FF0000"/>
                </a:solidFill>
                <a:latin typeface="楷体" panose="02010609060101010101" pitchFamily="49" charset="-122"/>
                <a:ea typeface="楷体" panose="02010609060101010101" pitchFamily="49" charset="-122"/>
              </a:rPr>
              <a:t>第一要</a:t>
            </a:r>
            <a:r>
              <a:rPr lang="zh-CN" altLang="en-US" sz="1800" b="1" dirty="0" smtClean="0">
                <a:solidFill>
                  <a:srgbClr val="FF0000"/>
                </a:solidFill>
                <a:latin typeface="楷体" panose="02010609060101010101" pitchFamily="49" charset="-122"/>
                <a:ea typeface="楷体" panose="02010609060101010101" pitchFamily="49" charset="-122"/>
              </a:rPr>
              <a:t>务</a:t>
            </a:r>
            <a:r>
              <a:rPr lang="zh-CN" altLang="en-US" sz="2400" b="1" dirty="0" smtClean="0">
                <a:solidFill>
                  <a:srgbClr val="FF0000"/>
                </a:solidFill>
                <a:latin typeface="楷体" panose="02010609060101010101" pitchFamily="49" charset="-122"/>
                <a:ea typeface="楷体" panose="02010609060101010101" pitchFamily="49" charset="-122"/>
              </a:rPr>
              <a:t>。</a:t>
            </a:r>
            <a:r>
              <a:rPr lang="zh-CN" altLang="en-US" sz="1600" dirty="0"/>
              <a:t>改革开放以来</a:t>
            </a:r>
            <a:r>
              <a:rPr lang="zh-CN" altLang="en-US" sz="2400" dirty="0"/>
              <a:t>，</a:t>
            </a:r>
            <a:r>
              <a:rPr lang="zh-CN" altLang="en-US" sz="1600" dirty="0"/>
              <a:t>我</a:t>
            </a:r>
            <a:r>
              <a:rPr lang="zh-CN" altLang="en-US" sz="1600" dirty="0" smtClean="0"/>
              <a:t>们党始</a:t>
            </a:r>
            <a:r>
              <a:rPr lang="zh-CN" altLang="en-US" sz="1600" dirty="0"/>
              <a:t>终将发展作为解决一切问题的基础和关</a:t>
            </a:r>
            <a:r>
              <a:rPr lang="zh-CN" altLang="en-US" sz="1600" dirty="0" smtClean="0"/>
              <a:t>键。进</a:t>
            </a:r>
            <a:r>
              <a:rPr lang="zh-CN" altLang="en-US" sz="1600" dirty="0"/>
              <a:t>入新时代，我国社会主要矛盾已经转化为人民日益增长的美好生活需要和不平衡不充分的发展之间的矛盾，</a:t>
            </a:r>
            <a:r>
              <a:rPr lang="zh-CN" altLang="en-US" sz="1600" dirty="0">
                <a:solidFill>
                  <a:srgbClr val="FF0000"/>
                </a:solidFill>
              </a:rPr>
              <a:t>发展中的矛盾和问题更多体现在发展质量上。</a:t>
            </a:r>
            <a:endParaRPr lang="zh-CN" altLang="en-US" sz="1600" b="1" dirty="0">
              <a:solidFill>
                <a:srgbClr val="FF0000"/>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6" name="内容占位符 2"/>
          <p:cNvSpPr txBox="1"/>
          <p:nvPr/>
        </p:nvSpPr>
        <p:spPr>
          <a:xfrm>
            <a:off x="1520543" y="3848431"/>
            <a:ext cx="6263783" cy="2202512"/>
          </a:xfrm>
          <a:prstGeom prst="rect">
            <a:avLst/>
          </a:prstGeom>
        </p:spPr>
        <p:txBody>
          <a:bodyPr vert="horz" lIns="91440" tIns="45720" rIns="91440" bIns="45720" rtlCol="0">
            <a:norm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800" b="1" dirty="0" smtClean="0">
                <a:solidFill>
                  <a:srgbClr val="C00000"/>
                </a:solidFill>
              </a:rPr>
              <a:t>实现高质量发展，必</a:t>
            </a:r>
            <a:r>
              <a:rPr lang="zh-CN" altLang="en-US" sz="1800" b="1" dirty="0">
                <a:solidFill>
                  <a:srgbClr val="C00000"/>
                </a:solidFill>
              </a:rPr>
              <a:t>须完整、准确、全面贯彻新发展理念</a:t>
            </a:r>
            <a:r>
              <a:rPr lang="zh-CN" altLang="en-US" sz="1800" dirty="0"/>
              <a:t>，坚持社会主义市场经济改革方向，坚持高水平对外开放，加快构建以国内大循环为主体、国内国际双循环相互促进的新发展格局</a:t>
            </a:r>
            <a:endParaRPr lang="zh-CN" altLang="en-US" sz="1800" dirty="0"/>
          </a:p>
        </p:txBody>
      </p:sp>
      <p:graphicFrame>
        <p:nvGraphicFramePr>
          <p:cNvPr id="8" name="图示 7"/>
          <p:cNvGraphicFramePr/>
          <p:nvPr/>
        </p:nvGraphicFramePr>
        <p:xfrm>
          <a:off x="6146644" y="2357836"/>
          <a:ext cx="5393559" cy="380503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7" name="组合 6"/>
          <p:cNvGrpSpPr/>
          <p:nvPr/>
        </p:nvGrpSpPr>
        <p:grpSpPr>
          <a:xfrm>
            <a:off x="697682" y="407933"/>
            <a:ext cx="9811093" cy="1015663"/>
            <a:chOff x="6591297" y="2218049"/>
            <a:chExt cx="14208370" cy="1015663"/>
          </a:xfrm>
        </p:grpSpPr>
        <p:sp>
          <p:nvSpPr>
            <p:cNvPr id="9" name="平行四边形 8"/>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0" name="平行四边形 9"/>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b="1" dirty="0"/>
            </a:p>
          </p:txBody>
        </p:sp>
        <p:sp>
          <p:nvSpPr>
            <p:cNvPr id="11" name="文本框 4"/>
            <p:cNvSpPr txBox="1"/>
            <p:nvPr/>
          </p:nvSpPr>
          <p:spPr>
            <a:xfrm>
              <a:off x="7087797" y="2218049"/>
              <a:ext cx="13711870" cy="1015663"/>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000" b="1" spc="200" dirty="0" smtClean="0">
                  <a:solidFill>
                    <a:srgbClr val="C00000"/>
                  </a:solidFill>
                  <a:latin typeface="黑体" panose="02010609060101010101" pitchFamily="49" charset="-122"/>
                  <a:ea typeface="黑体" panose="02010609060101010101" pitchFamily="49" charset="-122"/>
                  <a:cs typeface="+mj-cs"/>
                </a:rPr>
                <a:t>  </a:t>
              </a:r>
              <a:r>
                <a:rPr lang="en-US" altLang="zh-CN" sz="2000" b="1" spc="200" dirty="0" smtClean="0">
                  <a:solidFill>
                    <a:schemeClr val="tx1"/>
                  </a:solidFill>
                  <a:latin typeface="黑体" panose="02010609060101010101" pitchFamily="49" charset="-122"/>
                  <a:ea typeface="黑体" panose="02010609060101010101" pitchFamily="49" charset="-122"/>
                  <a:cs typeface="+mj-cs"/>
                </a:rPr>
                <a:t>【</a:t>
              </a:r>
              <a:r>
                <a:rPr lang="zh-CN" altLang="en-US" sz="2000" b="1" spc="200" dirty="0" smtClean="0">
                  <a:solidFill>
                    <a:schemeClr val="tx1"/>
                  </a:solidFill>
                  <a:latin typeface="黑体" panose="02010609060101010101" pitchFamily="49" charset="-122"/>
                  <a:ea typeface="黑体" panose="02010609060101010101" pitchFamily="49" charset="-122"/>
                  <a:cs typeface="+mj-cs"/>
                </a:rPr>
                <a:t>重要部署之一</a:t>
              </a:r>
              <a:r>
                <a:rPr lang="en-US" altLang="zh-CN" sz="2000" b="1" spc="200" dirty="0" smtClean="0">
                  <a:solidFill>
                    <a:schemeClr val="tx1"/>
                  </a:solidFill>
                  <a:latin typeface="黑体" panose="02010609060101010101" pitchFamily="49" charset="-122"/>
                  <a:ea typeface="黑体" panose="02010609060101010101" pitchFamily="49" charset="-122"/>
                  <a:cs typeface="+mj-cs"/>
                </a:rPr>
                <a:t>】</a:t>
              </a:r>
              <a:r>
                <a:rPr lang="zh-CN" altLang="en-US" sz="2800" b="1" spc="200" dirty="0" smtClean="0">
                  <a:solidFill>
                    <a:schemeClr val="tx1"/>
                  </a:solidFill>
                  <a:latin typeface="黑体" panose="02010609060101010101" pitchFamily="49" charset="-122"/>
                  <a:ea typeface="黑体" panose="02010609060101010101" pitchFamily="49" charset="-122"/>
                  <a:cs typeface="+mj-cs"/>
                </a:rPr>
                <a:t>建设社会主义现代化国家的</a:t>
              </a:r>
              <a:r>
                <a:rPr lang="zh-CN" altLang="en-US" sz="3000" b="1" u="sng" spc="200" dirty="0" smtClean="0">
                  <a:solidFill>
                    <a:schemeClr val="tx1"/>
                  </a:solidFill>
                  <a:latin typeface="黑体" panose="02010609060101010101" pitchFamily="49" charset="-122"/>
                  <a:ea typeface="黑体" panose="02010609060101010101" pitchFamily="49" charset="-122"/>
                  <a:cs typeface="+mj-cs"/>
                </a:rPr>
                <a:t>首</a:t>
              </a:r>
              <a:r>
                <a:rPr lang="zh-CN" altLang="en-US" sz="3000" b="1" u="sng" spc="200" dirty="0">
                  <a:solidFill>
                    <a:schemeClr val="tx1"/>
                  </a:solidFill>
                  <a:latin typeface="黑体" panose="02010609060101010101" pitchFamily="49" charset="-122"/>
                  <a:ea typeface="黑体" panose="02010609060101010101" pitchFamily="49" charset="-122"/>
                  <a:cs typeface="+mj-cs"/>
                </a:rPr>
                <a:t>要任务</a:t>
              </a:r>
              <a:r>
                <a:rPr lang="zh-CN" altLang="en-US" sz="3000" b="1" spc="200" dirty="0">
                  <a:solidFill>
                    <a:schemeClr val="tx1"/>
                  </a:solidFill>
                  <a:latin typeface="黑体" panose="02010609060101010101" pitchFamily="49" charset="-122"/>
                  <a:ea typeface="黑体" panose="02010609060101010101" pitchFamily="49" charset="-122"/>
                  <a:cs typeface="+mj-cs"/>
                </a:rPr>
                <a:t>是高质量发展</a:t>
              </a:r>
              <a:endParaRPr lang="en-US" altLang="zh-CN"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51651" y="1470381"/>
            <a:ext cx="10436772" cy="3503119"/>
          </a:xfrm>
        </p:spPr>
        <p:txBody>
          <a:bodyPr>
            <a:normAutofit/>
          </a:bodyPr>
          <a:lstStyle/>
          <a:p>
            <a:pPr>
              <a:lnSpc>
                <a:spcPct val="200000"/>
              </a:lnSpc>
              <a:buFont typeface="Wingdings" panose="05000000000000000000" pitchFamily="2" charset="2"/>
              <a:buChar char="l"/>
            </a:pPr>
            <a:r>
              <a:rPr lang="zh-CN" altLang="en-US" sz="2400" dirty="0"/>
              <a:t>强调扩大内需和供给侧改革的</a:t>
            </a:r>
            <a:r>
              <a:rPr lang="zh-CN" altLang="en-US" sz="2400" b="1" dirty="0">
                <a:solidFill>
                  <a:srgbClr val="C00000"/>
                </a:solidFill>
              </a:rPr>
              <a:t>有机</a:t>
            </a:r>
            <a:r>
              <a:rPr lang="zh-CN" altLang="en-US" sz="2400" b="1" dirty="0" smtClean="0">
                <a:solidFill>
                  <a:srgbClr val="C00000"/>
                </a:solidFill>
              </a:rPr>
              <a:t>结合</a:t>
            </a:r>
            <a:endParaRPr lang="en-US" altLang="zh-CN" sz="2400" b="1" dirty="0" smtClean="0">
              <a:solidFill>
                <a:srgbClr val="C00000"/>
              </a:solidFill>
            </a:endParaRPr>
          </a:p>
          <a:p>
            <a:pPr>
              <a:lnSpc>
                <a:spcPct val="200000"/>
              </a:lnSpc>
              <a:buFont typeface="Wingdings" panose="05000000000000000000" pitchFamily="2" charset="2"/>
              <a:buChar char="l"/>
            </a:pPr>
            <a:r>
              <a:rPr lang="zh-CN" altLang="en-US" sz="2400" b="1" dirty="0">
                <a:solidFill>
                  <a:srgbClr val="C00000"/>
                </a:solidFill>
              </a:rPr>
              <a:t>发展目标方面</a:t>
            </a:r>
            <a:r>
              <a:rPr lang="zh-CN" altLang="en-US" sz="2400" dirty="0"/>
              <a:t>更加注重经济发展</a:t>
            </a:r>
            <a:r>
              <a:rPr lang="zh-CN" altLang="en-US" sz="2400" b="1" dirty="0">
                <a:solidFill>
                  <a:srgbClr val="FF0000"/>
                </a:solidFill>
              </a:rPr>
              <a:t>“质”</a:t>
            </a:r>
            <a:r>
              <a:rPr lang="zh-CN" altLang="en-US" sz="2400" dirty="0"/>
              <a:t>的</a:t>
            </a:r>
            <a:r>
              <a:rPr lang="zh-CN" altLang="en-US" sz="2400" dirty="0" smtClean="0"/>
              <a:t>有效性</a:t>
            </a:r>
            <a:endParaRPr lang="en-US" altLang="zh-CN" sz="2400" dirty="0" smtClean="0"/>
          </a:p>
          <a:p>
            <a:pPr lvl="1">
              <a:lnSpc>
                <a:spcPct val="160000"/>
              </a:lnSpc>
              <a:buClr>
                <a:srgbClr val="C00000"/>
              </a:buClr>
              <a:buFont typeface="Wingdings" panose="05000000000000000000" pitchFamily="2" charset="2"/>
              <a:buChar char="ü"/>
            </a:pPr>
            <a:r>
              <a:rPr lang="zh-CN" altLang="en-US" dirty="0"/>
              <a:t>“质的</a:t>
            </a:r>
            <a:r>
              <a:rPr lang="zh-CN" altLang="en-US" b="1" dirty="0">
                <a:solidFill>
                  <a:srgbClr val="0000FF"/>
                </a:solidFill>
              </a:rPr>
              <a:t>稳步</a:t>
            </a:r>
            <a:r>
              <a:rPr lang="zh-CN" altLang="en-US" dirty="0"/>
              <a:t>提升和量的合理增长</a:t>
            </a:r>
            <a:r>
              <a:rPr lang="zh-CN" altLang="en-US" dirty="0" smtClean="0"/>
              <a:t>”</a:t>
            </a:r>
            <a:r>
              <a:rPr lang="en-US" altLang="zh-CN" sz="1600" dirty="0" smtClean="0">
                <a:solidFill>
                  <a:schemeClr val="tx1">
                    <a:lumMod val="65000"/>
                    <a:lumOff val="35000"/>
                  </a:schemeClr>
                </a:solidFill>
              </a:rPr>
              <a:t>——2021</a:t>
            </a:r>
            <a:r>
              <a:rPr lang="zh-CN" altLang="en-US" sz="1600" dirty="0" smtClean="0">
                <a:solidFill>
                  <a:schemeClr val="tx1">
                    <a:lumMod val="65000"/>
                    <a:lumOff val="35000"/>
                  </a:schemeClr>
                </a:solidFill>
              </a:rPr>
              <a:t>年中央经济工作会议</a:t>
            </a:r>
            <a:endParaRPr lang="en-US" altLang="zh-CN" dirty="0" smtClean="0">
              <a:solidFill>
                <a:schemeClr val="tx1">
                  <a:lumMod val="65000"/>
                  <a:lumOff val="35000"/>
                </a:schemeClr>
              </a:solidFill>
            </a:endParaRPr>
          </a:p>
          <a:p>
            <a:pPr lvl="1">
              <a:lnSpc>
                <a:spcPct val="160000"/>
              </a:lnSpc>
              <a:buClr>
                <a:srgbClr val="C00000"/>
              </a:buClr>
              <a:buFont typeface="Wingdings" panose="05000000000000000000" pitchFamily="2" charset="2"/>
              <a:buChar char="ü"/>
            </a:pPr>
            <a:r>
              <a:rPr lang="zh-CN" altLang="en-US" dirty="0"/>
              <a:t>“推动经济</a:t>
            </a:r>
            <a:r>
              <a:rPr lang="zh-CN" altLang="en-US" b="1" dirty="0">
                <a:solidFill>
                  <a:srgbClr val="0000FF"/>
                </a:solidFill>
              </a:rPr>
              <a:t>实现</a:t>
            </a:r>
            <a:r>
              <a:rPr lang="zh-CN" altLang="en-US" dirty="0"/>
              <a:t>质的有效提升和量的合理增长</a:t>
            </a:r>
            <a:r>
              <a:rPr lang="zh-CN" altLang="en-US" dirty="0" smtClean="0"/>
              <a:t>”</a:t>
            </a:r>
            <a:r>
              <a:rPr lang="en-US" altLang="zh-CN" sz="1600" dirty="0" smtClean="0">
                <a:solidFill>
                  <a:schemeClr val="tx1">
                    <a:lumMod val="65000"/>
                    <a:lumOff val="35000"/>
                  </a:schemeClr>
                </a:solidFill>
              </a:rPr>
              <a:t>——</a:t>
            </a:r>
            <a:r>
              <a:rPr lang="zh-CN" altLang="en-US" sz="1600" dirty="0" smtClean="0">
                <a:solidFill>
                  <a:schemeClr val="tx1">
                    <a:lumMod val="65000"/>
                    <a:lumOff val="35000"/>
                  </a:schemeClr>
                </a:solidFill>
              </a:rPr>
              <a:t>二十大</a:t>
            </a:r>
            <a:endParaRPr lang="en-US" altLang="zh-CN" sz="1600" dirty="0" smtClean="0">
              <a:solidFill>
                <a:schemeClr val="tx1">
                  <a:lumMod val="65000"/>
                  <a:lumOff val="35000"/>
                </a:schemeClr>
              </a:solidFill>
            </a:endParaRPr>
          </a:p>
          <a:p>
            <a:pPr>
              <a:lnSpc>
                <a:spcPct val="200000"/>
              </a:lnSpc>
              <a:buFont typeface="Wingdings" panose="05000000000000000000" pitchFamily="2" charset="2"/>
              <a:buChar char="l"/>
            </a:pPr>
            <a:r>
              <a:rPr lang="zh-CN" altLang="en-US" sz="2400" dirty="0" smtClean="0"/>
              <a:t>突出</a:t>
            </a:r>
            <a:r>
              <a:rPr lang="zh-CN" altLang="en-US" sz="2400" b="1" dirty="0" smtClean="0">
                <a:solidFill>
                  <a:srgbClr val="C00000"/>
                </a:solidFill>
              </a:rPr>
              <a:t>增强</a:t>
            </a:r>
            <a:r>
              <a:rPr lang="zh-CN" altLang="en-US" sz="2400" b="1" dirty="0">
                <a:solidFill>
                  <a:srgbClr val="C00000"/>
                </a:solidFill>
              </a:rPr>
              <a:t>国内大循环的内生动力和可靠性</a:t>
            </a:r>
            <a:endParaRPr lang="zh-CN" altLang="en-US" sz="2400" b="1" dirty="0">
              <a:solidFill>
                <a:srgbClr val="C00000"/>
              </a:solidFill>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10" name="组合 9"/>
          <p:cNvGrpSpPr/>
          <p:nvPr/>
        </p:nvGrpSpPr>
        <p:grpSpPr>
          <a:xfrm>
            <a:off x="2430998" y="542441"/>
            <a:ext cx="6672020" cy="689674"/>
            <a:chOff x="2430998" y="542441"/>
            <a:chExt cx="6672020" cy="689674"/>
          </a:xfrm>
        </p:grpSpPr>
        <p:grpSp>
          <p:nvGrpSpPr>
            <p:cNvPr id="5" name="组合 4"/>
            <p:cNvGrpSpPr/>
            <p:nvPr/>
          </p:nvGrpSpPr>
          <p:grpSpPr>
            <a:xfrm>
              <a:off x="2430998" y="542441"/>
              <a:ext cx="6672020" cy="689674"/>
              <a:chOff x="1723541" y="542441"/>
              <a:chExt cx="5859650" cy="689674"/>
            </a:xfrm>
            <a:solidFill>
              <a:srgbClr val="00B0F0"/>
            </a:solidFill>
          </p:grpSpPr>
          <p:sp>
            <p:nvSpPr>
              <p:cNvPr id="6" name="矩形 5"/>
              <p:cNvSpPr/>
              <p:nvPr/>
            </p:nvSpPr>
            <p:spPr>
              <a:xfrm>
                <a:off x="1723541" y="542441"/>
                <a:ext cx="100739" cy="68967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highlight>
                    <a:srgbClr val="FF0000"/>
                  </a:highlight>
                  <a:uLnTx/>
                  <a:uFillTx/>
                  <a:latin typeface="Calibri" panose="020F0502020204030204"/>
                  <a:ea typeface="等线" panose="02010600030101010101" pitchFamily="2" charset="-122"/>
                  <a:cs typeface="+mn-cs"/>
                </a:endParaRPr>
              </a:p>
            </p:txBody>
          </p:sp>
          <p:sp>
            <p:nvSpPr>
              <p:cNvPr id="7" name="矩形 6"/>
              <p:cNvSpPr/>
              <p:nvPr/>
            </p:nvSpPr>
            <p:spPr>
              <a:xfrm>
                <a:off x="1921204" y="542441"/>
                <a:ext cx="5447654" cy="68967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highlight>
                    <a:srgbClr val="FF0000"/>
                  </a:highlight>
                  <a:uLnTx/>
                  <a:uFillTx/>
                  <a:latin typeface="Calibri" panose="020F0502020204030204"/>
                  <a:ea typeface="等线" panose="02010600030101010101" pitchFamily="2" charset="-122"/>
                  <a:cs typeface="+mn-cs"/>
                </a:endParaRPr>
              </a:p>
            </p:txBody>
          </p:sp>
          <p:sp>
            <p:nvSpPr>
              <p:cNvPr id="8" name="矩形 7"/>
              <p:cNvSpPr/>
              <p:nvPr/>
            </p:nvSpPr>
            <p:spPr>
              <a:xfrm>
                <a:off x="7482452" y="542441"/>
                <a:ext cx="100739" cy="68967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highlight>
                    <a:srgbClr val="FF0000"/>
                  </a:highlight>
                  <a:uLnTx/>
                  <a:uFillTx/>
                  <a:latin typeface="Calibri" panose="020F0502020204030204"/>
                  <a:ea typeface="等线" panose="02010600030101010101" pitchFamily="2" charset="-122"/>
                  <a:cs typeface="+mn-cs"/>
                </a:endParaRPr>
              </a:p>
            </p:txBody>
          </p:sp>
        </p:grpSp>
        <p:sp>
          <p:nvSpPr>
            <p:cNvPr id="9" name="矩形 8"/>
            <p:cNvSpPr/>
            <p:nvPr/>
          </p:nvSpPr>
          <p:spPr>
            <a:xfrm>
              <a:off x="3759928" y="656445"/>
              <a:ext cx="4339650" cy="461665"/>
            </a:xfrm>
            <a:prstGeom prst="rect">
              <a:avLst/>
            </a:prstGeom>
          </p:spPr>
          <p:txBody>
            <a:bodyPr wrap="none">
              <a:spAutoFit/>
            </a:bodyPr>
            <a:lstStyle/>
            <a:p>
              <a:r>
                <a:rPr lang="zh-CN" altLang="en-US" sz="2400" b="1" spc="300" dirty="0">
                  <a:latin typeface="微软雅黑" panose="020B0503020204020204" pitchFamily="34" charset="-122"/>
                  <a:ea typeface="微软雅黑" panose="020B0503020204020204" pitchFamily="34" charset="-122"/>
                </a:rPr>
                <a:t>高质</a:t>
              </a:r>
              <a:r>
                <a:rPr lang="zh-CN" altLang="en-US" sz="2400" b="1" spc="300" dirty="0" smtClean="0">
                  <a:latin typeface="微软雅黑" panose="020B0503020204020204" pitchFamily="34" charset="-122"/>
                  <a:ea typeface="微软雅黑" panose="020B0503020204020204" pitchFamily="34" charset="-122"/>
                </a:rPr>
                <a:t>量发展内涵的三</a:t>
              </a:r>
              <a:r>
                <a:rPr lang="zh-CN" altLang="en-US" sz="2400" b="1" spc="300" dirty="0">
                  <a:latin typeface="微软雅黑" panose="020B0503020204020204" pitchFamily="34" charset="-122"/>
                  <a:ea typeface="微软雅黑" panose="020B0503020204020204" pitchFamily="34" charset="-122"/>
                </a:rPr>
                <a:t>大特征</a:t>
              </a:r>
              <a:endParaRPr lang="zh-CN" altLang="en-US" sz="2400" b="1" spc="300" dirty="0">
                <a:latin typeface="微软雅黑" panose="020B0503020204020204" pitchFamily="34" charset="-122"/>
                <a:ea typeface="微软雅黑" panose="020B0503020204020204" pitchFamily="34" charset="-122"/>
              </a:endParaRPr>
            </a:p>
          </p:txBody>
        </p:sp>
      </p:gr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51827" y="4162096"/>
            <a:ext cx="3707333" cy="18761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29910" y="1787684"/>
            <a:ext cx="5871464" cy="3448919"/>
          </a:xfrm>
          <a:prstGeom prst="rect">
            <a:avLst/>
          </a:prstGeom>
        </p:spPr>
      </p:pic>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10" name="组合 9"/>
          <p:cNvGrpSpPr/>
          <p:nvPr/>
        </p:nvGrpSpPr>
        <p:grpSpPr>
          <a:xfrm>
            <a:off x="2856680" y="542441"/>
            <a:ext cx="8198007" cy="689674"/>
            <a:chOff x="2430998" y="542441"/>
            <a:chExt cx="9327510" cy="689674"/>
          </a:xfrm>
        </p:grpSpPr>
        <p:grpSp>
          <p:nvGrpSpPr>
            <p:cNvPr id="5" name="组合 4"/>
            <p:cNvGrpSpPr/>
            <p:nvPr/>
          </p:nvGrpSpPr>
          <p:grpSpPr>
            <a:xfrm>
              <a:off x="2430998" y="542441"/>
              <a:ext cx="6672020" cy="689674"/>
              <a:chOff x="1723541" y="542441"/>
              <a:chExt cx="5859650" cy="689674"/>
            </a:xfrm>
            <a:solidFill>
              <a:srgbClr val="00B0F0"/>
            </a:solidFill>
          </p:grpSpPr>
          <p:sp>
            <p:nvSpPr>
              <p:cNvPr id="6" name="矩形 5"/>
              <p:cNvSpPr/>
              <p:nvPr/>
            </p:nvSpPr>
            <p:spPr>
              <a:xfrm>
                <a:off x="1723541" y="542441"/>
                <a:ext cx="100739" cy="689674"/>
              </a:xfrm>
              <a:prstGeom prst="rect">
                <a:avLst/>
              </a:prstGeom>
              <a:grpFill/>
              <a:ln w="12700" cap="flat" cmpd="sng" algn="ctr">
                <a:noFill/>
                <a:prstDash val="solid"/>
                <a:miter lim="800000"/>
              </a:ln>
              <a:effectLst/>
            </p:spPr>
            <p:txBody>
              <a:bodyPr rtlCol="0" anchor="ctr"/>
              <a:lstStyle/>
              <a:p>
                <a:pPr algn="ctr"/>
                <a:endParaRPr lang="zh-CN" altLang="en-US" kern="0">
                  <a:solidFill>
                    <a:sysClr val="window" lastClr="FFFFFF"/>
                  </a:solidFill>
                  <a:highlight>
                    <a:srgbClr val="FF0000"/>
                  </a:highlight>
                  <a:ea typeface="等线" panose="02010600030101010101" pitchFamily="2" charset="-122"/>
                </a:endParaRPr>
              </a:p>
            </p:txBody>
          </p:sp>
          <p:sp>
            <p:nvSpPr>
              <p:cNvPr id="7" name="矩形 6"/>
              <p:cNvSpPr/>
              <p:nvPr/>
            </p:nvSpPr>
            <p:spPr>
              <a:xfrm>
                <a:off x="1921204" y="542441"/>
                <a:ext cx="5447654" cy="689674"/>
              </a:xfrm>
              <a:prstGeom prst="rect">
                <a:avLst/>
              </a:prstGeom>
              <a:grpFill/>
              <a:ln w="12700" cap="flat" cmpd="sng" algn="ctr">
                <a:noFill/>
                <a:prstDash val="solid"/>
                <a:miter lim="800000"/>
              </a:ln>
              <a:effectLst/>
            </p:spPr>
            <p:txBody>
              <a:bodyPr rtlCol="0" anchor="ctr"/>
              <a:lstStyle/>
              <a:p>
                <a:pPr algn="ctr"/>
                <a:endParaRPr lang="zh-CN" altLang="en-US" kern="0" dirty="0">
                  <a:solidFill>
                    <a:sysClr val="window" lastClr="FFFFFF"/>
                  </a:solidFill>
                  <a:highlight>
                    <a:srgbClr val="FF0000"/>
                  </a:highlight>
                  <a:ea typeface="等线" panose="02010600030101010101" pitchFamily="2" charset="-122"/>
                </a:endParaRPr>
              </a:p>
            </p:txBody>
          </p:sp>
          <p:sp>
            <p:nvSpPr>
              <p:cNvPr id="8" name="矩形 7"/>
              <p:cNvSpPr/>
              <p:nvPr/>
            </p:nvSpPr>
            <p:spPr>
              <a:xfrm>
                <a:off x="7482452" y="542441"/>
                <a:ext cx="100739" cy="689674"/>
              </a:xfrm>
              <a:prstGeom prst="rect">
                <a:avLst/>
              </a:prstGeom>
              <a:grpFill/>
              <a:ln w="12700" cap="flat" cmpd="sng" algn="ctr">
                <a:noFill/>
                <a:prstDash val="solid"/>
                <a:miter lim="800000"/>
              </a:ln>
              <a:effectLst/>
            </p:spPr>
            <p:txBody>
              <a:bodyPr rtlCol="0" anchor="ctr"/>
              <a:lstStyle/>
              <a:p>
                <a:pPr algn="ctr"/>
                <a:endParaRPr lang="zh-CN" altLang="en-US" kern="0">
                  <a:solidFill>
                    <a:sysClr val="window" lastClr="FFFFFF"/>
                  </a:solidFill>
                  <a:highlight>
                    <a:srgbClr val="FF0000"/>
                  </a:highlight>
                  <a:ea typeface="等线" panose="02010600030101010101" pitchFamily="2" charset="-122"/>
                </a:endParaRPr>
              </a:p>
            </p:txBody>
          </p:sp>
        </p:grpSp>
        <p:sp>
          <p:nvSpPr>
            <p:cNvPr id="9" name="矩形 8"/>
            <p:cNvSpPr/>
            <p:nvPr/>
          </p:nvSpPr>
          <p:spPr>
            <a:xfrm>
              <a:off x="3621773" y="625668"/>
              <a:ext cx="8136735" cy="523220"/>
            </a:xfrm>
            <a:prstGeom prst="rect">
              <a:avLst/>
            </a:prstGeom>
          </p:spPr>
          <p:txBody>
            <a:bodyPr wrap="square">
              <a:spAutoFit/>
            </a:bodyPr>
            <a:lstStyle/>
            <a:p>
              <a:r>
                <a:rPr lang="zh-CN" altLang="en-US" sz="2800" b="1" spc="600" dirty="0" smtClean="0">
                  <a:latin typeface="微软雅黑" panose="020B0503020204020204" pitchFamily="34" charset="-122"/>
                  <a:ea typeface="微软雅黑" panose="020B0503020204020204" pitchFamily="34" charset="-122"/>
                </a:rPr>
                <a:t>实现高质量发展的路径</a:t>
              </a:r>
              <a:endParaRPr lang="zh-CN" altLang="en-US" sz="2800" b="1" spc="600" dirty="0">
                <a:latin typeface="微软雅黑" panose="020B0503020204020204" pitchFamily="34" charset="-122"/>
                <a:ea typeface="微软雅黑" panose="020B0503020204020204" pitchFamily="34" charset="-122"/>
              </a:endParaRPr>
            </a:p>
          </p:txBody>
        </p:sp>
      </p:grpSp>
      <p:sp>
        <p:nvSpPr>
          <p:cNvPr id="13" name="矩形: 对角圆角 7"/>
          <p:cNvSpPr/>
          <p:nvPr/>
        </p:nvSpPr>
        <p:spPr>
          <a:xfrm>
            <a:off x="346841" y="2049514"/>
            <a:ext cx="6873766" cy="4020209"/>
          </a:xfrm>
          <a:prstGeom prst="round2DiagRect">
            <a:avLst>
              <a:gd name="adj1" fmla="val 9651"/>
              <a:gd name="adj2" fmla="val 0"/>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14" name="文本框 6"/>
          <p:cNvSpPr txBox="1"/>
          <p:nvPr/>
        </p:nvSpPr>
        <p:spPr>
          <a:xfrm>
            <a:off x="488730" y="2076616"/>
            <a:ext cx="6700345" cy="3799840"/>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457200" marR="0" lvl="0" indent="-457200" algn="l" defTabSz="914400" eaLnBrk="1" fontAlgn="auto" latinLnBrk="0" hangingPunct="1">
              <a:lnSpc>
                <a:spcPct val="150000"/>
              </a:lnSpc>
              <a:spcBef>
                <a:spcPts val="0"/>
              </a:spcBef>
              <a:spcAft>
                <a:spcPts val="600"/>
              </a:spcAft>
              <a:buClrTx/>
              <a:buSzTx/>
              <a:buFont typeface="+mj-ea"/>
              <a:buAutoNum type="circleNumDbPlain"/>
              <a:defRPr/>
            </a:pPr>
            <a:r>
              <a:rPr kumimoji="0" lang="zh-CN"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构建</a:t>
            </a:r>
            <a:r>
              <a:rPr kumimoji="0" lang="zh-CN" altLang="zh-CN" sz="2200" b="0"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rPr>
              <a:t>高水平社会主义市场经济</a:t>
            </a:r>
            <a:r>
              <a:rPr kumimoji="0" lang="zh-CN"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体制</a:t>
            </a:r>
            <a:endParaRPr kumimoji="0" lang="zh-CN" altLang="zh-CN" sz="2200" b="0"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endParaRPr>
          </a:p>
          <a:p>
            <a:pPr marL="457200" marR="0" lvl="0" indent="-457200" algn="l" defTabSz="914400" eaLnBrk="1" fontAlgn="auto" latinLnBrk="0" hangingPunct="1">
              <a:lnSpc>
                <a:spcPct val="150000"/>
              </a:lnSpc>
              <a:spcBef>
                <a:spcPts val="0"/>
              </a:spcBef>
              <a:spcAft>
                <a:spcPts val="600"/>
              </a:spcAft>
              <a:buClrTx/>
              <a:buSzTx/>
              <a:buFont typeface="+mj-ea"/>
              <a:buAutoNum type="circleNumDbPlain"/>
              <a:defRPr/>
            </a:pPr>
            <a:r>
              <a:rPr kumimoji="0" lang="zh-CN"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建设</a:t>
            </a:r>
            <a:r>
              <a:rPr kumimoji="0" lang="zh-CN" altLang="zh-CN" sz="2200" b="0"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rPr>
              <a:t>现代化产业</a:t>
            </a:r>
            <a:r>
              <a:rPr kumimoji="0" lang="zh-CN"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体系</a:t>
            </a:r>
            <a:endParaRPr kumimoji="0" lang="en-US"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endParaRPr>
          </a:p>
          <a:p>
            <a:pPr marL="285750" lvl="0" indent="-285750" algn="l">
              <a:lnSpc>
                <a:spcPct val="150000"/>
              </a:lnSpc>
              <a:buFont typeface="Arial" panose="020B0604020202020204" pitchFamily="34" charset="0"/>
              <a:buChar char="•"/>
            </a:pPr>
            <a:r>
              <a:rPr lang="zh-CN" altLang="en-US" sz="1600" kern="0" dirty="0">
                <a:solidFill>
                  <a:schemeClr val="tx1"/>
                </a:solidFill>
                <a:latin typeface="等线" panose="02010600030101010101" pitchFamily="2" charset="-122"/>
                <a:ea typeface="等线" panose="02010600030101010101" pitchFamily="2" charset="-122"/>
              </a:rPr>
              <a:t>制造强国、质量强国、航天强国、交通强国、网络强国、数字中国</a:t>
            </a:r>
            <a:endParaRPr kumimoji="0" lang="zh-CN" altLang="zh-CN" sz="1600" b="0" i="0" u="none" strike="noStrike" kern="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endParaRPr>
          </a:p>
          <a:p>
            <a:pPr marR="0" lvl="0" algn="l" defTabSz="914400" eaLnBrk="1" fontAlgn="auto" latinLnBrk="0" hangingPunct="1">
              <a:lnSpc>
                <a:spcPct val="150000"/>
              </a:lnSpc>
              <a:spcBef>
                <a:spcPts val="0"/>
              </a:spcBef>
              <a:spcAft>
                <a:spcPts val="600"/>
              </a:spcAft>
              <a:buClrTx/>
              <a:buSzTx/>
              <a:defRPr/>
            </a:pPr>
            <a:r>
              <a:rPr kumimoji="0" lang="zh-CN" altLang="en-US"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③ </a:t>
            </a:r>
            <a:r>
              <a:rPr kumimoji="0" lang="zh-CN"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全面</a:t>
            </a:r>
            <a:r>
              <a:rPr kumimoji="0" lang="zh-CN" altLang="zh-CN" sz="2200" b="0"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rPr>
              <a:t>推进乡村</a:t>
            </a:r>
            <a:r>
              <a:rPr kumimoji="0" lang="zh-CN"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振兴</a:t>
            </a:r>
            <a:endParaRPr kumimoji="0" lang="en-US" altLang="zh-CN"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endParaRPr>
          </a:p>
          <a:p>
            <a:pPr marL="800100" lvl="1" indent="-342900">
              <a:lnSpc>
                <a:spcPct val="150000"/>
              </a:lnSpc>
              <a:buFont typeface="Arial" panose="020B0604020202020204" pitchFamily="34" charset="0"/>
              <a:buChar char="•"/>
            </a:pPr>
            <a:r>
              <a:rPr lang="zh-CN" altLang="en-US" kern="0" dirty="0">
                <a:latin typeface="等线" panose="02010600030101010101" pitchFamily="2" charset="-122"/>
                <a:ea typeface="等线" panose="02010600030101010101" pitchFamily="2" charset="-122"/>
              </a:rPr>
              <a:t>建设农业强国、粮食安全</a:t>
            </a:r>
            <a:endParaRPr kumimoji="0" lang="zh-CN" altLang="zh-CN" b="0" i="0" u="none" strike="noStrike" kern="0" cap="none" spc="0" normalizeH="0" baseline="0" noProof="0" dirty="0">
              <a:ln>
                <a:noFill/>
              </a:ln>
              <a:effectLst/>
              <a:uLnTx/>
              <a:uFillTx/>
              <a:latin typeface="等线" panose="02010600030101010101" pitchFamily="2" charset="-122"/>
              <a:ea typeface="等线" panose="02010600030101010101" pitchFamily="2" charset="-122"/>
            </a:endParaRPr>
          </a:p>
          <a:p>
            <a:pPr marR="0" lvl="0" algn="l" defTabSz="914400" eaLnBrk="1" fontAlgn="auto" latinLnBrk="0" hangingPunct="1">
              <a:lnSpc>
                <a:spcPct val="150000"/>
              </a:lnSpc>
              <a:spcBef>
                <a:spcPts val="0"/>
              </a:spcBef>
              <a:spcAft>
                <a:spcPts val="600"/>
              </a:spcAft>
              <a:buClrTx/>
              <a:buSzTx/>
              <a:defRPr/>
            </a:pPr>
            <a:r>
              <a:rPr kumimoji="0" lang="zh-CN" altLang="en-US" sz="220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④</a:t>
            </a:r>
            <a:r>
              <a:rPr kumimoji="0" lang="zh-CN" altLang="en-US" sz="22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 </a:t>
            </a:r>
            <a:r>
              <a:rPr kumimoji="0" lang="zh-CN" altLang="zh-CN" sz="20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促进</a:t>
            </a:r>
            <a:r>
              <a:rPr kumimoji="0" lang="zh-CN" altLang="zh-CN" sz="2000" b="1"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rPr>
              <a:t>区域协调</a:t>
            </a:r>
            <a:r>
              <a:rPr kumimoji="0" lang="zh-CN" altLang="zh-CN" sz="20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发展</a:t>
            </a:r>
            <a:r>
              <a:rPr kumimoji="0" lang="zh-CN" altLang="en-US" sz="20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（举例：无锡</a:t>
            </a:r>
            <a:r>
              <a:rPr kumimoji="0" lang="en-US" altLang="zh-CN" sz="20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a:t>
            </a:r>
            <a:r>
              <a:rPr kumimoji="0" lang="zh-CN" altLang="en-US" sz="20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连云港的双边合作）</a:t>
            </a:r>
            <a:endParaRPr kumimoji="0" lang="zh-CN" altLang="zh-CN" sz="2000" b="1"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endParaRPr>
          </a:p>
          <a:p>
            <a:pPr marR="0" lvl="0" algn="l" defTabSz="914400" eaLnBrk="1" fontAlgn="auto" latinLnBrk="0" hangingPunct="1">
              <a:lnSpc>
                <a:spcPct val="150000"/>
              </a:lnSpc>
              <a:spcBef>
                <a:spcPts val="0"/>
              </a:spcBef>
              <a:spcAft>
                <a:spcPts val="600"/>
              </a:spcAft>
              <a:buClrTx/>
              <a:buSzTx/>
              <a:defRPr/>
            </a:pPr>
            <a:r>
              <a:rPr kumimoji="0" lang="zh-CN" altLang="en-US" sz="2200" b="0"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⑤ </a:t>
            </a:r>
            <a:r>
              <a:rPr kumimoji="0" lang="zh-CN" altLang="zh-CN" sz="22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推进</a:t>
            </a:r>
            <a:r>
              <a:rPr kumimoji="0" lang="zh-CN" altLang="zh-CN" sz="2200" b="1" i="0" u="none" strike="noStrike" kern="0" cap="none" spc="0" normalizeH="0" baseline="0" noProof="0" dirty="0">
                <a:ln>
                  <a:noFill/>
                </a:ln>
                <a:solidFill>
                  <a:srgbClr val="002060"/>
                </a:solidFill>
                <a:effectLst/>
                <a:uLnTx/>
                <a:uFillTx/>
                <a:latin typeface="等线" panose="02010600030101010101" pitchFamily="2" charset="-122"/>
                <a:ea typeface="等线" panose="02010600030101010101" pitchFamily="2" charset="-122"/>
              </a:rPr>
              <a:t>高水平</a:t>
            </a:r>
            <a:r>
              <a:rPr kumimoji="0" lang="zh-CN" altLang="zh-CN" sz="2200"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对外开放</a:t>
            </a:r>
            <a:r>
              <a:rPr kumimoji="0" lang="zh-CN" altLang="en-US" b="1" i="0" u="none" strike="noStrike" kern="0" cap="none" spc="0" normalizeH="0" baseline="0" noProof="0" dirty="0" smtClean="0">
                <a:ln>
                  <a:noFill/>
                </a:ln>
                <a:solidFill>
                  <a:srgbClr val="002060"/>
                </a:solidFill>
                <a:effectLst/>
                <a:uLnTx/>
                <a:uFillTx/>
                <a:latin typeface="等线" panose="02010600030101010101" pitchFamily="2" charset="-122"/>
                <a:ea typeface="等线" panose="02010600030101010101" pitchFamily="2" charset="-122"/>
              </a:rPr>
              <a:t>（自由贸易区连云港片区的由来）</a:t>
            </a:r>
            <a:endParaRPr kumimoji="0" lang="zh-CN" altLang="zh-CN" b="0" i="0" u="none" strike="noStrike" kern="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案例：</a:t>
            </a:r>
            <a:r>
              <a:rPr lang="zh-CN" altLang="en-US" dirty="0"/>
              <a:t>无锡连云港携手</a:t>
            </a:r>
            <a:r>
              <a:rPr lang="zh-CN" altLang="en-US" dirty="0" smtClean="0"/>
              <a:t>，“江苏号”中欧班列开行</a:t>
            </a:r>
            <a:endParaRPr lang="zh-CN" altLang="en-US" dirty="0"/>
          </a:p>
        </p:txBody>
      </p:sp>
      <p:sp>
        <p:nvSpPr>
          <p:cNvPr id="5" name="内容占位符 4"/>
          <p:cNvSpPr>
            <a:spLocks noGrp="1"/>
          </p:cNvSpPr>
          <p:nvPr>
            <p:ph sz="half" idx="1"/>
          </p:nvPr>
        </p:nvSpPr>
        <p:spPr/>
        <p:txBody>
          <a:bodyPr>
            <a:normAutofit fontScale="92500"/>
          </a:bodyPr>
          <a:lstStyle/>
          <a:p>
            <a:r>
              <a:rPr lang="en-US" altLang="zh-CN" dirty="0" smtClean="0"/>
              <a:t>2022</a:t>
            </a:r>
            <a:r>
              <a:rPr lang="zh-CN" altLang="en-US" dirty="0" smtClean="0"/>
              <a:t>年</a:t>
            </a:r>
            <a:r>
              <a:rPr lang="en-US" altLang="zh-CN" dirty="0" smtClean="0"/>
              <a:t>7</a:t>
            </a:r>
            <a:r>
              <a:rPr lang="zh-CN" altLang="en-US" dirty="0"/>
              <a:t>月</a:t>
            </a:r>
            <a:r>
              <a:rPr lang="en-US" altLang="zh-CN" dirty="0"/>
              <a:t>14</a:t>
            </a:r>
            <a:r>
              <a:rPr lang="zh-CN" altLang="en-US" dirty="0" smtClean="0"/>
              <a:t>日，</a:t>
            </a:r>
            <a:r>
              <a:rPr lang="zh-CN" altLang="en-US" dirty="0"/>
              <a:t>位于连云港的中哈物流基地传来好消息：一列由无锡发车的班列，满载着总货值约</a:t>
            </a:r>
            <a:r>
              <a:rPr lang="en-US" altLang="zh-CN" dirty="0"/>
              <a:t>850</a:t>
            </a:r>
            <a:r>
              <a:rPr lang="zh-CN" altLang="en-US" dirty="0"/>
              <a:t>万元人民币的无锡小天鹅牌滚筒洗衣机，鸣笛发往俄罗斯沃尔西诺站。这标志着无锡、连云港南北结对帮扶合作的重要举措</a:t>
            </a:r>
            <a:r>
              <a:rPr lang="en-US" altLang="zh-CN" dirty="0"/>
              <a:t>——</a:t>
            </a:r>
            <a:r>
              <a:rPr lang="zh-CN" altLang="en-US" dirty="0"/>
              <a:t>开行无锡</a:t>
            </a:r>
            <a:r>
              <a:rPr lang="en-US" altLang="zh-CN" dirty="0"/>
              <a:t>-</a:t>
            </a:r>
            <a:r>
              <a:rPr lang="zh-CN" altLang="en-US" dirty="0"/>
              <a:t>连云港中欧（亚）接续班列成功落地。这也是无锡、连云港携手开行的首个中欧（亚）接续班列。</a:t>
            </a:r>
            <a:endParaRPr lang="zh-CN" altLang="en-US" dirty="0"/>
          </a:p>
        </p:txBody>
      </p:sp>
      <p:sp>
        <p:nvSpPr>
          <p:cNvPr id="6" name="内容占位符 5"/>
          <p:cNvSpPr>
            <a:spLocks noGrp="1"/>
          </p:cNvSpPr>
          <p:nvPr>
            <p:ph sz="half" idx="2"/>
          </p:nvPr>
        </p:nvSpPr>
        <p:spPr/>
        <p:txBody>
          <a:bodyPr>
            <a:normAutofit fontScale="92500"/>
          </a:bodyPr>
          <a:lstStyle/>
          <a:p>
            <a:r>
              <a:rPr lang="zh-CN" altLang="en-US" dirty="0"/>
              <a:t>据统计，今年上半年，连云港中欧班列累计开行</a:t>
            </a:r>
            <a:r>
              <a:rPr lang="en-US" altLang="zh-CN" dirty="0"/>
              <a:t>400</a:t>
            </a:r>
            <a:r>
              <a:rPr lang="zh-CN" altLang="en-US" dirty="0"/>
              <a:t>列，同比增长</a:t>
            </a:r>
            <a:r>
              <a:rPr lang="en-US" altLang="zh-CN" dirty="0"/>
              <a:t>32.3%</a:t>
            </a:r>
            <a:r>
              <a:rPr lang="zh-CN" altLang="en-US" dirty="0"/>
              <a:t>，开行总量在江苏省内居首位。</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02017" y="3461965"/>
            <a:ext cx="5989983"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47697" y="507015"/>
            <a:ext cx="5171089" cy="722695"/>
          </a:xfrm>
          <a:solidFill>
            <a:schemeClr val="bg1"/>
          </a:solidFill>
        </p:spPr>
        <p:txBody>
          <a:bodyPr>
            <a:normAutofit fontScale="90000"/>
          </a:bodyPr>
          <a:lstStyle/>
          <a:p>
            <a:pPr algn="ctr"/>
            <a:r>
              <a:rPr lang="zh-CN" altLang="en-US" sz="2800" spc="300" dirty="0" smtClean="0">
                <a:solidFill>
                  <a:schemeClr val="tx1"/>
                </a:solidFill>
                <a:latin typeface="华文中宋" panose="02010600040101010101" pitchFamily="2" charset="-122"/>
                <a:ea typeface="华文中宋" panose="02010600040101010101" pitchFamily="2" charset="-122"/>
              </a:rPr>
              <a:t>高</a:t>
            </a:r>
            <a:r>
              <a:rPr lang="zh-CN" altLang="en-US" sz="2800" spc="300" dirty="0">
                <a:solidFill>
                  <a:schemeClr val="tx1"/>
                </a:solidFill>
                <a:latin typeface="华文中宋" panose="02010600040101010101" pitchFamily="2" charset="-122"/>
                <a:ea typeface="华文中宋" panose="02010600040101010101" pitchFamily="2" charset="-122"/>
              </a:rPr>
              <a:t>水平对外开</a:t>
            </a:r>
            <a:r>
              <a:rPr lang="zh-CN" altLang="en-US" sz="2800" spc="300" dirty="0" smtClean="0">
                <a:solidFill>
                  <a:schemeClr val="tx1"/>
                </a:solidFill>
                <a:latin typeface="华文中宋" panose="02010600040101010101" pitchFamily="2" charset="-122"/>
                <a:ea typeface="华文中宋" panose="02010600040101010101" pitchFamily="2" charset="-122"/>
              </a:rPr>
              <a:t>放是高质量发展的重要目标</a:t>
            </a:r>
            <a:endParaRPr lang="zh-CN" altLang="en-US" sz="2800" spc="300" dirty="0">
              <a:solidFill>
                <a:schemeClr val="tx1"/>
              </a:solidFill>
              <a:latin typeface="华文中宋" panose="02010600040101010101" pitchFamily="2" charset="-122"/>
              <a:ea typeface="华文中宋" panose="02010600040101010101" pitchFamily="2" charset="-122"/>
            </a:endParaRPr>
          </a:p>
        </p:txBody>
      </p:sp>
      <p:sp>
        <p:nvSpPr>
          <p:cNvPr id="3" name="内容占位符 2"/>
          <p:cNvSpPr>
            <a:spLocks noGrp="1"/>
          </p:cNvSpPr>
          <p:nvPr>
            <p:ph idx="1"/>
          </p:nvPr>
        </p:nvSpPr>
        <p:spPr>
          <a:xfrm>
            <a:off x="901264" y="1431488"/>
            <a:ext cx="10515600" cy="1658553"/>
          </a:xfrm>
        </p:spPr>
        <p:txBody>
          <a:bodyPr/>
          <a:lstStyle/>
          <a:p>
            <a:r>
              <a:rPr lang="zh-CN" altLang="en-US" b="1" dirty="0"/>
              <a:t>开放合作是促进全球经济复苏的关键</a:t>
            </a:r>
            <a:r>
              <a:rPr lang="zh-CN" altLang="en-US" dirty="0"/>
              <a:t>，中国将以中国新发展为世界提供新机遇。报告指出，</a:t>
            </a:r>
            <a:r>
              <a:rPr lang="zh-CN" altLang="en-US" b="1" dirty="0">
                <a:solidFill>
                  <a:srgbClr val="FF0000"/>
                </a:solidFill>
              </a:rPr>
              <a:t>“中国坚持对外开放的基本国策，坚定奉行互利共赢的开放战略，不断推动建设开放型世界经济，更好惠及各国人民”</a:t>
            </a:r>
            <a:r>
              <a:rPr lang="zh-CN" altLang="en-US" dirty="0" smtClean="0"/>
              <a:t>。</a:t>
            </a:r>
            <a:endParaRPr lang="en-US" altLang="zh-CN" dirty="0" smtClean="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内容占位符 2"/>
          <p:cNvSpPr txBox="1"/>
          <p:nvPr/>
        </p:nvSpPr>
        <p:spPr>
          <a:xfrm>
            <a:off x="880243" y="3349642"/>
            <a:ext cx="8153398" cy="128542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t>扩大制度性开放，让世界更好分享中国红利</a:t>
            </a:r>
            <a:r>
              <a:rPr lang="zh-CN" altLang="en-US" b="1" dirty="0" smtClean="0">
                <a:solidFill>
                  <a:srgbClr val="FF0000"/>
                </a:solidFill>
              </a:rPr>
              <a:t>。 “</a:t>
            </a:r>
            <a:r>
              <a:rPr lang="zh-CN" altLang="en-US" b="1" dirty="0">
                <a:solidFill>
                  <a:srgbClr val="FF0000"/>
                </a:solidFill>
              </a:rPr>
              <a:t>稳步扩大规则、规制、管理、标准等制度型开放，加快建设贸易强国</a:t>
            </a:r>
            <a:r>
              <a:rPr lang="zh-CN" altLang="en-US" b="1" dirty="0" smtClean="0">
                <a:solidFill>
                  <a:srgbClr val="FF0000"/>
                </a:solidFill>
              </a:rPr>
              <a:t>”。</a:t>
            </a:r>
            <a:endParaRPr lang="en-US" altLang="zh-CN" b="1" dirty="0" smtClean="0">
              <a:solidFill>
                <a:srgbClr val="FF0000"/>
              </a:solidFill>
            </a:endParaRPr>
          </a:p>
          <a:p>
            <a:r>
              <a:rPr lang="zh-CN" altLang="en-US" b="1" dirty="0" smtClean="0"/>
              <a:t>第四届中国进口商品博览会</a:t>
            </a:r>
            <a:endParaRPr lang="en-US" altLang="zh-CN" b="1" dirty="0" smtClean="0"/>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01540" y="3160451"/>
            <a:ext cx="2017609" cy="2285811"/>
          </a:xfrm>
          <a:prstGeom prst="rect">
            <a:avLst/>
          </a:prstGeom>
        </p:spPr>
      </p:pic>
      <p:pic>
        <p:nvPicPr>
          <p:cNvPr id="15362" name="Picture 2" descr="http://images.china.cn/site1000/2018-11/05/b94f7e7a-3aff-4079-9984-e28b23bbb793.jpg"/>
          <p:cNvPicPr>
            <a:picLocks noChangeAspect="1" noChangeArrowheads="1"/>
          </p:cNvPicPr>
          <p:nvPr/>
        </p:nvPicPr>
        <p:blipFill>
          <a:blip r:embed="rId2"/>
          <a:srcRect/>
          <a:stretch>
            <a:fillRect/>
          </a:stretch>
        </p:blipFill>
        <p:spPr bwMode="auto">
          <a:xfrm>
            <a:off x="614149" y="4708109"/>
            <a:ext cx="3411940" cy="1807441"/>
          </a:xfrm>
          <a:prstGeom prst="rect">
            <a:avLst/>
          </a:prstGeom>
          <a:noFill/>
        </p:spPr>
      </p:pic>
      <p:pic>
        <p:nvPicPr>
          <p:cNvPr id="15364" name="Picture 4" descr="https://p0.ssl.qhimgs1.com/sdr/400__/t0129e500754decd40e.jpg"/>
          <p:cNvPicPr>
            <a:picLocks noChangeAspect="1" noChangeArrowheads="1"/>
          </p:cNvPicPr>
          <p:nvPr/>
        </p:nvPicPr>
        <p:blipFill>
          <a:blip r:embed="rId3"/>
          <a:srcRect/>
          <a:stretch>
            <a:fillRect/>
          </a:stretch>
        </p:blipFill>
        <p:spPr bwMode="auto">
          <a:xfrm>
            <a:off x="4154370" y="4782861"/>
            <a:ext cx="2737750" cy="1706650"/>
          </a:xfrm>
          <a:prstGeom prst="rect">
            <a:avLst/>
          </a:prstGeom>
          <a:noFill/>
        </p:spPr>
      </p:pic>
      <p:sp>
        <p:nvSpPr>
          <p:cNvPr id="15366" name="AutoShape 6" descr="https://stc-new.8531.cn/assets/redboat/20201112/1605182769443_5fad2531636db97c66713d5c.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5368" name="AutoShape 8" descr="https://stc-new.8531.cn/assets/redboat/20201112/1605182769443_5fad2531636db97c66713d5c.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5370" name="AutoShape 10" descr="https://stc-new.8531.cn/assets/redboat/20201112/1605182769443_5fad2531636db97c66713d5c.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5372" name="AutoShape 12" descr="https://stc-new.8531.cn/assets/redboat/20201112/1605182769443_5fad2531636db97c66713d5c.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7" name="圆角矩形 6"/>
          <p:cNvSpPr/>
          <p:nvPr/>
        </p:nvSpPr>
        <p:spPr>
          <a:xfrm>
            <a:off x="1261241" y="1639613"/>
            <a:ext cx="2601311" cy="567558"/>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微软雅黑" panose="020B0503020204020204" pitchFamily="34" charset="-122"/>
                <a:ea typeface="微软雅黑" panose="020B0503020204020204" pitchFamily="34" charset="-122"/>
              </a:rPr>
              <a:t>科技：</a:t>
            </a:r>
            <a:r>
              <a:rPr lang="zh-CN" altLang="en-US" sz="2000" dirty="0" smtClean="0">
                <a:latin typeface="微软雅黑" panose="020B0503020204020204" pitchFamily="34" charset="-122"/>
                <a:ea typeface="微软雅黑" panose="020B0503020204020204" pitchFamily="34" charset="-122"/>
              </a:rPr>
              <a:t>第一</a:t>
            </a:r>
            <a:r>
              <a:rPr lang="zh-CN" altLang="en-US" sz="2000" dirty="0">
                <a:latin typeface="微软雅黑" panose="020B0503020204020204" pitchFamily="34" charset="-122"/>
                <a:ea typeface="微软雅黑" panose="020B0503020204020204" pitchFamily="34" charset="-122"/>
              </a:rPr>
              <a:t>生产力</a:t>
            </a:r>
            <a:endParaRPr lang="zh-CN" altLang="en-US" sz="2000" dirty="0">
              <a:latin typeface="微软雅黑" panose="020B0503020204020204" pitchFamily="34" charset="-122"/>
              <a:ea typeface="微软雅黑" panose="020B0503020204020204" pitchFamily="34" charset="-122"/>
            </a:endParaRPr>
          </a:p>
        </p:txBody>
      </p:sp>
      <p:sp>
        <p:nvSpPr>
          <p:cNvPr id="10" name="圆角矩形 9"/>
          <p:cNvSpPr/>
          <p:nvPr/>
        </p:nvSpPr>
        <p:spPr>
          <a:xfrm>
            <a:off x="4472152" y="1650123"/>
            <a:ext cx="2601311" cy="567558"/>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000" b="1" dirty="0" smtClean="0">
                <a:latin typeface="微软雅黑" panose="020B0503020204020204" pitchFamily="34" charset="-122"/>
                <a:ea typeface="微软雅黑" panose="020B0503020204020204" pitchFamily="34" charset="-122"/>
              </a:rPr>
              <a:t>人才</a:t>
            </a:r>
            <a:r>
              <a:rPr lang="zh-CN" altLang="en-US" sz="2000" b="1" dirty="0" smtClean="0">
                <a:latin typeface="微软雅黑" panose="020B0503020204020204" pitchFamily="34" charset="-122"/>
                <a:ea typeface="微软雅黑" panose="020B0503020204020204" pitchFamily="34" charset="-122"/>
              </a:rPr>
              <a:t>：</a:t>
            </a:r>
            <a:r>
              <a:rPr lang="zh-CN" altLang="zh-CN" sz="2000" dirty="0" smtClean="0">
                <a:latin typeface="微软雅黑" panose="020B0503020204020204" pitchFamily="34" charset="-122"/>
                <a:ea typeface="微软雅黑" panose="020B0503020204020204" pitchFamily="34" charset="-122"/>
              </a:rPr>
              <a:t>第一</a:t>
            </a:r>
            <a:r>
              <a:rPr lang="zh-CN" altLang="zh-CN" sz="2000" dirty="0">
                <a:latin typeface="微软雅黑" panose="020B0503020204020204" pitchFamily="34" charset="-122"/>
                <a:ea typeface="微软雅黑" panose="020B0503020204020204" pitchFamily="34" charset="-122"/>
              </a:rPr>
              <a:t>资源</a:t>
            </a:r>
            <a:endParaRPr lang="zh-CN" altLang="en-US" sz="2000" dirty="0">
              <a:latin typeface="微软雅黑" panose="020B0503020204020204" pitchFamily="34" charset="-122"/>
              <a:ea typeface="微软雅黑" panose="020B0503020204020204" pitchFamily="34" charset="-122"/>
            </a:endParaRPr>
          </a:p>
        </p:txBody>
      </p:sp>
      <p:sp>
        <p:nvSpPr>
          <p:cNvPr id="11" name="圆角矩形 10"/>
          <p:cNvSpPr/>
          <p:nvPr/>
        </p:nvSpPr>
        <p:spPr>
          <a:xfrm>
            <a:off x="7798679" y="1671144"/>
            <a:ext cx="2601311" cy="567558"/>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000" b="1" dirty="0" smtClean="0">
                <a:latin typeface="微软雅黑" panose="020B0503020204020204" pitchFamily="34" charset="-122"/>
                <a:ea typeface="微软雅黑" panose="020B0503020204020204" pitchFamily="34" charset="-122"/>
              </a:rPr>
              <a:t>创新</a:t>
            </a:r>
            <a:r>
              <a:rPr lang="zh-CN" altLang="en-US" sz="2000" b="1" dirty="0" smtClean="0">
                <a:latin typeface="微软雅黑" panose="020B0503020204020204" pitchFamily="34" charset="-122"/>
                <a:ea typeface="微软雅黑" panose="020B0503020204020204" pitchFamily="34" charset="-122"/>
              </a:rPr>
              <a:t>：</a:t>
            </a:r>
            <a:r>
              <a:rPr lang="zh-CN" altLang="zh-CN" sz="2000" dirty="0" smtClean="0">
                <a:latin typeface="微软雅黑" panose="020B0503020204020204" pitchFamily="34" charset="-122"/>
                <a:ea typeface="微软雅黑" panose="020B0503020204020204" pitchFamily="34" charset="-122"/>
              </a:rPr>
              <a:t>第一</a:t>
            </a:r>
            <a:r>
              <a:rPr lang="zh-CN" altLang="zh-CN" sz="2000" dirty="0">
                <a:latin typeface="微软雅黑" panose="020B0503020204020204" pitchFamily="34" charset="-122"/>
                <a:ea typeface="微软雅黑" panose="020B0503020204020204" pitchFamily="34" charset="-122"/>
              </a:rPr>
              <a:t>动力</a:t>
            </a:r>
            <a:endParaRPr lang="zh-CN" altLang="en-US" sz="2000" dirty="0">
              <a:latin typeface="微软雅黑" panose="020B0503020204020204" pitchFamily="34" charset="-122"/>
              <a:ea typeface="微软雅黑" panose="020B0503020204020204" pitchFamily="34" charset="-122"/>
            </a:endParaRPr>
          </a:p>
        </p:txBody>
      </p:sp>
      <p:sp>
        <p:nvSpPr>
          <p:cNvPr id="12" name="圆角矩形 11"/>
          <p:cNvSpPr/>
          <p:nvPr/>
        </p:nvSpPr>
        <p:spPr>
          <a:xfrm>
            <a:off x="1255981" y="3210953"/>
            <a:ext cx="2601311" cy="567558"/>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a:solidFill>
                  <a:schemeClr val="tx1"/>
                </a:solidFill>
                <a:latin typeface="微软雅黑" panose="020B0503020204020204" pitchFamily="34" charset="-122"/>
                <a:ea typeface="微软雅黑" panose="020B0503020204020204" pitchFamily="34" charset="-122"/>
              </a:rPr>
              <a:t>科教兴国战略</a:t>
            </a:r>
            <a:endParaRPr lang="zh-CN" altLang="en-US" sz="2000" spc="300" dirty="0">
              <a:solidFill>
                <a:schemeClr val="tx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4466892" y="3221463"/>
            <a:ext cx="2601311" cy="567558"/>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a:solidFill>
                  <a:schemeClr val="tx1"/>
                </a:solidFill>
                <a:latin typeface="微软雅黑" panose="020B0503020204020204" pitchFamily="34" charset="-122"/>
                <a:ea typeface="微软雅黑" panose="020B0503020204020204" pitchFamily="34" charset="-122"/>
              </a:rPr>
              <a:t>人才强国战略</a:t>
            </a:r>
            <a:endParaRPr lang="zh-CN" altLang="en-US" sz="2000" spc="300" dirty="0">
              <a:solidFill>
                <a:schemeClr val="tx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7793419" y="3242484"/>
            <a:ext cx="2601311" cy="567558"/>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100" dirty="0">
                <a:solidFill>
                  <a:schemeClr val="tx1"/>
                </a:solidFill>
                <a:latin typeface="微软雅黑" panose="020B0503020204020204" pitchFamily="34" charset="-122"/>
                <a:ea typeface="微软雅黑" panose="020B0503020204020204" pitchFamily="34" charset="-122"/>
              </a:rPr>
              <a:t>创新驱动发展战略</a:t>
            </a:r>
            <a:endParaRPr lang="zh-CN" altLang="en-US" sz="2000" spc="100" dirty="0">
              <a:solidFill>
                <a:schemeClr val="tx1"/>
              </a:solidFill>
              <a:latin typeface="微软雅黑" panose="020B0503020204020204" pitchFamily="34" charset="-122"/>
              <a:ea typeface="微软雅黑" panose="020B0503020204020204" pitchFamily="34" charset="-122"/>
            </a:endParaRPr>
          </a:p>
        </p:txBody>
      </p:sp>
      <p:sp>
        <p:nvSpPr>
          <p:cNvPr id="15" name="下箭头 14"/>
          <p:cNvSpPr/>
          <p:nvPr/>
        </p:nvSpPr>
        <p:spPr>
          <a:xfrm>
            <a:off x="2349060" y="2317532"/>
            <a:ext cx="441434" cy="804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 15"/>
          <p:cNvSpPr/>
          <p:nvPr/>
        </p:nvSpPr>
        <p:spPr>
          <a:xfrm>
            <a:off x="5557332" y="2330730"/>
            <a:ext cx="441434" cy="804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下箭头 16"/>
          <p:cNvSpPr/>
          <p:nvPr/>
        </p:nvSpPr>
        <p:spPr>
          <a:xfrm>
            <a:off x="8878617" y="2346495"/>
            <a:ext cx="441434" cy="804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1250721" y="5066081"/>
            <a:ext cx="2601311" cy="567558"/>
          </a:xfrm>
          <a:prstGeom prst="round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a:latin typeface="微软雅黑" panose="020B0503020204020204" pitchFamily="34" charset="-122"/>
                <a:ea typeface="微软雅黑" panose="020B0503020204020204" pitchFamily="34" charset="-122"/>
              </a:rPr>
              <a:t>教育</a:t>
            </a:r>
            <a:r>
              <a:rPr lang="zh-CN" altLang="en-US" sz="2000" b="1" spc="300" dirty="0" smtClean="0">
                <a:latin typeface="微软雅黑" panose="020B0503020204020204" pitchFamily="34" charset="-122"/>
                <a:ea typeface="微软雅黑" panose="020B0503020204020204" pitchFamily="34" charset="-122"/>
              </a:rPr>
              <a:t>强国</a:t>
            </a:r>
            <a:endParaRPr lang="zh-CN" altLang="en-US" sz="2000" b="1" spc="300" dirty="0">
              <a:latin typeface="微软雅黑" panose="020B0503020204020204" pitchFamily="34" charset="-122"/>
              <a:ea typeface="微软雅黑" panose="020B0503020204020204" pitchFamily="34" charset="-122"/>
            </a:endParaRPr>
          </a:p>
        </p:txBody>
      </p:sp>
      <p:sp>
        <p:nvSpPr>
          <p:cNvPr id="19" name="圆角矩形 18"/>
          <p:cNvSpPr/>
          <p:nvPr/>
        </p:nvSpPr>
        <p:spPr>
          <a:xfrm>
            <a:off x="4461632" y="5076591"/>
            <a:ext cx="2601311" cy="567558"/>
          </a:xfrm>
          <a:prstGeom prst="round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科技强国</a:t>
            </a:r>
            <a:endParaRPr lang="zh-CN" altLang="en-US" sz="2000" b="1" spc="300" dirty="0">
              <a:latin typeface="微软雅黑" panose="020B0503020204020204" pitchFamily="34" charset="-122"/>
              <a:ea typeface="微软雅黑" panose="020B0503020204020204" pitchFamily="34" charset="-122"/>
            </a:endParaRPr>
          </a:p>
        </p:txBody>
      </p:sp>
      <p:sp>
        <p:nvSpPr>
          <p:cNvPr id="20" name="圆角矩形 19"/>
          <p:cNvSpPr/>
          <p:nvPr/>
        </p:nvSpPr>
        <p:spPr>
          <a:xfrm>
            <a:off x="7788159" y="5097612"/>
            <a:ext cx="2601311" cy="567558"/>
          </a:xfrm>
          <a:prstGeom prst="round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人才强国</a:t>
            </a:r>
            <a:endParaRPr lang="zh-CN" altLang="en-US" sz="2000" b="1" spc="300" dirty="0">
              <a:latin typeface="微软雅黑" panose="020B0503020204020204" pitchFamily="34" charset="-122"/>
              <a:ea typeface="微软雅黑" panose="020B0503020204020204" pitchFamily="34" charset="-122"/>
            </a:endParaRPr>
          </a:p>
        </p:txBody>
      </p:sp>
      <p:sp>
        <p:nvSpPr>
          <p:cNvPr id="24" name="下箭头 23"/>
          <p:cNvSpPr/>
          <p:nvPr/>
        </p:nvSpPr>
        <p:spPr>
          <a:xfrm>
            <a:off x="2155924" y="4043857"/>
            <a:ext cx="7223245" cy="740980"/>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300" dirty="0" smtClean="0">
                <a:solidFill>
                  <a:schemeClr val="tx1"/>
                </a:solidFill>
              </a:rPr>
              <a:t>加快建设</a:t>
            </a:r>
            <a:endParaRPr lang="zh-CN" altLang="en-US" b="1" spc="300" dirty="0">
              <a:solidFill>
                <a:schemeClr val="tx1"/>
              </a:solidFill>
            </a:endParaRPr>
          </a:p>
        </p:txBody>
      </p:sp>
      <p:grpSp>
        <p:nvGrpSpPr>
          <p:cNvPr id="21" name="组合 20"/>
          <p:cNvGrpSpPr/>
          <p:nvPr/>
        </p:nvGrpSpPr>
        <p:grpSpPr>
          <a:xfrm>
            <a:off x="760822" y="407933"/>
            <a:ext cx="10241251" cy="553998"/>
            <a:chOff x="6591297" y="2218049"/>
            <a:chExt cx="14831322" cy="553998"/>
          </a:xfrm>
        </p:grpSpPr>
        <p:sp>
          <p:nvSpPr>
            <p:cNvPr id="22" name="平行四边形 21"/>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23" name="平行四边形 22"/>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b="1" dirty="0"/>
            </a:p>
          </p:txBody>
        </p:sp>
        <p:sp>
          <p:nvSpPr>
            <p:cNvPr id="25" name="文本框 4"/>
            <p:cNvSpPr txBox="1"/>
            <p:nvPr/>
          </p:nvSpPr>
          <p:spPr>
            <a:xfrm>
              <a:off x="7087799" y="2218049"/>
              <a:ext cx="14334820" cy="553998"/>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000" b="1" spc="200" dirty="0" smtClean="0">
                  <a:solidFill>
                    <a:schemeClr val="tx1"/>
                  </a:solidFill>
                  <a:latin typeface="黑体" panose="02010609060101010101" pitchFamily="49" charset="-122"/>
                  <a:ea typeface="黑体" panose="02010609060101010101" pitchFamily="49" charset="-122"/>
                  <a:cs typeface="+mj-cs"/>
                </a:rPr>
                <a:t>基</a:t>
              </a:r>
              <a:r>
                <a:rPr lang="zh-CN" altLang="en-US" sz="3000" b="1" spc="200" dirty="0">
                  <a:solidFill>
                    <a:schemeClr val="tx1"/>
                  </a:solidFill>
                  <a:latin typeface="黑体" panose="02010609060101010101" pitchFamily="49" charset="-122"/>
                  <a:ea typeface="黑体" panose="02010609060101010101" pitchFamily="49" charset="-122"/>
                  <a:cs typeface="+mj-cs"/>
                </a:rPr>
                <a:t>础性战略性支撑</a:t>
              </a:r>
              <a:r>
                <a:rPr lang="zh-CN" altLang="en-US" sz="3000" b="1" spc="200" dirty="0" smtClean="0">
                  <a:solidFill>
                    <a:schemeClr val="tx1"/>
                  </a:solidFill>
                  <a:latin typeface="黑体" panose="02010609060101010101" pitchFamily="49" charset="-122"/>
                  <a:ea typeface="黑体" panose="02010609060101010101" pitchFamily="49" charset="-122"/>
                  <a:cs typeface="+mj-cs"/>
                </a:rPr>
                <a:t>是高质量发展的重要手段</a:t>
              </a:r>
              <a:endParaRPr lang="en-US" altLang="zh-CN"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1000"/>
                                        <p:tgtEl>
                                          <p:spTgt spid="12"/>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1000"/>
                                        <p:tgtEl>
                                          <p:spTgt spid="13"/>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1000"/>
                                        <p:tgtEl>
                                          <p:spTgt spid="15"/>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10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10257" y="617373"/>
            <a:ext cx="8510750" cy="722695"/>
          </a:xfrm>
          <a:solidFill>
            <a:schemeClr val="bg1"/>
          </a:solidFill>
        </p:spPr>
        <p:txBody>
          <a:bodyPr>
            <a:normAutofit/>
          </a:bodyPr>
          <a:lstStyle/>
          <a:p>
            <a:pPr algn="ctr"/>
            <a:r>
              <a:rPr lang="zh-CN" altLang="en-US" sz="2800" spc="300" dirty="0">
                <a:solidFill>
                  <a:srgbClr val="0000FF"/>
                </a:solidFill>
                <a:latin typeface="华文中宋" panose="02010600040101010101" pitchFamily="2" charset="-122"/>
                <a:ea typeface="华文中宋" panose="02010600040101010101" pitchFamily="2" charset="-122"/>
              </a:rPr>
              <a:t>实施科教兴国战略，强化现代化建设人才支撑</a:t>
            </a:r>
            <a:endParaRPr lang="zh-CN" altLang="en-US" sz="2800" spc="300" dirty="0">
              <a:solidFill>
                <a:srgbClr val="0000FF"/>
              </a:solidFill>
              <a:latin typeface="华文中宋" panose="02010600040101010101" pitchFamily="2" charset="-122"/>
              <a:ea typeface="华文中宋" panose="02010600040101010101" pitchFamily="2"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1606484" y="1713246"/>
            <a:ext cx="3265875" cy="2533482"/>
            <a:chOff x="966153" y="2312353"/>
            <a:chExt cx="3265875" cy="2195775"/>
          </a:xfrm>
        </p:grpSpPr>
        <p:pic>
          <p:nvPicPr>
            <p:cNvPr id="6" name="图片 5"/>
            <p:cNvPicPr>
              <a:picLocks noChangeAspect="1"/>
            </p:cNvPicPr>
            <p:nvPr/>
          </p:nvPicPr>
          <p:blipFill>
            <a:blip r:embed="rId1"/>
            <a:stretch>
              <a:fillRect/>
            </a:stretch>
          </p:blipFill>
          <p:spPr>
            <a:xfrm>
              <a:off x="1174066" y="3026068"/>
              <a:ext cx="2634774" cy="1482060"/>
            </a:xfrm>
            <a:prstGeom prst="rect">
              <a:avLst/>
            </a:prstGeom>
          </p:spPr>
        </p:pic>
        <p:grpSp>
          <p:nvGrpSpPr>
            <p:cNvPr id="7" name="组合 6"/>
            <p:cNvGrpSpPr/>
            <p:nvPr/>
          </p:nvGrpSpPr>
          <p:grpSpPr>
            <a:xfrm>
              <a:off x="966153" y="2312353"/>
              <a:ext cx="3265875" cy="756130"/>
              <a:chOff x="1723370" y="2667879"/>
              <a:chExt cx="3265875" cy="756130"/>
            </a:xfrm>
          </p:grpSpPr>
          <p:sp>
            <p:nvSpPr>
              <p:cNvPr id="8" name="矩形: 圆角 11"/>
              <p:cNvSpPr/>
              <p:nvPr/>
            </p:nvSpPr>
            <p:spPr>
              <a:xfrm>
                <a:off x="1723370" y="2667879"/>
                <a:ext cx="3265875" cy="516003"/>
              </a:xfrm>
              <a:prstGeom prst="roundRect">
                <a:avLst>
                  <a:gd name="adj" fmla="val 50000"/>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a:endParaRPr>
              </a:p>
            </p:txBody>
          </p:sp>
          <p:sp>
            <p:nvSpPr>
              <p:cNvPr id="9" name="文本框 7"/>
              <p:cNvSpPr txBox="1"/>
              <p:nvPr/>
            </p:nvSpPr>
            <p:spPr>
              <a:xfrm>
                <a:off x="2021688" y="2760189"/>
                <a:ext cx="2723823" cy="663820"/>
              </a:xfrm>
              <a:prstGeom prst="rect">
                <a:avLst/>
              </a:prstGeom>
              <a:noFill/>
            </p:spPr>
            <p:txBody>
              <a:bodyPr wrap="square" rtlCol="0">
                <a:spAutoFit/>
              </a:bodyPr>
              <a:lstStyle>
                <a:defPPr>
                  <a:defRPr lang="zh-CN"/>
                </a:defPPr>
                <a:lvl1pP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办</a:t>
                </a:r>
                <a:r>
                  <a:rPr kumimoji="0" lang="zh-CN" altLang="en-US"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好人民满意的教</a:t>
                </a:r>
                <a:r>
                  <a:rPr kumimoji="0" lang="zh-CN" altLang="en-US"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育</a:t>
                </a:r>
                <a:r>
                  <a:rPr kumimoji="0" lang="zh-CN" altLang="en-US"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a:t>
                </a:r>
                <a:r>
                  <a:rPr lang="zh-CN" altLang="en-US" b="1" kern="0" dirty="0" smtClean="0">
                    <a:solidFill>
                      <a:srgbClr val="FF0000"/>
                    </a:solidFill>
                    <a:latin typeface="微软雅黑" panose="020B0503020204020204" pitchFamily="34" charset="-122"/>
                    <a:ea typeface="微软雅黑" panose="020B0503020204020204" pitchFamily="34" charset="-122"/>
                  </a:rPr>
                  <a:t>教育资源的均衡配置</a:t>
                </a:r>
                <a:r>
                  <a:rPr kumimoji="0" lang="zh-CN" altLang="en-US"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endPar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10" name="组合 9"/>
          <p:cNvGrpSpPr/>
          <p:nvPr/>
        </p:nvGrpSpPr>
        <p:grpSpPr>
          <a:xfrm>
            <a:off x="6441877" y="1776308"/>
            <a:ext cx="3265875" cy="1933578"/>
            <a:chOff x="4874717" y="2312352"/>
            <a:chExt cx="3265875" cy="1933578"/>
          </a:xfrm>
        </p:grpSpPr>
        <p:pic>
          <p:nvPicPr>
            <p:cNvPr id="11" name="图片 10"/>
            <p:cNvPicPr>
              <a:picLocks noChangeAspect="1"/>
            </p:cNvPicPr>
            <p:nvPr/>
          </p:nvPicPr>
          <p:blipFill>
            <a:blip r:embed="rId2"/>
            <a:stretch>
              <a:fillRect/>
            </a:stretch>
          </p:blipFill>
          <p:spPr>
            <a:xfrm>
              <a:off x="5055342" y="2612079"/>
              <a:ext cx="2904624" cy="1633851"/>
            </a:xfrm>
            <a:prstGeom prst="rect">
              <a:avLst/>
            </a:prstGeom>
          </p:spPr>
        </p:pic>
        <p:grpSp>
          <p:nvGrpSpPr>
            <p:cNvPr id="12" name="组合 11"/>
            <p:cNvGrpSpPr/>
            <p:nvPr/>
          </p:nvGrpSpPr>
          <p:grpSpPr>
            <a:xfrm>
              <a:off x="4874717" y="2312352"/>
              <a:ext cx="3265875" cy="518489"/>
              <a:chOff x="1723369" y="3242436"/>
              <a:chExt cx="3265875" cy="518489"/>
            </a:xfrm>
          </p:grpSpPr>
          <p:sp>
            <p:nvSpPr>
              <p:cNvPr id="13" name="矩形: 圆角 12"/>
              <p:cNvSpPr/>
              <p:nvPr/>
            </p:nvSpPr>
            <p:spPr>
              <a:xfrm>
                <a:off x="1723369" y="3242436"/>
                <a:ext cx="3265875" cy="516003"/>
              </a:xfrm>
              <a:prstGeom prst="roundRect">
                <a:avLst>
                  <a:gd name="adj" fmla="val 50000"/>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a:endParaRPr>
              </a:p>
            </p:txBody>
          </p:sp>
          <p:sp>
            <p:nvSpPr>
              <p:cNvPr id="14" name="文本框 8"/>
              <p:cNvSpPr txBox="1"/>
              <p:nvPr/>
            </p:nvSpPr>
            <p:spPr>
              <a:xfrm>
                <a:off x="1994392" y="3299260"/>
                <a:ext cx="2492990" cy="461665"/>
              </a:xfrm>
              <a:prstGeom prst="rect">
                <a:avLst/>
              </a:prstGeom>
              <a:noFill/>
            </p:spPr>
            <p:txBody>
              <a:bodyPr wrap="square" rtlCol="0">
                <a:spAutoFit/>
              </a:bodyPr>
              <a:lstStyle>
                <a:defPPr>
                  <a:defRPr lang="zh-CN"/>
                </a:defPPr>
                <a:lvl1pP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完善</a:t>
                </a:r>
                <a:r>
                  <a:rPr kumimoji="0" lang="zh-CN" altLang="en-US"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科技创新体系</a:t>
                </a:r>
                <a:endParaRPr kumimoji="0" lang="zh-CN" altLang="en-US"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1460310" y="3966328"/>
            <a:ext cx="3624764" cy="2574219"/>
            <a:chOff x="553294" y="4240018"/>
            <a:chExt cx="3624764" cy="2574219"/>
          </a:xfrm>
        </p:grpSpPr>
        <p:pic>
          <p:nvPicPr>
            <p:cNvPr id="16" name="图片 15"/>
            <p:cNvPicPr>
              <a:picLocks noChangeAspect="1"/>
            </p:cNvPicPr>
            <p:nvPr/>
          </p:nvPicPr>
          <p:blipFill>
            <a:blip r:embed="rId3"/>
            <a:stretch>
              <a:fillRect/>
            </a:stretch>
          </p:blipFill>
          <p:spPr>
            <a:xfrm>
              <a:off x="1007207" y="5180440"/>
              <a:ext cx="2904528" cy="1633797"/>
            </a:xfrm>
            <a:prstGeom prst="rect">
              <a:avLst/>
            </a:prstGeom>
          </p:spPr>
        </p:pic>
        <p:grpSp>
          <p:nvGrpSpPr>
            <p:cNvPr id="17" name="组合 16"/>
            <p:cNvGrpSpPr/>
            <p:nvPr/>
          </p:nvGrpSpPr>
          <p:grpSpPr>
            <a:xfrm>
              <a:off x="553294" y="4240018"/>
              <a:ext cx="3624764" cy="964765"/>
              <a:chOff x="1785948" y="3816993"/>
              <a:chExt cx="3624764" cy="964765"/>
            </a:xfrm>
          </p:grpSpPr>
          <p:sp>
            <p:nvSpPr>
              <p:cNvPr id="18" name="矩形: 圆角 13"/>
              <p:cNvSpPr/>
              <p:nvPr/>
            </p:nvSpPr>
            <p:spPr>
              <a:xfrm>
                <a:off x="1862201" y="3816993"/>
                <a:ext cx="3421920" cy="516003"/>
              </a:xfrm>
              <a:prstGeom prst="roundRect">
                <a:avLst>
                  <a:gd name="adj" fmla="val 50000"/>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a:endParaRPr>
              </a:p>
            </p:txBody>
          </p:sp>
          <p:sp>
            <p:nvSpPr>
              <p:cNvPr id="19" name="文本框 9"/>
              <p:cNvSpPr txBox="1"/>
              <p:nvPr/>
            </p:nvSpPr>
            <p:spPr>
              <a:xfrm>
                <a:off x="1785948" y="3873817"/>
                <a:ext cx="3624764" cy="907941"/>
              </a:xfrm>
              <a:prstGeom prst="rect">
                <a:avLst/>
              </a:prstGeom>
              <a:noFill/>
            </p:spPr>
            <p:txBody>
              <a:bodyPr wrap="square" rtlCol="0">
                <a:spAutoFit/>
              </a:bodyPr>
              <a:lstStyle>
                <a:defPPr>
                  <a:defRPr lang="zh-CN"/>
                </a:defPPr>
                <a:lvl1pP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加快</a:t>
                </a:r>
                <a:r>
                  <a:rPr kumimoji="0" lang="zh-CN" altLang="en-US"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实施创新驱动发展战</a:t>
                </a:r>
                <a:r>
                  <a:rPr kumimoji="0" lang="zh-CN" altLang="en-US"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略</a:t>
                </a:r>
                <a:endParaRPr kumimoji="0" lang="en-US" altLang="zh-CN"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600"/>
                  </a:spcAft>
                  <a:buClrTx/>
                  <a:buSzTx/>
                  <a:buFontTx/>
                  <a:buNone/>
                  <a:defRPr/>
                </a:pPr>
                <a:r>
                  <a:rPr lang="zh-CN" altLang="en-US" sz="2000" kern="0" dirty="0" smtClean="0">
                    <a:solidFill>
                      <a:sysClr val="windowText" lastClr="000000"/>
                    </a:solidFill>
                    <a:latin typeface="微软雅黑" panose="020B0503020204020204" pitchFamily="34" charset="-122"/>
                    <a:ea typeface="微软雅黑" panose="020B0503020204020204" pitchFamily="34" charset="-122"/>
                  </a:rPr>
                  <a:t>（举例</a:t>
                </a:r>
                <a:r>
                  <a:rPr lang="zh-CN" altLang="en-US" sz="2000" kern="0" dirty="0" smtClean="0">
                    <a:solidFill>
                      <a:srgbClr val="FF0000"/>
                    </a:solidFill>
                    <a:latin typeface="微软雅黑" panose="020B0503020204020204" pitchFamily="34" charset="-122"/>
                    <a:ea typeface="微软雅黑" panose="020B0503020204020204" pitchFamily="34" charset="-122"/>
                  </a:rPr>
                  <a:t>天明机械与港圣开关</a:t>
                </a:r>
                <a:r>
                  <a:rPr lang="zh-CN" altLang="en-US" sz="2000" kern="0" dirty="0" smtClean="0">
                    <a:solidFill>
                      <a:sysClr val="windowText" lastClr="000000"/>
                    </a:solidFill>
                    <a:latin typeface="微软雅黑" panose="020B0503020204020204" pitchFamily="34" charset="-122"/>
                    <a:ea typeface="微软雅黑" panose="020B0503020204020204" pitchFamily="34" charset="-122"/>
                  </a:rPr>
                  <a:t>）</a:t>
                </a:r>
                <a:endParaRPr kumimoji="0" lang="zh-CN" altLang="en-US"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6473409" y="4026957"/>
            <a:ext cx="3265875" cy="1874264"/>
            <a:chOff x="4874717" y="4240018"/>
            <a:chExt cx="3265875" cy="1874264"/>
          </a:xfrm>
        </p:grpSpPr>
        <p:pic>
          <p:nvPicPr>
            <p:cNvPr id="21" name="图片 20"/>
            <p:cNvPicPr>
              <a:picLocks noChangeAspect="1"/>
            </p:cNvPicPr>
            <p:nvPr/>
          </p:nvPicPr>
          <p:blipFill>
            <a:blip r:embed="rId4"/>
            <a:stretch>
              <a:fillRect/>
            </a:stretch>
          </p:blipFill>
          <p:spPr>
            <a:xfrm>
              <a:off x="5029936" y="4480422"/>
              <a:ext cx="2904640" cy="1633860"/>
            </a:xfrm>
            <a:prstGeom prst="rect">
              <a:avLst/>
            </a:prstGeom>
          </p:spPr>
        </p:pic>
        <p:grpSp>
          <p:nvGrpSpPr>
            <p:cNvPr id="22" name="组合 21"/>
            <p:cNvGrpSpPr/>
            <p:nvPr/>
          </p:nvGrpSpPr>
          <p:grpSpPr>
            <a:xfrm>
              <a:off x="4874717" y="4240018"/>
              <a:ext cx="3265875" cy="887436"/>
              <a:chOff x="1861987" y="4391550"/>
              <a:chExt cx="3265875" cy="887436"/>
            </a:xfrm>
          </p:grpSpPr>
          <p:sp>
            <p:nvSpPr>
              <p:cNvPr id="23" name="矩形: 圆角 14"/>
              <p:cNvSpPr/>
              <p:nvPr/>
            </p:nvSpPr>
            <p:spPr>
              <a:xfrm>
                <a:off x="1861987" y="4391550"/>
                <a:ext cx="3265875" cy="516003"/>
              </a:xfrm>
              <a:prstGeom prst="roundRect">
                <a:avLst>
                  <a:gd name="adj" fmla="val 50000"/>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a:endParaRPr>
              </a:p>
            </p:txBody>
          </p:sp>
          <p:sp>
            <p:nvSpPr>
              <p:cNvPr id="24" name="文本框 10"/>
              <p:cNvSpPr txBox="1"/>
              <p:nvPr/>
            </p:nvSpPr>
            <p:spPr>
              <a:xfrm>
                <a:off x="2034587" y="4447989"/>
                <a:ext cx="2954655" cy="830997"/>
              </a:xfrm>
              <a:prstGeom prst="rect">
                <a:avLst/>
              </a:prstGeom>
              <a:noFill/>
            </p:spPr>
            <p:txBody>
              <a:bodyPr wrap="square" rtlCol="0">
                <a:spAutoFit/>
              </a:bodyPr>
              <a:lstStyle>
                <a:defPPr>
                  <a:defRPr lang="zh-CN"/>
                </a:defPPr>
                <a:lvl1pP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zh-CN"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深入</a:t>
                </a:r>
                <a:r>
                  <a:rPr kumimoji="0" lang="zh-CN" altLang="zh-CN"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实施人才强国战</a:t>
                </a:r>
                <a:r>
                  <a:rPr kumimoji="0" lang="zh-CN" altLang="zh-CN"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略</a:t>
                </a:r>
                <a:r>
                  <a:rPr kumimoji="0" lang="zh-CN" altLang="en-US" sz="20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（连云港：人才强市）</a:t>
                </a:r>
                <a:endParaRPr kumimoji="0" lang="zh-CN" altLang="zh-CN"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7" name="矩形 2"/>
          <p:cNvSpPr>
            <a:spLocks noChangeArrowheads="1"/>
          </p:cNvSpPr>
          <p:nvPr/>
        </p:nvSpPr>
        <p:spPr bwMode="auto">
          <a:xfrm>
            <a:off x="5893888" y="1493472"/>
            <a:ext cx="5362695" cy="1748369"/>
          </a:xfrm>
          <a:prstGeom prst="rect">
            <a:avLst/>
          </a:prstGeom>
          <a:solidFill>
            <a:sysClr val="window" lastClr="FFFFFF"/>
          </a:solidFill>
          <a:ln w="19050">
            <a:solidFill>
              <a:srgbClr val="C00000"/>
            </a:solidFill>
          </a:ln>
        </p:spPr>
        <p:txBody>
          <a:bodyPr lIns="93279" tIns="46639" rIns="93279" bIns="4663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110" b="0" i="0" u="none" strike="noStrike" kern="0" cap="none" spc="0" normalizeH="0" baseline="0" noProof="0">
              <a:ln>
                <a:noFill/>
              </a:ln>
              <a:solidFill>
                <a:srgbClr val="000000"/>
              </a:solidFill>
              <a:effectLst/>
              <a:uLnTx/>
              <a:uFillTx/>
            </a:endParaRPr>
          </a:p>
        </p:txBody>
      </p:sp>
      <p:sp>
        <p:nvSpPr>
          <p:cNvPr id="8" name="矩形 3"/>
          <p:cNvSpPr>
            <a:spLocks noChangeArrowheads="1"/>
          </p:cNvSpPr>
          <p:nvPr/>
        </p:nvSpPr>
        <p:spPr bwMode="auto">
          <a:xfrm>
            <a:off x="779748" y="3068908"/>
            <a:ext cx="5123193" cy="183527"/>
          </a:xfrm>
          <a:prstGeom prst="rect">
            <a:avLst/>
          </a:prstGeom>
          <a:solidFill>
            <a:srgbClr val="C00000"/>
          </a:solidFill>
          <a:ln>
            <a:noFill/>
          </a:ln>
        </p:spPr>
        <p:txBody>
          <a:bodyPr lIns="93279" tIns="46639" rIns="93279" bIns="4663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110" b="0" i="0" u="none" strike="noStrike" kern="0" cap="none" spc="0" normalizeH="0" baseline="0" noProof="0" dirty="0">
              <a:ln>
                <a:noFill/>
              </a:ln>
              <a:solidFill>
                <a:srgbClr val="000000"/>
              </a:solidFill>
              <a:effectLst/>
              <a:uLnTx/>
              <a:uFillTx/>
            </a:endParaRPr>
          </a:p>
        </p:txBody>
      </p:sp>
      <p:sp>
        <p:nvSpPr>
          <p:cNvPr id="9" name="文本框 11"/>
          <p:cNvSpPr txBox="1"/>
          <p:nvPr/>
        </p:nvSpPr>
        <p:spPr>
          <a:xfrm>
            <a:off x="1034616" y="1900026"/>
            <a:ext cx="4532286" cy="1107996"/>
          </a:xfrm>
          <a:prstGeom prst="rect">
            <a:avLst/>
          </a:prstGeom>
          <a:noFill/>
        </p:spPr>
        <p:txBody>
          <a:bodyPr wrap="square">
            <a:spAutoFit/>
          </a:bodyPr>
          <a:lstStyle/>
          <a:p>
            <a:pPr>
              <a:lnSpc>
                <a:spcPct val="150000"/>
              </a:lnSpc>
            </a:pPr>
            <a:r>
              <a:rPr lang="zh-CN" altLang="en-US" sz="2200" dirty="0" smtClean="0">
                <a:solidFill>
                  <a:srgbClr val="000000"/>
                </a:solidFill>
                <a:latin typeface="等线" panose="02010600030101010101" pitchFamily="2" charset="-122"/>
                <a:ea typeface="等线" panose="02010600030101010101" pitchFamily="2" charset="-122"/>
              </a:rPr>
              <a:t>     </a:t>
            </a:r>
            <a:r>
              <a:rPr lang="zh-CN" altLang="en-US" sz="2200" b="1" dirty="0" smtClean="0">
                <a:solidFill>
                  <a:srgbClr val="FF0000"/>
                </a:solidFill>
                <a:latin typeface="等线" panose="02010600030101010101" pitchFamily="2" charset="-122"/>
                <a:ea typeface="等线" panose="02010600030101010101" pitchFamily="2" charset="-122"/>
              </a:rPr>
              <a:t>全</a:t>
            </a:r>
            <a:r>
              <a:rPr lang="zh-CN" altLang="en-US" sz="2200" b="1" dirty="0">
                <a:solidFill>
                  <a:srgbClr val="FF0000"/>
                </a:solidFill>
                <a:latin typeface="等线" panose="02010600030101010101" pitchFamily="2" charset="-122"/>
                <a:ea typeface="等线" panose="02010600030101010101" pitchFamily="2" charset="-122"/>
              </a:rPr>
              <a:t>过程人民民主</a:t>
            </a:r>
            <a:r>
              <a:rPr lang="zh-CN" altLang="en-US" sz="2200" dirty="0">
                <a:solidFill>
                  <a:srgbClr val="000000"/>
                </a:solidFill>
                <a:latin typeface="等线" panose="02010600030101010101" pitchFamily="2" charset="-122"/>
                <a:ea typeface="等线" panose="02010600030101010101" pitchFamily="2" charset="-122"/>
              </a:rPr>
              <a:t>是社会主义民主政治的</a:t>
            </a:r>
            <a:r>
              <a:rPr lang="zh-CN" altLang="en-US" sz="2200" b="1" dirty="0">
                <a:solidFill>
                  <a:srgbClr val="FF0000"/>
                </a:solidFill>
                <a:latin typeface="等线" panose="02010600030101010101" pitchFamily="2" charset="-122"/>
                <a:ea typeface="等线" panose="02010600030101010101" pitchFamily="2" charset="-122"/>
              </a:rPr>
              <a:t>本质属性</a:t>
            </a:r>
            <a:endParaRPr lang="zh-CN" altLang="en-US" sz="2200" b="1" dirty="0">
              <a:solidFill>
                <a:srgbClr val="FF0000"/>
              </a:solidFill>
              <a:latin typeface="等线" panose="02010600030101010101" pitchFamily="2" charset="-122"/>
              <a:ea typeface="等线" panose="02010600030101010101" pitchFamily="2" charset="-122"/>
            </a:endParaRPr>
          </a:p>
        </p:txBody>
      </p:sp>
      <p:sp>
        <p:nvSpPr>
          <p:cNvPr id="10" name="文本框 12"/>
          <p:cNvSpPr txBox="1"/>
          <p:nvPr/>
        </p:nvSpPr>
        <p:spPr>
          <a:xfrm>
            <a:off x="6020016" y="1706750"/>
            <a:ext cx="5110447" cy="1167179"/>
          </a:xfrm>
          <a:prstGeom prst="rect">
            <a:avLst/>
          </a:prstGeom>
          <a:noFill/>
        </p:spPr>
        <p:txBody>
          <a:bodyPr wrap="square">
            <a:spAutoFit/>
          </a:bodyPr>
          <a:lstStyle/>
          <a:p>
            <a:pPr algn="just">
              <a:lnSpc>
                <a:spcPct val="150000"/>
              </a:lnSpc>
            </a:pPr>
            <a:r>
              <a:rPr lang="zh-CN" altLang="en-US" sz="2800" b="1" dirty="0">
                <a:solidFill>
                  <a:srgbClr val="C00000"/>
                </a:solidFill>
                <a:latin typeface="黑体" panose="02010609060101010101" pitchFamily="49" charset="-122"/>
                <a:ea typeface="黑体" panose="02010609060101010101" pitchFamily="49" charset="-122"/>
              </a:rPr>
              <a:t>人民民主</a:t>
            </a:r>
            <a:r>
              <a:rPr lang="zh-CN" altLang="en-US" sz="2200" b="1" dirty="0">
                <a:latin typeface="黑体" panose="02010609060101010101" pitchFamily="49" charset="-122"/>
                <a:ea typeface="黑体" panose="02010609060101010101" pitchFamily="49" charset="-122"/>
              </a:rPr>
              <a:t>是社会主义的</a:t>
            </a:r>
            <a:r>
              <a:rPr lang="zh-CN" altLang="en-US" sz="2200" b="1" dirty="0">
                <a:solidFill>
                  <a:srgbClr val="FF0000"/>
                </a:solidFill>
                <a:latin typeface="黑体" panose="02010609060101010101" pitchFamily="49" charset="-122"/>
                <a:ea typeface="黑体" panose="02010609060101010101" pitchFamily="49" charset="-122"/>
              </a:rPr>
              <a:t>生命</a:t>
            </a:r>
            <a:r>
              <a:rPr lang="zh-CN" altLang="en-US" sz="2200" b="1" dirty="0">
                <a:latin typeface="黑体" panose="02010609060101010101" pitchFamily="49" charset="-122"/>
                <a:ea typeface="黑体" panose="02010609060101010101" pitchFamily="49" charset="-122"/>
              </a:rPr>
              <a:t>，是全面建设社会主义现代化国家的</a:t>
            </a:r>
            <a:r>
              <a:rPr lang="zh-CN" altLang="en-US" sz="2200" b="1" dirty="0">
                <a:solidFill>
                  <a:srgbClr val="FF0000"/>
                </a:solidFill>
                <a:latin typeface="黑体" panose="02010609060101010101" pitchFamily="49" charset="-122"/>
                <a:ea typeface="黑体" panose="02010609060101010101" pitchFamily="49" charset="-122"/>
              </a:rPr>
              <a:t>应有之</a:t>
            </a:r>
            <a:r>
              <a:rPr lang="zh-CN" altLang="en-US" sz="2200" b="1" dirty="0" smtClean="0">
                <a:solidFill>
                  <a:srgbClr val="FF0000"/>
                </a:solidFill>
                <a:latin typeface="黑体" panose="02010609060101010101" pitchFamily="49" charset="-122"/>
                <a:ea typeface="黑体" panose="02010609060101010101" pitchFamily="49" charset="-122"/>
              </a:rPr>
              <a:t>义</a:t>
            </a:r>
            <a:endParaRPr lang="zh-CN" altLang="en-US" sz="2200" b="1" dirty="0">
              <a:solidFill>
                <a:srgbClr val="FF0000"/>
              </a:solidFill>
              <a:latin typeface="黑体" panose="02010609060101010101" pitchFamily="49" charset="-122"/>
              <a:ea typeface="黑体" panose="02010609060101010101" pitchFamily="49" charset="-122"/>
            </a:endParaRPr>
          </a:p>
        </p:txBody>
      </p:sp>
      <p:sp>
        <p:nvSpPr>
          <p:cNvPr id="11" name="文本框 13"/>
          <p:cNvSpPr txBox="1"/>
          <p:nvPr/>
        </p:nvSpPr>
        <p:spPr>
          <a:xfrm>
            <a:off x="1034615" y="3783199"/>
            <a:ext cx="4532287" cy="646331"/>
          </a:xfrm>
          <a:prstGeom prst="rect">
            <a:avLst/>
          </a:prstGeom>
          <a:noFill/>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2400" spc="100" dirty="0">
                <a:solidFill>
                  <a:srgbClr val="000000"/>
                </a:solidFill>
                <a:latin typeface="等线" panose="02010600030101010101" pitchFamily="2" charset="-122"/>
                <a:ea typeface="等线" panose="02010600030101010101" pitchFamily="2" charset="-122"/>
              </a:rPr>
              <a:t>加强人民当家作主制度保障</a:t>
            </a:r>
            <a:endParaRPr lang="zh-CN" altLang="en-US" sz="2400" spc="100" dirty="0">
              <a:latin typeface="等线" panose="02010600030101010101" pitchFamily="2" charset="-122"/>
              <a:ea typeface="等线" panose="02010600030101010101" pitchFamily="2" charset="-122"/>
            </a:endParaRPr>
          </a:p>
        </p:txBody>
      </p:sp>
      <p:sp>
        <p:nvSpPr>
          <p:cNvPr id="12" name="文本框 13"/>
          <p:cNvSpPr txBox="1"/>
          <p:nvPr/>
        </p:nvSpPr>
        <p:spPr>
          <a:xfrm>
            <a:off x="5893888" y="3783199"/>
            <a:ext cx="4532287" cy="590033"/>
          </a:xfrm>
          <a:prstGeom prst="rect">
            <a:avLst/>
          </a:prstGeom>
          <a:noFill/>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2400" spc="100" dirty="0">
                <a:solidFill>
                  <a:srgbClr val="000000"/>
                </a:solidFill>
                <a:latin typeface="等线" panose="02010600030101010101" pitchFamily="2" charset="-122"/>
                <a:ea typeface="等线" panose="02010600030101010101" pitchFamily="2" charset="-122"/>
              </a:rPr>
              <a:t>全面发展协商民主</a:t>
            </a:r>
            <a:endParaRPr lang="zh-CN" altLang="en-US" sz="2400" spc="100" dirty="0">
              <a:latin typeface="等线" panose="02010600030101010101" pitchFamily="2" charset="-122"/>
              <a:ea typeface="等线" panose="02010600030101010101" pitchFamily="2" charset="-122"/>
            </a:endParaRPr>
          </a:p>
        </p:txBody>
      </p:sp>
      <p:sp>
        <p:nvSpPr>
          <p:cNvPr id="13" name="文本框 13"/>
          <p:cNvSpPr txBox="1"/>
          <p:nvPr/>
        </p:nvSpPr>
        <p:spPr>
          <a:xfrm>
            <a:off x="1034615" y="4629303"/>
            <a:ext cx="4532287" cy="590033"/>
          </a:xfrm>
          <a:prstGeom prst="rect">
            <a:avLst/>
          </a:prstGeom>
          <a:noFill/>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2400" spc="100" dirty="0">
                <a:solidFill>
                  <a:srgbClr val="000000"/>
                </a:solidFill>
                <a:latin typeface="等线" panose="02010600030101010101" pitchFamily="2" charset="-122"/>
                <a:ea typeface="等线" panose="02010600030101010101" pitchFamily="2" charset="-122"/>
              </a:rPr>
              <a:t>积极发展基层民主</a:t>
            </a:r>
            <a:endParaRPr lang="zh-CN" altLang="en-US" sz="2400" spc="100" dirty="0">
              <a:latin typeface="等线" panose="02010600030101010101" pitchFamily="2" charset="-122"/>
              <a:ea typeface="等线" panose="02010600030101010101" pitchFamily="2" charset="-122"/>
            </a:endParaRPr>
          </a:p>
        </p:txBody>
      </p:sp>
      <p:sp>
        <p:nvSpPr>
          <p:cNvPr id="14" name="文本框 13"/>
          <p:cNvSpPr txBox="1"/>
          <p:nvPr/>
        </p:nvSpPr>
        <p:spPr>
          <a:xfrm>
            <a:off x="5893888" y="4629303"/>
            <a:ext cx="5756829" cy="646331"/>
          </a:xfrm>
          <a:prstGeom prst="rect">
            <a:avLst/>
          </a:prstGeom>
          <a:noFill/>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2400" spc="100" dirty="0">
                <a:solidFill>
                  <a:srgbClr val="000000"/>
                </a:solidFill>
                <a:latin typeface="等线" panose="02010600030101010101" pitchFamily="2" charset="-122"/>
                <a:ea typeface="等线" panose="02010600030101010101" pitchFamily="2" charset="-122"/>
              </a:rPr>
              <a:t>巩固和发展最广泛的爱国统一战线</a:t>
            </a:r>
            <a:endParaRPr lang="zh-CN" altLang="en-US" sz="2400" spc="100" dirty="0">
              <a:latin typeface="等线" panose="02010600030101010101" pitchFamily="2" charset="-122"/>
              <a:ea typeface="等线" panose="02010600030101010101" pitchFamily="2" charset="-122"/>
            </a:endParaRPr>
          </a:p>
        </p:txBody>
      </p:sp>
      <p:grpSp>
        <p:nvGrpSpPr>
          <p:cNvPr id="15" name="组合 14"/>
          <p:cNvGrpSpPr/>
          <p:nvPr/>
        </p:nvGrpSpPr>
        <p:grpSpPr>
          <a:xfrm>
            <a:off x="697682" y="509531"/>
            <a:ext cx="9546985" cy="1046440"/>
            <a:chOff x="6591297" y="2218049"/>
            <a:chExt cx="13825890" cy="1046440"/>
          </a:xfrm>
        </p:grpSpPr>
        <p:sp>
          <p:nvSpPr>
            <p:cNvPr id="16" name="平行四边形 15"/>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7" name="平行四边形 16"/>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t>2</a:t>
              </a:r>
              <a:endParaRPr lang="zh-CN" altLang="en-US" sz="2800" b="1" dirty="0"/>
            </a:p>
          </p:txBody>
        </p:sp>
        <p:sp>
          <p:nvSpPr>
            <p:cNvPr id="18" name="文本框 4"/>
            <p:cNvSpPr txBox="1"/>
            <p:nvPr/>
          </p:nvSpPr>
          <p:spPr>
            <a:xfrm>
              <a:off x="7087799" y="2218049"/>
              <a:ext cx="13329388" cy="1046440"/>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2000" b="1" spc="200" dirty="0" smtClean="0">
                  <a:solidFill>
                    <a:schemeClr val="tx1"/>
                  </a:solidFill>
                  <a:latin typeface="黑体" panose="02010609060101010101" pitchFamily="49" charset="-122"/>
                  <a:ea typeface="黑体" panose="02010609060101010101" pitchFamily="49" charset="-122"/>
                </a:rPr>
                <a:t>重要部署之二</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3000" b="1" spc="200" dirty="0" smtClean="0">
                  <a:solidFill>
                    <a:schemeClr val="tx1"/>
                  </a:solidFill>
                  <a:latin typeface="黑体" panose="02010609060101010101" pitchFamily="49" charset="-122"/>
                  <a:ea typeface="黑体" panose="02010609060101010101" pitchFamily="49" charset="-122"/>
                  <a:cs typeface="+mj-cs"/>
                </a:rPr>
                <a:t>政</a:t>
              </a:r>
              <a:r>
                <a:rPr lang="zh-CN" altLang="en-US" sz="3000" b="1" spc="200" dirty="0">
                  <a:solidFill>
                    <a:schemeClr val="tx1"/>
                  </a:solidFill>
                  <a:latin typeface="黑体" panose="02010609060101010101" pitchFamily="49" charset="-122"/>
                  <a:ea typeface="黑体" panose="02010609060101010101" pitchFamily="49" charset="-122"/>
                  <a:cs typeface="+mj-cs"/>
                </a:rPr>
                <a:t>治：发展全过程人民民主，保障人民当家作主</a:t>
              </a:r>
              <a:endParaRPr lang="en-US" altLang="zh-CN"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15" name="组合 14"/>
          <p:cNvGrpSpPr/>
          <p:nvPr/>
        </p:nvGrpSpPr>
        <p:grpSpPr>
          <a:xfrm>
            <a:off x="2759280" y="2328262"/>
            <a:ext cx="7570167" cy="557143"/>
            <a:chOff x="787150" y="2292657"/>
            <a:chExt cx="7570167" cy="557143"/>
          </a:xfrm>
        </p:grpSpPr>
        <p:sp>
          <p:nvSpPr>
            <p:cNvPr id="16" name="椭圆 15"/>
            <p:cNvSpPr/>
            <p:nvPr/>
          </p:nvSpPr>
          <p:spPr>
            <a:xfrm>
              <a:off x="787150" y="2482731"/>
              <a:ext cx="367069" cy="367069"/>
            </a:xfrm>
            <a:prstGeom prst="ellipse">
              <a:avLst/>
            </a:prstGeom>
            <a:solidFill>
              <a:srgbClr val="B40607"/>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10" b="1" i="0" u="none" strike="noStrike" kern="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endParaRPr>
            </a:p>
          </p:txBody>
        </p:sp>
        <p:cxnSp>
          <p:nvCxnSpPr>
            <p:cNvPr id="17" name="直接连接符 16"/>
            <p:cNvCxnSpPr/>
            <p:nvPr/>
          </p:nvCxnSpPr>
          <p:spPr>
            <a:xfrm flipV="1">
              <a:off x="1083012" y="2292657"/>
              <a:ext cx="413615" cy="373608"/>
            </a:xfrm>
            <a:prstGeom prst="line">
              <a:avLst/>
            </a:prstGeom>
            <a:noFill/>
            <a:ln w="19050" cap="flat" cmpd="sng" algn="ctr">
              <a:solidFill>
                <a:srgbClr val="B40607"/>
              </a:solidFill>
              <a:prstDash val="solid"/>
              <a:miter lim="800000"/>
            </a:ln>
            <a:effectLst/>
          </p:spPr>
        </p:cxnSp>
        <p:cxnSp>
          <p:nvCxnSpPr>
            <p:cNvPr id="18" name="直接连接符 17"/>
            <p:cNvCxnSpPr/>
            <p:nvPr/>
          </p:nvCxnSpPr>
          <p:spPr>
            <a:xfrm>
              <a:off x="1496627" y="2292657"/>
              <a:ext cx="6860690" cy="0"/>
            </a:xfrm>
            <a:prstGeom prst="line">
              <a:avLst/>
            </a:prstGeom>
            <a:noFill/>
            <a:ln w="19050" cap="flat" cmpd="sng" algn="ctr">
              <a:solidFill>
                <a:srgbClr val="B40607"/>
              </a:solidFill>
              <a:prstDash val="solid"/>
              <a:miter lim="800000"/>
            </a:ln>
            <a:effectLst/>
          </p:spPr>
        </p:cxnSp>
      </p:grpSp>
      <p:sp>
        <p:nvSpPr>
          <p:cNvPr id="2" name="矩形 1"/>
          <p:cNvSpPr/>
          <p:nvPr/>
        </p:nvSpPr>
        <p:spPr>
          <a:xfrm>
            <a:off x="3814540" y="1734193"/>
            <a:ext cx="5203336" cy="461665"/>
          </a:xfrm>
          <a:prstGeom prst="rect">
            <a:avLst/>
          </a:prstGeom>
        </p:spPr>
        <p:txBody>
          <a:bodyPr wrap="square">
            <a:spAutoFit/>
          </a:bodyPr>
          <a:lstStyle/>
          <a:p>
            <a:pPr marL="342900" indent="-342900">
              <a:buClr>
                <a:srgbClr val="FF0000"/>
              </a:buClr>
              <a:buFont typeface="Wingdings" panose="05000000000000000000" pitchFamily="2" charset="2"/>
              <a:buChar char="l"/>
            </a:pPr>
            <a:r>
              <a:rPr lang="zh-CN" altLang="en-US" sz="2400" spc="300" dirty="0" smtClean="0">
                <a:latin typeface="等线" panose="02010600030101010101" pitchFamily="2" charset="-122"/>
                <a:ea typeface="等线" panose="02010600030101010101" pitchFamily="2" charset="-122"/>
              </a:rPr>
              <a:t>是</a:t>
            </a:r>
            <a:r>
              <a:rPr lang="zh-CN" altLang="en-US" sz="2400" spc="300" dirty="0">
                <a:latin typeface="等线" panose="02010600030101010101" pitchFamily="2" charset="-122"/>
                <a:ea typeface="等线" panose="02010600030101010101" pitchFamily="2" charset="-122"/>
              </a:rPr>
              <a:t>国家治理的一场</a:t>
            </a:r>
            <a:r>
              <a:rPr lang="zh-CN" altLang="en-US" sz="2400" b="1" spc="300" dirty="0">
                <a:solidFill>
                  <a:srgbClr val="C00000"/>
                </a:solidFill>
                <a:latin typeface="等线" panose="02010600030101010101" pitchFamily="2" charset="-122"/>
                <a:ea typeface="等线" panose="02010600030101010101" pitchFamily="2" charset="-122"/>
              </a:rPr>
              <a:t>深刻革命</a:t>
            </a:r>
            <a:endParaRPr lang="zh-CN" altLang="en-US" sz="2400" b="1" spc="300" dirty="0">
              <a:solidFill>
                <a:srgbClr val="C00000"/>
              </a:solidFill>
              <a:latin typeface="等线" panose="02010600030101010101" pitchFamily="2" charset="-122"/>
              <a:ea typeface="等线" panose="02010600030101010101" pitchFamily="2" charset="-122"/>
            </a:endParaRPr>
          </a:p>
        </p:txBody>
      </p:sp>
      <p:sp>
        <p:nvSpPr>
          <p:cNvPr id="3" name="矩形 2"/>
          <p:cNvSpPr/>
          <p:nvPr/>
        </p:nvSpPr>
        <p:spPr>
          <a:xfrm>
            <a:off x="1385555" y="2697736"/>
            <a:ext cx="1107996" cy="830997"/>
          </a:xfrm>
          <a:prstGeom prst="rect">
            <a:avLst/>
          </a:prstGeom>
          <a:solidFill>
            <a:srgbClr val="C00000"/>
          </a:solidFill>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全面</a:t>
            </a:r>
            <a:r>
              <a:rPr lang="zh-CN" altLang="en-US" sz="2400" b="1" dirty="0" smtClean="0">
                <a:solidFill>
                  <a:schemeClr val="bg1"/>
                </a:solidFill>
                <a:latin typeface="微软雅黑" panose="020B0503020204020204" pitchFamily="34" charset="-122"/>
                <a:ea typeface="微软雅黑" panose="020B0503020204020204" pitchFamily="34" charset="-122"/>
              </a:rPr>
              <a:t>依</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法</a:t>
            </a:r>
            <a:r>
              <a:rPr lang="zh-CN" altLang="en-US" sz="2400" b="1" dirty="0">
                <a:solidFill>
                  <a:schemeClr val="bg1"/>
                </a:solidFill>
                <a:latin typeface="微软雅黑" panose="020B0503020204020204" pitchFamily="34" charset="-122"/>
                <a:ea typeface="微软雅黑" panose="020B0503020204020204" pitchFamily="34" charset="-122"/>
              </a:rPr>
              <a:t>治国</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3798059" y="2357281"/>
            <a:ext cx="6096000" cy="1615827"/>
          </a:xfrm>
          <a:prstGeom prst="rect">
            <a:avLst/>
          </a:prstGeom>
        </p:spPr>
        <p:txBody>
          <a:bodyPr>
            <a:spAutoFit/>
          </a:bodyPr>
          <a:lstStyle/>
          <a:p>
            <a:pPr marL="342900" indent="-342900">
              <a:lnSpc>
                <a:spcPct val="150000"/>
              </a:lnSpc>
              <a:buClr>
                <a:srgbClr val="C00000"/>
              </a:buClr>
              <a:buFont typeface="Arial" panose="020B0604020202020204" pitchFamily="34" charset="0"/>
              <a:buChar char="•"/>
            </a:pPr>
            <a:r>
              <a:rPr lang="zh-CN" altLang="en-US" sz="2200" dirty="0">
                <a:latin typeface="楷体" panose="02010609060101010101" pitchFamily="49" charset="-122"/>
                <a:ea typeface="楷体" panose="02010609060101010101" pitchFamily="49" charset="-122"/>
              </a:rPr>
              <a:t>关系党执政</a:t>
            </a:r>
            <a:r>
              <a:rPr lang="zh-CN" altLang="en-US" sz="2200" dirty="0" smtClean="0">
                <a:latin typeface="楷体" panose="02010609060101010101" pitchFamily="49" charset="-122"/>
                <a:ea typeface="楷体" panose="02010609060101010101" pitchFamily="49" charset="-122"/>
              </a:rPr>
              <a:t>兴国</a:t>
            </a:r>
            <a:endParaRPr lang="en-US" altLang="zh-CN" sz="2200" dirty="0" smtClean="0">
              <a:latin typeface="楷体" panose="02010609060101010101" pitchFamily="49" charset="-122"/>
              <a:ea typeface="楷体" panose="02010609060101010101" pitchFamily="49" charset="-122"/>
            </a:endParaRPr>
          </a:p>
          <a:p>
            <a:pPr marL="342900" indent="-342900">
              <a:lnSpc>
                <a:spcPct val="150000"/>
              </a:lnSpc>
              <a:buClr>
                <a:srgbClr val="C00000"/>
              </a:buClr>
              <a:buFont typeface="Arial" panose="020B0604020202020204" pitchFamily="34" charset="0"/>
              <a:buChar char="•"/>
            </a:pPr>
            <a:r>
              <a:rPr lang="zh-CN" altLang="en-US" sz="2200" dirty="0" smtClean="0">
                <a:latin typeface="楷体" panose="02010609060101010101" pitchFamily="49" charset="-122"/>
                <a:ea typeface="楷体" panose="02010609060101010101" pitchFamily="49" charset="-122"/>
              </a:rPr>
              <a:t>关系</a:t>
            </a:r>
            <a:r>
              <a:rPr lang="zh-CN" altLang="en-US" sz="2200" dirty="0">
                <a:latin typeface="楷体" panose="02010609060101010101" pitchFamily="49" charset="-122"/>
                <a:ea typeface="楷体" panose="02010609060101010101" pitchFamily="49" charset="-122"/>
              </a:rPr>
              <a:t>人民幸福</a:t>
            </a:r>
            <a:r>
              <a:rPr lang="zh-CN" altLang="en-US" sz="2200" dirty="0" smtClean="0">
                <a:latin typeface="楷体" panose="02010609060101010101" pitchFamily="49" charset="-122"/>
                <a:ea typeface="楷体" panose="02010609060101010101" pitchFamily="49" charset="-122"/>
              </a:rPr>
              <a:t>安康</a:t>
            </a:r>
            <a:endParaRPr lang="en-US" altLang="zh-CN" sz="2200" dirty="0" smtClean="0">
              <a:latin typeface="楷体" panose="02010609060101010101" pitchFamily="49" charset="-122"/>
              <a:ea typeface="楷体" panose="02010609060101010101" pitchFamily="49" charset="-122"/>
            </a:endParaRPr>
          </a:p>
          <a:p>
            <a:pPr marL="342900" indent="-342900">
              <a:lnSpc>
                <a:spcPct val="150000"/>
              </a:lnSpc>
              <a:buClr>
                <a:srgbClr val="C00000"/>
              </a:buClr>
              <a:buFont typeface="Arial" panose="020B0604020202020204" pitchFamily="34" charset="0"/>
              <a:buChar char="•"/>
            </a:pPr>
            <a:r>
              <a:rPr lang="zh-CN" altLang="en-US" sz="2200" dirty="0" smtClean="0">
                <a:latin typeface="楷体" panose="02010609060101010101" pitchFamily="49" charset="-122"/>
                <a:ea typeface="楷体" panose="02010609060101010101" pitchFamily="49" charset="-122"/>
              </a:rPr>
              <a:t>关系</a:t>
            </a:r>
            <a:r>
              <a:rPr lang="zh-CN" altLang="en-US" sz="2200" dirty="0">
                <a:latin typeface="楷体" panose="02010609060101010101" pitchFamily="49" charset="-122"/>
                <a:ea typeface="楷体" panose="02010609060101010101" pitchFamily="49" charset="-122"/>
              </a:rPr>
              <a:t>党和国家长治久安</a:t>
            </a:r>
            <a:endParaRPr lang="zh-CN" altLang="en-US" sz="2200" dirty="0">
              <a:latin typeface="楷体" panose="02010609060101010101" pitchFamily="49" charset="-122"/>
              <a:ea typeface="楷体" panose="02010609060101010101" pitchFamily="49" charset="-122"/>
            </a:endParaRPr>
          </a:p>
        </p:txBody>
      </p:sp>
      <p:sp>
        <p:nvSpPr>
          <p:cNvPr id="19" name="矩形 18"/>
          <p:cNvSpPr/>
          <p:nvPr/>
        </p:nvSpPr>
        <p:spPr>
          <a:xfrm>
            <a:off x="3300758" y="4206034"/>
            <a:ext cx="8246168" cy="830997"/>
          </a:xfrm>
          <a:prstGeom prst="rect">
            <a:avLst/>
          </a:prstGeom>
        </p:spPr>
        <p:txBody>
          <a:bodyPr wrap="none">
            <a:spAutoFit/>
          </a:bodyPr>
          <a:lstStyle/>
          <a:p>
            <a:pPr marL="342900" indent="-342900">
              <a:buClr>
                <a:srgbClr val="FF0000"/>
              </a:buClr>
              <a:buFont typeface="Wingdings" panose="05000000000000000000" pitchFamily="2" charset="2"/>
              <a:buChar char="l"/>
            </a:pPr>
            <a:r>
              <a:rPr lang="zh-CN" altLang="en-US" sz="2400" spc="100" dirty="0">
                <a:latin typeface="等线" panose="02010600030101010101" pitchFamily="2" charset="-122"/>
                <a:ea typeface="等线" panose="02010600030101010101" pitchFamily="2" charset="-122"/>
              </a:rPr>
              <a:t>必须更好发挥法治</a:t>
            </a:r>
            <a:r>
              <a:rPr lang="zh-CN" altLang="en-US" sz="2400" b="1" spc="100" dirty="0">
                <a:solidFill>
                  <a:srgbClr val="0000FF"/>
                </a:solidFill>
                <a:latin typeface="等线" panose="02010600030101010101" pitchFamily="2" charset="-122"/>
                <a:ea typeface="等线" panose="02010600030101010101" pitchFamily="2" charset="-122"/>
              </a:rPr>
              <a:t>固根本</a:t>
            </a:r>
            <a:r>
              <a:rPr lang="zh-CN" altLang="en-US" sz="2400" spc="100" dirty="0">
                <a:latin typeface="等线" panose="02010600030101010101" pitchFamily="2" charset="-122"/>
                <a:ea typeface="等线" panose="02010600030101010101" pitchFamily="2" charset="-122"/>
              </a:rPr>
              <a:t>、</a:t>
            </a:r>
            <a:r>
              <a:rPr lang="zh-CN" altLang="en-US" sz="2400" b="1" spc="100" dirty="0">
                <a:solidFill>
                  <a:srgbClr val="0000FF"/>
                </a:solidFill>
                <a:latin typeface="等线" panose="02010600030101010101" pitchFamily="2" charset="-122"/>
                <a:ea typeface="等线" panose="02010600030101010101" pitchFamily="2" charset="-122"/>
              </a:rPr>
              <a:t>稳预期</a:t>
            </a:r>
            <a:r>
              <a:rPr lang="zh-CN" altLang="en-US" sz="2400" spc="100" dirty="0">
                <a:latin typeface="等线" panose="02010600030101010101" pitchFamily="2" charset="-122"/>
                <a:ea typeface="等线" panose="02010600030101010101" pitchFamily="2" charset="-122"/>
              </a:rPr>
              <a:t>、</a:t>
            </a:r>
            <a:r>
              <a:rPr lang="zh-CN" altLang="en-US" sz="2400" b="1" spc="100" dirty="0">
                <a:solidFill>
                  <a:srgbClr val="0000FF"/>
                </a:solidFill>
                <a:latin typeface="等线" panose="02010600030101010101" pitchFamily="2" charset="-122"/>
                <a:ea typeface="等线" panose="02010600030101010101" pitchFamily="2" charset="-122"/>
              </a:rPr>
              <a:t>利长远</a:t>
            </a:r>
            <a:r>
              <a:rPr lang="zh-CN" altLang="en-US" sz="2400" spc="100" dirty="0">
                <a:latin typeface="等线" panose="02010600030101010101" pitchFamily="2" charset="-122"/>
                <a:ea typeface="等线" panose="02010600030101010101" pitchFamily="2" charset="-122"/>
              </a:rPr>
              <a:t>的</a:t>
            </a:r>
            <a:r>
              <a:rPr lang="zh-CN" altLang="en-US" sz="2400" b="1" spc="100" dirty="0">
                <a:latin typeface="等线" panose="02010600030101010101" pitchFamily="2" charset="-122"/>
                <a:ea typeface="等线" panose="02010600030101010101" pitchFamily="2" charset="-122"/>
              </a:rPr>
              <a:t>保障作</a:t>
            </a:r>
            <a:r>
              <a:rPr lang="zh-CN" altLang="en-US" sz="2400" b="1" spc="100" dirty="0" smtClean="0">
                <a:latin typeface="等线" panose="02010600030101010101" pitchFamily="2" charset="-122"/>
                <a:ea typeface="等线" panose="02010600030101010101" pitchFamily="2" charset="-122"/>
              </a:rPr>
              <a:t>用</a:t>
            </a:r>
            <a:endParaRPr lang="en-US" altLang="zh-CN" sz="2400" b="1" spc="100" dirty="0" smtClean="0">
              <a:latin typeface="等线" panose="02010600030101010101" pitchFamily="2" charset="-122"/>
              <a:ea typeface="等线" panose="02010600030101010101" pitchFamily="2" charset="-122"/>
            </a:endParaRPr>
          </a:p>
          <a:p>
            <a:pPr marL="342900" indent="-342900">
              <a:buClr>
                <a:srgbClr val="FF0000"/>
              </a:buClr>
              <a:buFont typeface="Wingdings" panose="05000000000000000000" pitchFamily="2" charset="2"/>
              <a:buChar char="l"/>
            </a:pPr>
            <a:endParaRPr lang="zh-CN" altLang="en-US" sz="2400" b="1" spc="100" dirty="0">
              <a:latin typeface="等线" panose="02010600030101010101" pitchFamily="2" charset="-122"/>
              <a:ea typeface="等线" panose="02010600030101010101" pitchFamily="2" charset="-122"/>
            </a:endParaRPr>
          </a:p>
        </p:txBody>
      </p:sp>
      <p:grpSp>
        <p:nvGrpSpPr>
          <p:cNvPr id="12" name="组合 11"/>
          <p:cNvGrpSpPr/>
          <p:nvPr/>
        </p:nvGrpSpPr>
        <p:grpSpPr>
          <a:xfrm>
            <a:off x="697682" y="509531"/>
            <a:ext cx="9546985" cy="553998"/>
            <a:chOff x="6591297" y="2218049"/>
            <a:chExt cx="13825890" cy="553998"/>
          </a:xfrm>
        </p:grpSpPr>
        <p:sp>
          <p:nvSpPr>
            <p:cNvPr id="13" name="平行四边形 12"/>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4" name="平行四边形 13"/>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b="1" dirty="0"/>
            </a:p>
          </p:txBody>
        </p:sp>
        <p:sp>
          <p:nvSpPr>
            <p:cNvPr id="20" name="文本框 4"/>
            <p:cNvSpPr txBox="1"/>
            <p:nvPr/>
          </p:nvSpPr>
          <p:spPr>
            <a:xfrm>
              <a:off x="7087799" y="2218049"/>
              <a:ext cx="13329388" cy="553998"/>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000" b="1" spc="200" dirty="0" smtClean="0">
                  <a:solidFill>
                    <a:schemeClr val="tx1"/>
                  </a:solidFill>
                  <a:latin typeface="黑体" panose="02010609060101010101" pitchFamily="49" charset="-122"/>
                  <a:ea typeface="黑体" panose="02010609060101010101" pitchFamily="49" charset="-122"/>
                  <a:cs typeface="+mj-cs"/>
                </a:rPr>
                <a:t>坚</a:t>
              </a:r>
              <a:r>
                <a:rPr lang="zh-CN" altLang="en-US" sz="3000" b="1" spc="200" dirty="0">
                  <a:solidFill>
                    <a:schemeClr val="tx1"/>
                  </a:solidFill>
                  <a:latin typeface="黑体" panose="02010609060101010101" pitchFamily="49" charset="-122"/>
                  <a:ea typeface="黑体" panose="02010609060101010101" pitchFamily="49" charset="-122"/>
                  <a:cs typeface="+mj-cs"/>
                </a:rPr>
                <a:t>持全面依法治国，推进法治中国建设</a:t>
              </a:r>
              <a:endParaRPr lang="en-US" altLang="zh-CN" sz="2000" dirty="0">
                <a:solidFill>
                  <a:schemeClr val="tx1"/>
                </a:solidFill>
              </a:endParaRPr>
            </a:p>
          </p:txBody>
        </p:sp>
      </p:grpSp>
      <p:sp>
        <p:nvSpPr>
          <p:cNvPr id="21" name="矩形 20"/>
          <p:cNvSpPr/>
          <p:nvPr/>
        </p:nvSpPr>
        <p:spPr>
          <a:xfrm>
            <a:off x="2010770" y="4932613"/>
            <a:ext cx="6096000" cy="923330"/>
          </a:xfrm>
          <a:prstGeom prst="rect">
            <a:avLst/>
          </a:prstGeom>
        </p:spPr>
        <p:txBody>
          <a:bodyPr>
            <a:spAutoFit/>
          </a:bodyPr>
          <a:lstStyle/>
          <a:p>
            <a:r>
              <a:rPr lang="zh-CN" altLang="en-US" dirty="0" smtClean="0"/>
              <a:t>党的二十大报告对</a:t>
            </a:r>
            <a:r>
              <a:rPr lang="en-US" altLang="zh-CN" dirty="0" smtClean="0"/>
              <a:t>"</a:t>
            </a:r>
            <a:r>
              <a:rPr lang="zh-CN" altLang="en-US" dirty="0" smtClean="0"/>
              <a:t>坚持全面依法治国</a:t>
            </a:r>
            <a:r>
              <a:rPr lang="en-US" altLang="zh-CN" dirty="0" smtClean="0"/>
              <a:t>,</a:t>
            </a:r>
            <a:r>
              <a:rPr lang="zh-CN" altLang="en-US" dirty="0" smtClean="0"/>
              <a:t>推进法治中国建设</a:t>
            </a:r>
            <a:r>
              <a:rPr lang="en-US" altLang="zh-CN" dirty="0" smtClean="0"/>
              <a:t>"</a:t>
            </a:r>
            <a:r>
              <a:rPr lang="zh-CN" altLang="en-US" dirty="0" smtClean="0"/>
              <a:t>作出专题论述、专门部署</a:t>
            </a:r>
            <a:r>
              <a:rPr lang="en-US" altLang="zh-CN" dirty="0" smtClean="0"/>
              <a:t>,</a:t>
            </a:r>
            <a:r>
              <a:rPr lang="zh-CN" altLang="en-US" dirty="0" smtClean="0"/>
              <a:t>这在党的代表大会历史上是第一次</a:t>
            </a:r>
            <a:r>
              <a:rPr lang="en-US" altLang="zh-CN" dirty="0" smtClean="0"/>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19" name="矩形 18"/>
          <p:cNvSpPr/>
          <p:nvPr/>
        </p:nvSpPr>
        <p:spPr>
          <a:xfrm>
            <a:off x="920147" y="1368721"/>
            <a:ext cx="4057521" cy="461665"/>
          </a:xfrm>
          <a:prstGeom prst="rect">
            <a:avLst/>
          </a:prstGeom>
        </p:spPr>
        <p:txBody>
          <a:bodyPr wrap="none">
            <a:spAutoFit/>
          </a:bodyPr>
          <a:lstStyle/>
          <a:p>
            <a:pPr marL="342900" indent="-342900">
              <a:buClr>
                <a:srgbClr val="FF0000"/>
              </a:buClr>
              <a:buFont typeface="Wingdings" panose="05000000000000000000" pitchFamily="2" charset="2"/>
              <a:buChar char="l"/>
            </a:pPr>
            <a:r>
              <a:rPr lang="zh-CN" altLang="en-US" sz="2400" b="1" spc="100" dirty="0">
                <a:latin typeface="等线" panose="02010600030101010101" pitchFamily="2" charset="-122"/>
                <a:ea typeface="等线" panose="02010600030101010101" pitchFamily="2" charset="-122"/>
              </a:rPr>
              <a:t>精神力量：</a:t>
            </a:r>
            <a:r>
              <a:rPr lang="zh-CN" altLang="en-US" sz="2400" spc="100" dirty="0">
                <a:latin typeface="等线" panose="02010600030101010101" pitchFamily="2" charset="-122"/>
                <a:ea typeface="等线" panose="02010600030101010101" pitchFamily="2" charset="-122"/>
              </a:rPr>
              <a:t>文化</a:t>
            </a:r>
            <a:r>
              <a:rPr lang="zh-CN" altLang="en-US" sz="2400" b="1" spc="100" dirty="0">
                <a:solidFill>
                  <a:srgbClr val="C00000"/>
                </a:solidFill>
                <a:latin typeface="等线" panose="02010600030101010101" pitchFamily="2" charset="-122"/>
                <a:ea typeface="等线" panose="02010600030101010101" pitchFamily="2" charset="-122"/>
              </a:rPr>
              <a:t>自信</a:t>
            </a:r>
            <a:r>
              <a:rPr lang="zh-CN" altLang="en-US" sz="2400" b="1" u="sng" spc="100" dirty="0">
                <a:solidFill>
                  <a:srgbClr val="C00000"/>
                </a:solidFill>
                <a:latin typeface="等线" panose="02010600030101010101" pitchFamily="2" charset="-122"/>
                <a:ea typeface="等线" panose="02010600030101010101" pitchFamily="2" charset="-122"/>
              </a:rPr>
              <a:t>自强</a:t>
            </a:r>
            <a:endParaRPr lang="zh-CN" altLang="en-US" sz="2400" b="1" u="sng" spc="100" dirty="0">
              <a:solidFill>
                <a:srgbClr val="C00000"/>
              </a:solidFill>
              <a:latin typeface="等线" panose="02010600030101010101" pitchFamily="2" charset="-122"/>
              <a:ea typeface="等线" panose="02010600030101010101" pitchFamily="2" charset="-122"/>
            </a:endParaRPr>
          </a:p>
        </p:txBody>
      </p:sp>
      <p:sp>
        <p:nvSpPr>
          <p:cNvPr id="12" name="矩形 11"/>
          <p:cNvSpPr/>
          <p:nvPr/>
        </p:nvSpPr>
        <p:spPr>
          <a:xfrm>
            <a:off x="920147" y="2166946"/>
            <a:ext cx="2133918" cy="461665"/>
          </a:xfrm>
          <a:prstGeom prst="rect">
            <a:avLst/>
          </a:prstGeom>
        </p:spPr>
        <p:txBody>
          <a:bodyPr wrap="none">
            <a:spAutoFit/>
          </a:bodyPr>
          <a:lstStyle/>
          <a:p>
            <a:pPr marL="342900" indent="-342900">
              <a:buClr>
                <a:srgbClr val="FF0000"/>
              </a:buClr>
              <a:buFont typeface="Wingdings" panose="05000000000000000000" pitchFamily="2" charset="2"/>
              <a:buChar char="l"/>
            </a:pPr>
            <a:r>
              <a:rPr lang="zh-CN" altLang="en-US" sz="2400" b="1" spc="100" dirty="0" smtClean="0">
                <a:latin typeface="等线" panose="02010600030101010101" pitchFamily="2" charset="-122"/>
                <a:ea typeface="等线" panose="02010600030101010101" pitchFamily="2" charset="-122"/>
              </a:rPr>
              <a:t>发展方向：</a:t>
            </a:r>
            <a:endParaRPr lang="zh-CN" altLang="en-US" sz="2400" u="sng" spc="100" dirty="0">
              <a:latin typeface="等线" panose="02010600030101010101" pitchFamily="2" charset="-122"/>
              <a:ea typeface="等线" panose="02010600030101010101" pitchFamily="2" charset="-122"/>
            </a:endParaRPr>
          </a:p>
        </p:txBody>
      </p:sp>
      <p:sp>
        <p:nvSpPr>
          <p:cNvPr id="7" name="矩形 6"/>
          <p:cNvSpPr/>
          <p:nvPr/>
        </p:nvSpPr>
        <p:spPr>
          <a:xfrm>
            <a:off x="1101207" y="2625677"/>
            <a:ext cx="10693466" cy="1708160"/>
          </a:xfrm>
          <a:prstGeom prst="rect">
            <a:avLst/>
          </a:prstGeom>
        </p:spPr>
        <p:txBody>
          <a:bodyPr wrap="square">
            <a:spAutoFit/>
          </a:bodyPr>
          <a:lstStyle/>
          <a:p>
            <a:pPr marL="342900" indent="-342900">
              <a:lnSpc>
                <a:spcPct val="150000"/>
              </a:lnSpc>
              <a:buFont typeface="Wingdings" panose="05000000000000000000" pitchFamily="2" charset="2"/>
              <a:buChar char="ü"/>
            </a:pPr>
            <a:r>
              <a:rPr lang="zh-CN" altLang="en-US" sz="2200" b="1" dirty="0" smtClean="0">
                <a:solidFill>
                  <a:srgbClr val="0000FF"/>
                </a:solidFill>
                <a:latin typeface="楷体" panose="02010609060101010101" pitchFamily="49" charset="-122"/>
                <a:ea typeface="楷体" panose="02010609060101010101" pitchFamily="49" charset="-122"/>
              </a:rPr>
              <a:t>面向</a:t>
            </a:r>
            <a:r>
              <a:rPr lang="zh-CN" altLang="en-US" sz="2200" b="1" dirty="0">
                <a:solidFill>
                  <a:srgbClr val="0000FF"/>
                </a:solidFill>
                <a:latin typeface="楷体" panose="02010609060101010101" pitchFamily="49" charset="-122"/>
                <a:ea typeface="楷体" panose="02010609060101010101" pitchFamily="49" charset="-122"/>
              </a:rPr>
              <a:t>现代化</a:t>
            </a:r>
            <a:r>
              <a:rPr lang="zh-CN" altLang="en-US" sz="2200" dirty="0">
                <a:latin typeface="楷体" panose="02010609060101010101" pitchFamily="49" charset="-122"/>
                <a:ea typeface="楷体" panose="02010609060101010101" pitchFamily="49" charset="-122"/>
              </a:rPr>
              <a:t>、</a:t>
            </a:r>
            <a:r>
              <a:rPr lang="zh-CN" altLang="en-US" sz="2200" b="1" dirty="0">
                <a:solidFill>
                  <a:srgbClr val="0000FF"/>
                </a:solidFill>
                <a:latin typeface="楷体" panose="02010609060101010101" pitchFamily="49" charset="-122"/>
                <a:ea typeface="楷体" panose="02010609060101010101" pitchFamily="49" charset="-122"/>
              </a:rPr>
              <a:t>面向世界</a:t>
            </a:r>
            <a:r>
              <a:rPr lang="zh-CN" altLang="en-US" sz="2200" dirty="0">
                <a:latin typeface="楷体" panose="02010609060101010101" pitchFamily="49" charset="-122"/>
                <a:ea typeface="楷体" panose="02010609060101010101" pitchFamily="49" charset="-122"/>
              </a:rPr>
              <a:t>、</a:t>
            </a:r>
            <a:r>
              <a:rPr lang="zh-CN" altLang="en-US" sz="2200" b="1" dirty="0">
                <a:solidFill>
                  <a:srgbClr val="0000FF"/>
                </a:solidFill>
                <a:latin typeface="楷体" panose="02010609060101010101" pitchFamily="49" charset="-122"/>
                <a:ea typeface="楷体" panose="02010609060101010101" pitchFamily="49" charset="-122"/>
              </a:rPr>
              <a:t>面向未来的</a:t>
            </a:r>
            <a:r>
              <a:rPr lang="zh-CN" altLang="en-US" sz="2200" dirty="0" smtClean="0">
                <a:latin typeface="楷体" panose="02010609060101010101" pitchFamily="49" charset="-122"/>
                <a:ea typeface="楷体" panose="02010609060101010101" pitchFamily="49" charset="-122"/>
              </a:rPr>
              <a:t>，</a:t>
            </a:r>
            <a:r>
              <a:rPr lang="zh-CN" altLang="en-US" sz="2200" dirty="0" smtClean="0">
                <a:solidFill>
                  <a:srgbClr val="0000FF"/>
                </a:solidFill>
                <a:latin typeface="楷体" panose="02010609060101010101" pitchFamily="49" charset="-122"/>
                <a:ea typeface="楷体" panose="02010609060101010101" pitchFamily="49" charset="-122"/>
              </a:rPr>
              <a:t>民族</a:t>
            </a:r>
            <a:r>
              <a:rPr lang="zh-CN" altLang="en-US" sz="2200" dirty="0">
                <a:latin typeface="楷体" panose="02010609060101010101" pitchFamily="49" charset="-122"/>
                <a:ea typeface="楷体" panose="02010609060101010101" pitchFamily="49" charset="-122"/>
              </a:rPr>
              <a:t>的</a:t>
            </a:r>
            <a:r>
              <a:rPr lang="zh-CN" altLang="en-US" sz="2200" dirty="0">
                <a:solidFill>
                  <a:srgbClr val="0000FF"/>
                </a:solidFill>
                <a:latin typeface="楷体" panose="02010609060101010101" pitchFamily="49" charset="-122"/>
                <a:ea typeface="楷体" panose="02010609060101010101" pitchFamily="49" charset="-122"/>
              </a:rPr>
              <a:t>科学</a:t>
            </a:r>
            <a:r>
              <a:rPr lang="zh-CN" altLang="en-US" sz="2200" dirty="0" smtClean="0">
                <a:latin typeface="楷体" panose="02010609060101010101" pitchFamily="49" charset="-122"/>
                <a:ea typeface="楷体" panose="02010609060101010101" pitchFamily="49" charset="-122"/>
              </a:rPr>
              <a:t>的</a:t>
            </a:r>
            <a:r>
              <a:rPr lang="zh-CN" altLang="en-US" sz="2200" dirty="0" smtClean="0">
                <a:solidFill>
                  <a:srgbClr val="0000FF"/>
                </a:solidFill>
                <a:latin typeface="楷体" panose="02010609060101010101" pitchFamily="49" charset="-122"/>
                <a:ea typeface="楷体" panose="02010609060101010101" pitchFamily="49" charset="-122"/>
              </a:rPr>
              <a:t>大众</a:t>
            </a:r>
            <a:r>
              <a:rPr lang="zh-CN" altLang="en-US" sz="2200" dirty="0">
                <a:latin typeface="楷体" panose="02010609060101010101" pitchFamily="49" charset="-122"/>
                <a:ea typeface="楷体" panose="02010609060101010101" pitchFamily="49" charset="-122"/>
              </a:rPr>
              <a:t>的</a:t>
            </a:r>
            <a:r>
              <a:rPr lang="zh-CN" altLang="en-US" sz="2200" b="1" dirty="0">
                <a:solidFill>
                  <a:srgbClr val="C00000"/>
                </a:solidFill>
                <a:latin typeface="楷体" panose="02010609060101010101" pitchFamily="49" charset="-122"/>
                <a:ea typeface="楷体" panose="02010609060101010101" pitchFamily="49" charset="-122"/>
              </a:rPr>
              <a:t>社会主义先进</a:t>
            </a:r>
            <a:r>
              <a:rPr lang="zh-CN" altLang="en-US" sz="2200" b="1" dirty="0" smtClean="0">
                <a:solidFill>
                  <a:srgbClr val="C00000"/>
                </a:solidFill>
                <a:latin typeface="楷体" panose="02010609060101010101" pitchFamily="49" charset="-122"/>
                <a:ea typeface="楷体" panose="02010609060101010101" pitchFamily="49" charset="-122"/>
              </a:rPr>
              <a:t>文化</a:t>
            </a:r>
            <a:endParaRPr lang="en-US" altLang="zh-CN" sz="2200" b="1" dirty="0" smtClean="0">
              <a:solidFill>
                <a:srgbClr val="C00000"/>
              </a:solidFill>
              <a:latin typeface="楷体" panose="02010609060101010101" pitchFamily="49" charset="-122"/>
              <a:ea typeface="楷体" panose="02010609060101010101" pitchFamily="49" charset="-122"/>
            </a:endParaRPr>
          </a:p>
          <a:p>
            <a:pPr marL="342900" indent="-342900">
              <a:lnSpc>
                <a:spcPct val="150000"/>
              </a:lnSpc>
              <a:buFont typeface="Wingdings" panose="05000000000000000000" pitchFamily="2" charset="2"/>
              <a:buChar char="ü"/>
            </a:pPr>
            <a:r>
              <a:rPr lang="zh-CN" altLang="en-US" sz="2400" b="1" dirty="0">
                <a:solidFill>
                  <a:srgbClr val="C00000"/>
                </a:solidFill>
                <a:latin typeface="楷体" panose="02010609060101010101" pitchFamily="49" charset="-122"/>
                <a:ea typeface="楷体" panose="02010609060101010101" pitchFamily="49" charset="-122"/>
              </a:rPr>
              <a:t>弘扬革命</a:t>
            </a:r>
            <a:r>
              <a:rPr lang="zh-CN" altLang="en-US" sz="2400" b="1" dirty="0" smtClean="0">
                <a:solidFill>
                  <a:srgbClr val="C00000"/>
                </a:solidFill>
                <a:latin typeface="楷体" panose="02010609060101010101" pitchFamily="49" charset="-122"/>
                <a:ea typeface="楷体" panose="02010609060101010101" pitchFamily="49" charset="-122"/>
              </a:rPr>
              <a:t>文化</a:t>
            </a:r>
            <a:endParaRPr lang="en-US" altLang="zh-CN" sz="2400" b="1" dirty="0" smtClean="0">
              <a:solidFill>
                <a:srgbClr val="C00000"/>
              </a:solidFill>
              <a:latin typeface="楷体" panose="02010609060101010101" pitchFamily="49" charset="-122"/>
              <a:ea typeface="楷体" panose="02010609060101010101" pitchFamily="49" charset="-122"/>
            </a:endParaRPr>
          </a:p>
          <a:p>
            <a:pPr marL="342900" indent="-342900">
              <a:lnSpc>
                <a:spcPct val="150000"/>
              </a:lnSpc>
              <a:buFont typeface="Wingdings" panose="05000000000000000000" pitchFamily="2" charset="2"/>
              <a:buChar char="ü"/>
            </a:pPr>
            <a:r>
              <a:rPr lang="zh-CN" altLang="en-US" sz="2400" b="1" dirty="0">
                <a:solidFill>
                  <a:srgbClr val="C00000"/>
                </a:solidFill>
                <a:latin typeface="楷体" panose="02010609060101010101" pitchFamily="49" charset="-122"/>
                <a:ea typeface="楷体" panose="02010609060101010101" pitchFamily="49" charset="-122"/>
              </a:rPr>
              <a:t>传承中华优秀传统文</a:t>
            </a:r>
            <a:r>
              <a:rPr lang="zh-CN" altLang="en-US" sz="2400" b="1" dirty="0" smtClean="0">
                <a:solidFill>
                  <a:srgbClr val="C00000"/>
                </a:solidFill>
                <a:latin typeface="楷体" panose="02010609060101010101" pitchFamily="49" charset="-122"/>
                <a:ea typeface="楷体" panose="02010609060101010101" pitchFamily="49" charset="-122"/>
              </a:rPr>
              <a:t>化（连云港一系列传统文化）</a:t>
            </a:r>
            <a:endParaRPr lang="zh-CN" altLang="en-US" sz="2400" b="1" dirty="0">
              <a:solidFill>
                <a:srgbClr val="C00000"/>
              </a:solidFill>
              <a:latin typeface="楷体" panose="02010609060101010101" pitchFamily="49" charset="-122"/>
              <a:ea typeface="楷体" panose="02010609060101010101" pitchFamily="49"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34105" y="3694647"/>
            <a:ext cx="3761232" cy="2651760"/>
          </a:xfrm>
          <a:prstGeom prst="rect">
            <a:avLst/>
          </a:prstGeom>
        </p:spPr>
      </p:pic>
      <p:sp>
        <p:nvSpPr>
          <p:cNvPr id="3" name="矩形 2"/>
          <p:cNvSpPr/>
          <p:nvPr/>
        </p:nvSpPr>
        <p:spPr>
          <a:xfrm>
            <a:off x="995881" y="4388155"/>
            <a:ext cx="6373640" cy="1415772"/>
          </a:xfrm>
          <a:prstGeom prst="rect">
            <a:avLst/>
          </a:prstGeom>
        </p:spPr>
        <p:txBody>
          <a:bodyPr wrap="square">
            <a:spAutoFit/>
          </a:bodyPr>
          <a:lstStyle/>
          <a:p>
            <a:pPr marL="514350" marR="0" lvl="0" indent="-285750" defTabSz="914400" eaLnBrk="1" fontAlgn="auto" latinLnBrk="0" hangingPunct="1">
              <a:lnSpc>
                <a:spcPct val="150000"/>
              </a:lnSpc>
              <a:spcBef>
                <a:spcPts val="0"/>
              </a:spcBef>
              <a:spcAft>
                <a:spcPts val="0"/>
              </a:spcAft>
              <a:buClr>
                <a:srgbClr val="C00000"/>
              </a:buClr>
              <a:buSzTx/>
              <a:buFont typeface="Arial" panose="020B0604020202020204" pitchFamily="34" charset="0"/>
              <a:buChar char="•"/>
              <a:defRPr/>
            </a:pPr>
            <a:r>
              <a:rPr kumimoji="0" lang="zh-CN" altLang="en-US" b="0" i="0" u="none" strike="noStrike" kern="0" cap="none" spc="0" normalizeH="0" baseline="0" noProof="0" dirty="0" smtClean="0">
                <a:ln>
                  <a:noFill/>
                </a:ln>
                <a:solidFill>
                  <a:srgbClr val="0070C0"/>
                </a:solidFill>
                <a:effectLst/>
                <a:uLnTx/>
                <a:uFillTx/>
                <a:latin typeface="方正黑体简体" pitchFamily="2" charset="-122"/>
                <a:ea typeface="方正黑体简体" pitchFamily="2" charset="-122"/>
              </a:rPr>
              <a:t>“天下为公”理想</a:t>
            </a:r>
            <a:r>
              <a:rPr kumimoji="0" lang="zh-CN" altLang="en-US" b="0" i="0" u="none" strike="noStrike" kern="0" cap="none" spc="0" normalizeH="0" baseline="0" noProof="0" dirty="0" smtClean="0">
                <a:ln>
                  <a:noFill/>
                </a:ln>
                <a:solidFill>
                  <a:srgbClr val="0070C0"/>
                </a:solidFill>
                <a:effectLst/>
                <a:uLnTx/>
                <a:uFillTx/>
                <a:latin typeface="方正楷体_GBK" panose="03000509000000000000" pitchFamily="65" charset="-122"/>
                <a:ea typeface="方正楷体_GBK" panose="03000509000000000000" pitchFamily="65" charset="-122"/>
              </a:rPr>
              <a:t>：</a:t>
            </a:r>
            <a:r>
              <a:rPr kumimoji="0" lang="zh-CN" altLang="en-US" b="0" i="0" u="none" strike="noStrike" kern="0" cap="none" spc="0" normalizeH="0" baseline="0" noProof="0" dirty="0" smtClean="0">
                <a:ln>
                  <a:noFill/>
                </a:ln>
                <a:solidFill>
                  <a:prstClr val="black"/>
                </a:solidFill>
                <a:effectLst/>
                <a:uLnTx/>
                <a:uFillTx/>
                <a:latin typeface="方正楷体_GBK" panose="03000509000000000000" pitchFamily="65" charset="-122"/>
                <a:ea typeface="方正楷体_GBK" panose="03000509000000000000" pitchFamily="65" charset="-122"/>
              </a:rPr>
              <a:t>“井田制”“桃花源”“均贫富”</a:t>
            </a:r>
            <a:endParaRPr kumimoji="0" lang="en-US" altLang="zh-CN" b="0" i="0" u="none" strike="noStrike" kern="0" cap="none" spc="0" normalizeH="0" baseline="0" noProof="0" dirty="0" smtClean="0">
              <a:ln>
                <a:noFill/>
              </a:ln>
              <a:solidFill>
                <a:prstClr val="black"/>
              </a:solidFill>
              <a:effectLst/>
              <a:uLnTx/>
              <a:uFillTx/>
              <a:latin typeface="方正楷体_GBK" panose="03000509000000000000" pitchFamily="65" charset="-122"/>
              <a:ea typeface="方正楷体_GBK" panose="03000509000000000000" pitchFamily="65" charset="-122"/>
            </a:endParaRPr>
          </a:p>
          <a:p>
            <a:pPr marL="514350" marR="0" lvl="0" indent="-285750" defTabSz="914400" eaLnBrk="1" fontAlgn="auto" latinLnBrk="0" hangingPunct="1">
              <a:lnSpc>
                <a:spcPct val="150000"/>
              </a:lnSpc>
              <a:spcBef>
                <a:spcPts val="600"/>
              </a:spcBef>
              <a:spcAft>
                <a:spcPts val="0"/>
              </a:spcAft>
              <a:buClr>
                <a:srgbClr val="C00000"/>
              </a:buClr>
              <a:buSzTx/>
              <a:buFont typeface="Arial" panose="020B0604020202020204" pitchFamily="34" charset="0"/>
              <a:buChar char="•"/>
              <a:defRPr/>
            </a:pPr>
            <a:r>
              <a:rPr kumimoji="0" lang="zh-CN" altLang="en-US" b="0" i="0" u="none" strike="noStrike" kern="0" cap="none" spc="0" normalizeH="0" baseline="0" noProof="0" dirty="0" smtClean="0">
                <a:ln>
                  <a:noFill/>
                </a:ln>
                <a:solidFill>
                  <a:srgbClr val="0070C0"/>
                </a:solidFill>
                <a:effectLst/>
                <a:uLnTx/>
                <a:uFillTx/>
                <a:latin typeface="方正黑体简体" pitchFamily="2" charset="-122"/>
                <a:ea typeface="方正黑体简体" pitchFamily="2" charset="-122"/>
              </a:rPr>
              <a:t>“以民为本”思想</a:t>
            </a:r>
            <a:r>
              <a:rPr kumimoji="0" lang="zh-CN" altLang="en-US" b="0" i="0" u="none" strike="noStrike" kern="0" cap="none" spc="0" normalizeH="0" baseline="0" noProof="0" dirty="0" smtClean="0">
                <a:ln>
                  <a:noFill/>
                </a:ln>
                <a:solidFill>
                  <a:srgbClr val="0070C0"/>
                </a:solidFill>
                <a:effectLst/>
                <a:uLnTx/>
                <a:uFillTx/>
                <a:latin typeface="方正楷体_GBK" panose="03000509000000000000" pitchFamily="65" charset="-122"/>
                <a:ea typeface="方正楷体_GBK" panose="03000509000000000000" pitchFamily="65" charset="-122"/>
              </a:rPr>
              <a:t>：</a:t>
            </a:r>
            <a:r>
              <a:rPr kumimoji="0" lang="zh-CN" altLang="en-US" b="0" i="0" u="none" strike="noStrike" kern="0" cap="none" spc="0" normalizeH="0" baseline="0" noProof="0" dirty="0" smtClean="0">
                <a:ln>
                  <a:noFill/>
                </a:ln>
                <a:solidFill>
                  <a:prstClr val="black"/>
                </a:solidFill>
                <a:effectLst/>
                <a:uLnTx/>
                <a:uFillTx/>
                <a:latin typeface="方正楷体_GBK" panose="03000509000000000000" pitchFamily="65" charset="-122"/>
                <a:ea typeface="方正楷体_GBK" panose="03000509000000000000" pitchFamily="65" charset="-122"/>
              </a:rPr>
              <a:t>“民为邦本，本固邦宁”的</a:t>
            </a:r>
            <a:r>
              <a:rPr kumimoji="0" lang="zh-CN" altLang="en-US" b="1" i="0" u="none" strike="noStrike" kern="0" cap="none" spc="0" normalizeH="0" baseline="0" noProof="0" dirty="0" smtClean="0">
                <a:ln>
                  <a:noFill/>
                </a:ln>
                <a:solidFill>
                  <a:srgbClr val="FF0000"/>
                </a:solidFill>
                <a:effectLst/>
                <a:uLnTx/>
                <a:uFillTx/>
                <a:latin typeface="方正楷体_GBK" panose="03000509000000000000" pitchFamily="65" charset="-122"/>
                <a:ea typeface="方正楷体_GBK" panose="03000509000000000000" pitchFamily="65" charset="-122"/>
              </a:rPr>
              <a:t>治国理政思想</a:t>
            </a:r>
            <a:r>
              <a:rPr kumimoji="0" lang="en-US" altLang="zh-CN" sz="1600" b="0" i="0" u="none" strike="noStrike" kern="0" cap="none" spc="0" normalizeH="0" baseline="0" noProof="0" dirty="0" smtClean="0">
                <a:ln>
                  <a:noFill/>
                </a:ln>
                <a:solidFill>
                  <a:prstClr val="black">
                    <a:lumMod val="75000"/>
                    <a:lumOff val="25000"/>
                  </a:prstClr>
                </a:solidFill>
                <a:effectLst/>
                <a:uLnTx/>
                <a:uFillTx/>
                <a:latin typeface="仿宋" panose="02010609060101010101" pitchFamily="49" charset="-122"/>
                <a:ea typeface="仿宋" panose="02010609060101010101" pitchFamily="49" charset="-122"/>
              </a:rPr>
              <a:t>——《</a:t>
            </a:r>
            <a:r>
              <a:rPr kumimoji="0" lang="zh-CN" altLang="en-US" sz="1600" b="0" i="0" u="none" strike="noStrike" kern="0" cap="none" spc="0" normalizeH="0" baseline="0" noProof="0" dirty="0" smtClean="0">
                <a:ln>
                  <a:noFill/>
                </a:ln>
                <a:solidFill>
                  <a:prstClr val="black">
                    <a:lumMod val="75000"/>
                    <a:lumOff val="25000"/>
                  </a:prstClr>
                </a:solidFill>
                <a:effectLst/>
                <a:uLnTx/>
                <a:uFillTx/>
                <a:latin typeface="仿宋" panose="02010609060101010101" pitchFamily="49" charset="-122"/>
                <a:ea typeface="仿宋" panose="02010609060101010101" pitchFamily="49" charset="-122"/>
              </a:rPr>
              <a:t>尚书</a:t>
            </a:r>
            <a:r>
              <a:rPr kumimoji="0" lang="en-US" altLang="zh-CN" sz="1600" b="0" i="0" u="none" strike="noStrike" kern="0" cap="none" spc="0" normalizeH="0" baseline="0" noProof="0" dirty="0" smtClean="0">
                <a:ln>
                  <a:noFill/>
                </a:ln>
                <a:solidFill>
                  <a:prstClr val="black">
                    <a:lumMod val="75000"/>
                    <a:lumOff val="25000"/>
                  </a:prstClr>
                </a:solidFill>
                <a:effectLst/>
                <a:uLnTx/>
                <a:uFillTx/>
                <a:latin typeface="仿宋" panose="02010609060101010101" pitchFamily="49" charset="-122"/>
                <a:ea typeface="仿宋" panose="02010609060101010101" pitchFamily="49" charset="-122"/>
              </a:rPr>
              <a:t>•</a:t>
            </a:r>
            <a:r>
              <a:rPr kumimoji="0" lang="zh-CN" altLang="en-US" sz="1600" b="0" i="0" u="none" strike="noStrike" kern="0" cap="none" spc="0" normalizeH="0" baseline="0" noProof="0" dirty="0" smtClean="0">
                <a:ln>
                  <a:noFill/>
                </a:ln>
                <a:solidFill>
                  <a:prstClr val="black">
                    <a:lumMod val="75000"/>
                    <a:lumOff val="25000"/>
                  </a:prstClr>
                </a:solidFill>
                <a:effectLst/>
                <a:uLnTx/>
                <a:uFillTx/>
                <a:latin typeface="仿宋" panose="02010609060101010101" pitchFamily="49" charset="-122"/>
                <a:ea typeface="仿宋" panose="02010609060101010101" pitchFamily="49" charset="-122"/>
              </a:rPr>
              <a:t>五子之歌</a:t>
            </a:r>
            <a:r>
              <a:rPr kumimoji="0" lang="en-US" altLang="zh-CN" sz="1600" b="0" i="0" u="none" strike="noStrike" kern="0" cap="none" spc="0" normalizeH="0" baseline="0" noProof="0" dirty="0" smtClean="0">
                <a:ln>
                  <a:noFill/>
                </a:ln>
                <a:solidFill>
                  <a:prstClr val="black">
                    <a:lumMod val="75000"/>
                    <a:lumOff val="25000"/>
                  </a:prstClr>
                </a:solidFill>
                <a:effectLst/>
                <a:uLnTx/>
                <a:uFillTx/>
                <a:latin typeface="仿宋" panose="02010609060101010101" pitchFamily="49" charset="-122"/>
                <a:ea typeface="仿宋" panose="02010609060101010101" pitchFamily="49" charset="-122"/>
              </a:rPr>
              <a:t>》</a:t>
            </a:r>
            <a:endParaRPr kumimoji="0" lang="zh-CN" altLang="en-US" sz="1600" b="0" i="0" u="none" strike="noStrike" kern="0" cap="none" spc="0" normalizeH="0" baseline="0" noProof="0" dirty="0" smtClean="0">
              <a:ln>
                <a:noFill/>
              </a:ln>
              <a:solidFill>
                <a:sysClr val="windowText" lastClr="000000"/>
              </a:solidFill>
              <a:effectLst/>
              <a:uLnTx/>
              <a:uFillTx/>
              <a:latin typeface="仿宋" panose="02010609060101010101" pitchFamily="49" charset="-122"/>
              <a:ea typeface="仿宋" panose="02010609060101010101" pitchFamily="49" charset="-122"/>
            </a:endParaRPr>
          </a:p>
        </p:txBody>
      </p:sp>
      <p:grpSp>
        <p:nvGrpSpPr>
          <p:cNvPr id="11" name="组合 10"/>
          <p:cNvGrpSpPr/>
          <p:nvPr/>
        </p:nvGrpSpPr>
        <p:grpSpPr>
          <a:xfrm>
            <a:off x="697682" y="259308"/>
            <a:ext cx="10495251" cy="1037229"/>
            <a:chOff x="6591297" y="2218049"/>
            <a:chExt cx="15199164" cy="1046440"/>
          </a:xfrm>
        </p:grpSpPr>
        <p:sp>
          <p:nvSpPr>
            <p:cNvPr id="13" name="平行四边形 12"/>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4" name="平行四边形 13"/>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smtClean="0"/>
                <a:t>3</a:t>
              </a:r>
              <a:endParaRPr lang="zh-CN" altLang="en-US" sz="2800" b="1" dirty="0"/>
            </a:p>
          </p:txBody>
        </p:sp>
        <p:sp>
          <p:nvSpPr>
            <p:cNvPr id="15" name="文本框 4"/>
            <p:cNvSpPr txBox="1"/>
            <p:nvPr/>
          </p:nvSpPr>
          <p:spPr>
            <a:xfrm>
              <a:off x="7087799" y="2218049"/>
              <a:ext cx="14702662" cy="1046440"/>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000" b="1" spc="200" dirty="0" smtClean="0">
                  <a:solidFill>
                    <a:srgbClr val="C00000"/>
                  </a:solidFill>
                  <a:latin typeface="黑体" panose="02010609060101010101" pitchFamily="49" charset="-122"/>
                  <a:ea typeface="黑体" panose="02010609060101010101" pitchFamily="49" charset="-122"/>
                  <a:cs typeface="+mj-cs"/>
                </a:rPr>
                <a:t> </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2000" b="1" spc="200" dirty="0" smtClean="0">
                  <a:solidFill>
                    <a:schemeClr val="tx1"/>
                  </a:solidFill>
                  <a:latin typeface="黑体" panose="02010609060101010101" pitchFamily="49" charset="-122"/>
                  <a:ea typeface="黑体" panose="02010609060101010101" pitchFamily="49" charset="-122"/>
                </a:rPr>
                <a:t>重要部署之三 </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3000" b="1" spc="200" dirty="0" smtClean="0">
                  <a:solidFill>
                    <a:schemeClr val="tx1"/>
                  </a:solidFill>
                  <a:latin typeface="黑体" panose="02010609060101010101" pitchFamily="49" charset="-122"/>
                  <a:ea typeface="黑体" panose="02010609060101010101" pitchFamily="49" charset="-122"/>
                  <a:cs typeface="+mj-cs"/>
                </a:rPr>
                <a:t>文化</a:t>
              </a:r>
              <a:r>
                <a:rPr lang="zh-CN" altLang="en-US" sz="3000" b="1" spc="200" dirty="0">
                  <a:solidFill>
                    <a:schemeClr val="tx1"/>
                  </a:solidFill>
                  <a:latin typeface="黑体" panose="02010609060101010101" pitchFamily="49" charset="-122"/>
                  <a:ea typeface="黑体" panose="02010609060101010101" pitchFamily="49" charset="-122"/>
                  <a:cs typeface="+mj-cs"/>
                </a:rPr>
                <a:t>：推进文化自信自强，铸就社会主义文化新辉煌</a:t>
              </a:r>
              <a:endParaRPr lang="en-US" altLang="zh-CN"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19" name="矩形 18"/>
          <p:cNvSpPr/>
          <p:nvPr/>
        </p:nvSpPr>
        <p:spPr>
          <a:xfrm>
            <a:off x="1251233" y="1783794"/>
            <a:ext cx="6622326" cy="461665"/>
          </a:xfrm>
          <a:prstGeom prst="rect">
            <a:avLst/>
          </a:prstGeom>
        </p:spPr>
        <p:txBody>
          <a:bodyPr wrap="none">
            <a:spAutoFit/>
          </a:bodyPr>
          <a:lstStyle/>
          <a:p>
            <a:pPr marL="342900" indent="-342900">
              <a:buClr>
                <a:srgbClr val="C00000"/>
              </a:buClr>
              <a:buFont typeface="Wingdings" panose="05000000000000000000" pitchFamily="2" charset="2"/>
              <a:buChar char="l"/>
            </a:pPr>
            <a:r>
              <a:rPr lang="zh-CN" altLang="en-US" sz="2400" b="1" spc="100" dirty="0">
                <a:latin typeface="等线" panose="02010600030101010101" pitchFamily="2" charset="-122"/>
                <a:ea typeface="等线" panose="02010600030101010101" pitchFamily="2" charset="-122"/>
              </a:rPr>
              <a:t>为民造福</a:t>
            </a:r>
            <a:r>
              <a:rPr lang="zh-CN" altLang="en-US" sz="2400" spc="100" dirty="0">
                <a:latin typeface="等线" panose="02010600030101010101" pitchFamily="2" charset="-122"/>
                <a:ea typeface="等线" panose="02010600030101010101" pitchFamily="2" charset="-122"/>
              </a:rPr>
              <a:t>是立党为公、执政为民的</a:t>
            </a:r>
            <a:r>
              <a:rPr lang="zh-CN" altLang="en-US" sz="2400" b="1" spc="100" dirty="0">
                <a:solidFill>
                  <a:srgbClr val="FF0000"/>
                </a:solidFill>
                <a:latin typeface="等线" panose="02010600030101010101" pitchFamily="2" charset="-122"/>
                <a:ea typeface="等线" panose="02010600030101010101" pitchFamily="2" charset="-122"/>
              </a:rPr>
              <a:t>本质</a:t>
            </a:r>
            <a:r>
              <a:rPr lang="zh-CN" altLang="en-US" sz="2400" b="1" spc="100" dirty="0" smtClean="0">
                <a:solidFill>
                  <a:srgbClr val="FF0000"/>
                </a:solidFill>
                <a:latin typeface="等线" panose="02010600030101010101" pitchFamily="2" charset="-122"/>
                <a:ea typeface="等线" panose="02010600030101010101" pitchFamily="2" charset="-122"/>
              </a:rPr>
              <a:t>要求</a:t>
            </a:r>
            <a:endParaRPr lang="zh-CN" altLang="en-US" sz="2400" u="sng" spc="100" dirty="0">
              <a:solidFill>
                <a:srgbClr val="FF0000"/>
              </a:solidFill>
              <a:latin typeface="等线" panose="02010600030101010101" pitchFamily="2" charset="-122"/>
              <a:ea typeface="等线" panose="02010600030101010101" pitchFamily="2" charset="-122"/>
            </a:endParaRPr>
          </a:p>
        </p:txBody>
      </p:sp>
      <p:sp>
        <p:nvSpPr>
          <p:cNvPr id="12" name="矩形 11"/>
          <p:cNvSpPr/>
          <p:nvPr/>
        </p:nvSpPr>
        <p:spPr>
          <a:xfrm>
            <a:off x="1251233" y="2554997"/>
            <a:ext cx="4057521" cy="461665"/>
          </a:xfrm>
          <a:prstGeom prst="rect">
            <a:avLst/>
          </a:prstGeom>
        </p:spPr>
        <p:txBody>
          <a:bodyPr wrap="none">
            <a:spAutoFit/>
          </a:bodyPr>
          <a:lstStyle/>
          <a:p>
            <a:pPr marL="342900" indent="-342900">
              <a:buClr>
                <a:srgbClr val="C00000"/>
              </a:buClr>
              <a:buFont typeface="Wingdings" panose="05000000000000000000" pitchFamily="2" charset="2"/>
              <a:buChar char="l"/>
            </a:pPr>
            <a:r>
              <a:rPr lang="zh-CN" altLang="en-US" sz="2400" spc="100" dirty="0">
                <a:latin typeface="等线" panose="02010600030101010101" pitchFamily="2" charset="-122"/>
                <a:ea typeface="等线" panose="02010600030101010101" pitchFamily="2" charset="-122"/>
              </a:rPr>
              <a:t>坚持尽力而为、量力而行</a:t>
            </a:r>
            <a:endParaRPr lang="zh-CN" altLang="en-US" sz="2400" u="sng" spc="100" dirty="0">
              <a:latin typeface="等线" panose="02010600030101010101" pitchFamily="2" charset="-122"/>
              <a:ea typeface="等线" panose="02010600030101010101" pitchFamily="2" charset="-122"/>
            </a:endParaRPr>
          </a:p>
        </p:txBody>
      </p:sp>
      <p:sp>
        <p:nvSpPr>
          <p:cNvPr id="9" name="矩形 8"/>
          <p:cNvSpPr/>
          <p:nvPr/>
        </p:nvSpPr>
        <p:spPr>
          <a:xfrm>
            <a:off x="1251232" y="3290721"/>
            <a:ext cx="7467106" cy="830997"/>
          </a:xfrm>
          <a:prstGeom prst="rect">
            <a:avLst/>
          </a:prstGeom>
        </p:spPr>
        <p:txBody>
          <a:bodyPr wrap="square">
            <a:spAutoFit/>
          </a:bodyPr>
          <a:lstStyle/>
          <a:p>
            <a:pPr marL="342900" indent="-342900">
              <a:buClr>
                <a:srgbClr val="C00000"/>
              </a:buClr>
              <a:buFont typeface="Wingdings" panose="05000000000000000000" pitchFamily="2" charset="2"/>
              <a:buChar char="l"/>
            </a:pPr>
            <a:r>
              <a:rPr lang="zh-CN" altLang="en-US" sz="2400" spc="100" dirty="0">
                <a:latin typeface="等线" panose="02010600030101010101" pitchFamily="2" charset="-122"/>
                <a:ea typeface="等线" panose="02010600030101010101" pitchFamily="2" charset="-122"/>
              </a:rPr>
              <a:t>紧紧抓住人民</a:t>
            </a:r>
            <a:r>
              <a:rPr lang="zh-CN" altLang="en-US" sz="2400" spc="100" dirty="0">
                <a:solidFill>
                  <a:srgbClr val="FF0000"/>
                </a:solidFill>
                <a:latin typeface="等线" panose="02010600030101010101" pitchFamily="2" charset="-122"/>
                <a:ea typeface="等线" panose="02010600030101010101" pitchFamily="2" charset="-122"/>
              </a:rPr>
              <a:t>最关心最直接最现实的利益</a:t>
            </a:r>
            <a:r>
              <a:rPr lang="zh-CN" altLang="en-US" sz="2400" spc="100" dirty="0" smtClean="0">
                <a:solidFill>
                  <a:srgbClr val="FF0000"/>
                </a:solidFill>
                <a:latin typeface="等线" panose="02010600030101010101" pitchFamily="2" charset="-122"/>
                <a:ea typeface="等线" panose="02010600030101010101" pitchFamily="2" charset="-122"/>
              </a:rPr>
              <a:t>问题</a:t>
            </a:r>
            <a:r>
              <a:rPr lang="zh-CN" altLang="en-US" sz="2400" spc="100" dirty="0" smtClean="0">
                <a:latin typeface="等线" panose="02010600030101010101" pitchFamily="2" charset="-122"/>
                <a:ea typeface="等线" panose="02010600030101010101" pitchFamily="2" charset="-122"/>
              </a:rPr>
              <a:t>（上学、就医、住房、就业）</a:t>
            </a:r>
            <a:endParaRPr lang="en-US" altLang="zh-CN" sz="2400" spc="100" dirty="0" smtClean="0">
              <a:latin typeface="等线" panose="02010600030101010101" pitchFamily="2" charset="-122"/>
              <a:ea typeface="等线" panose="02010600030101010101" pitchFamily="2" charset="-122"/>
            </a:endParaRPr>
          </a:p>
        </p:txBody>
      </p:sp>
      <p:sp>
        <p:nvSpPr>
          <p:cNvPr id="10" name="矩形 9"/>
          <p:cNvSpPr/>
          <p:nvPr/>
        </p:nvSpPr>
        <p:spPr>
          <a:xfrm>
            <a:off x="1246733" y="4089504"/>
            <a:ext cx="7467106" cy="461665"/>
          </a:xfrm>
          <a:prstGeom prst="rect">
            <a:avLst/>
          </a:prstGeom>
        </p:spPr>
        <p:txBody>
          <a:bodyPr wrap="square">
            <a:spAutoFit/>
          </a:bodyPr>
          <a:lstStyle/>
          <a:p>
            <a:pPr marL="342900" indent="-342900">
              <a:buClr>
                <a:srgbClr val="C00000"/>
              </a:buClr>
              <a:buFont typeface="Wingdings" panose="05000000000000000000" pitchFamily="2" charset="2"/>
              <a:buChar char="l"/>
            </a:pPr>
            <a:r>
              <a:rPr lang="zh-CN" altLang="en-US" sz="2400" b="1" spc="100" dirty="0">
                <a:latin typeface="等线" panose="02010600030101010101" pitchFamily="2" charset="-122"/>
                <a:ea typeface="等线" panose="02010600030101010101" pitchFamily="2" charset="-122"/>
              </a:rPr>
              <a:t>共同富裕是重要</a:t>
            </a:r>
            <a:r>
              <a:rPr lang="zh-CN" altLang="en-US" sz="2400" b="1" spc="100" dirty="0" smtClean="0">
                <a:latin typeface="等线" panose="02010600030101010101" pitchFamily="2" charset="-122"/>
                <a:ea typeface="等线" panose="02010600030101010101" pitchFamily="2" charset="-122"/>
              </a:rPr>
              <a:t>目标</a:t>
            </a:r>
            <a:r>
              <a:rPr lang="en-US" altLang="zh-CN" sz="2400" spc="100" dirty="0" smtClean="0">
                <a:latin typeface="等线" panose="02010600030101010101" pitchFamily="2" charset="-122"/>
                <a:ea typeface="等线" panose="02010600030101010101" pitchFamily="2" charset="-122"/>
              </a:rPr>
              <a:t>——</a:t>
            </a:r>
            <a:r>
              <a:rPr lang="zh-CN" altLang="en-US" sz="2400" spc="100" dirty="0">
                <a:latin typeface="等线" panose="02010600030101010101" pitchFamily="2" charset="-122"/>
                <a:ea typeface="等线" panose="02010600030101010101" pitchFamily="2" charset="-122"/>
              </a:rPr>
              <a:t>“扎实推进共同富裕”</a:t>
            </a:r>
            <a:endParaRPr lang="en-US" altLang="zh-CN" sz="2400" spc="100" dirty="0" smtClean="0">
              <a:latin typeface="等线" panose="02010600030101010101" pitchFamily="2" charset="-122"/>
              <a:ea typeface="等线" panose="02010600030101010101" pitchFamily="2"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18338" y="3056075"/>
            <a:ext cx="2998984" cy="1804267"/>
          </a:xfrm>
          <a:prstGeom prst="rect">
            <a:avLst/>
          </a:prstGeom>
        </p:spPr>
      </p:pic>
      <p:grpSp>
        <p:nvGrpSpPr>
          <p:cNvPr id="11" name="组合 10"/>
          <p:cNvGrpSpPr/>
          <p:nvPr/>
        </p:nvGrpSpPr>
        <p:grpSpPr>
          <a:xfrm>
            <a:off x="697682" y="509531"/>
            <a:ext cx="8734184" cy="1046440"/>
            <a:chOff x="6591297" y="2218049"/>
            <a:chExt cx="12648798" cy="1046440"/>
          </a:xfrm>
        </p:grpSpPr>
        <p:sp>
          <p:nvSpPr>
            <p:cNvPr id="13" name="平行四边形 12"/>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4" name="平行四边形 13"/>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t>4</a:t>
              </a:r>
              <a:endParaRPr lang="zh-CN" altLang="en-US" sz="2800" b="1" dirty="0"/>
            </a:p>
          </p:txBody>
        </p:sp>
        <p:sp>
          <p:nvSpPr>
            <p:cNvPr id="15" name="文本框 4"/>
            <p:cNvSpPr txBox="1"/>
            <p:nvPr/>
          </p:nvSpPr>
          <p:spPr>
            <a:xfrm>
              <a:off x="7087800" y="2218049"/>
              <a:ext cx="12152295" cy="1046440"/>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000" b="1" spc="200" dirty="0" smtClean="0">
                  <a:solidFill>
                    <a:srgbClr val="C00000"/>
                  </a:solidFill>
                  <a:latin typeface="黑体" panose="02010609060101010101" pitchFamily="49" charset="-122"/>
                  <a:ea typeface="黑体" panose="02010609060101010101" pitchFamily="49" charset="-122"/>
                  <a:cs typeface="+mj-cs"/>
                </a:rPr>
                <a:t> </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2000" b="1" spc="200" dirty="0" smtClean="0">
                  <a:solidFill>
                    <a:schemeClr val="tx1"/>
                  </a:solidFill>
                  <a:latin typeface="黑体" panose="02010609060101010101" pitchFamily="49" charset="-122"/>
                  <a:ea typeface="黑体" panose="02010609060101010101" pitchFamily="49" charset="-122"/>
                </a:rPr>
                <a:t>重要部署之四</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3000" b="1" spc="200" dirty="0" smtClean="0">
                  <a:solidFill>
                    <a:schemeClr val="tx1"/>
                  </a:solidFill>
                  <a:latin typeface="黑体" panose="02010609060101010101" pitchFamily="49" charset="-122"/>
                  <a:ea typeface="黑体" panose="02010609060101010101" pitchFamily="49" charset="-122"/>
                  <a:cs typeface="+mj-cs"/>
                </a:rPr>
                <a:t>社会</a:t>
              </a:r>
              <a:r>
                <a:rPr lang="zh-CN" altLang="en-US" sz="3000" b="1" spc="200" dirty="0">
                  <a:solidFill>
                    <a:schemeClr val="tx1"/>
                  </a:solidFill>
                  <a:latin typeface="黑体" panose="02010609060101010101" pitchFamily="49" charset="-122"/>
                  <a:ea typeface="黑体" panose="02010609060101010101" pitchFamily="49" charset="-122"/>
                  <a:cs typeface="+mj-cs"/>
                </a:rPr>
                <a:t>：增进民生福祉，提高人民生活品质</a:t>
              </a:r>
              <a:endParaRPr lang="en-US" altLang="zh-CN"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2" grpId="0"/>
      <p:bldP spid="9"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10547" y="680437"/>
            <a:ext cx="5988267" cy="722695"/>
          </a:xfrm>
          <a:solidFill>
            <a:schemeClr val="bg1"/>
          </a:solidFill>
        </p:spPr>
        <p:txBody>
          <a:bodyPr>
            <a:normAutofit/>
          </a:bodyPr>
          <a:lstStyle/>
          <a:p>
            <a:pPr algn="ctr"/>
            <a:r>
              <a:rPr lang="zh-CN" altLang="en-US" sz="3200" spc="600" dirty="0">
                <a:solidFill>
                  <a:srgbClr val="0000FF"/>
                </a:solidFill>
                <a:latin typeface="华文中宋" panose="02010600040101010101" pitchFamily="2" charset="-122"/>
                <a:ea typeface="华文中宋" panose="02010600040101010101" pitchFamily="2" charset="-122"/>
              </a:rPr>
              <a:t>共同富裕是重要目标</a:t>
            </a:r>
            <a:endParaRPr lang="zh-CN" altLang="en-US" sz="3200" spc="600" dirty="0">
              <a:solidFill>
                <a:srgbClr val="0000FF"/>
              </a:solidFill>
              <a:latin typeface="华文中宋" panose="02010600040101010101" pitchFamily="2" charset="-122"/>
              <a:ea typeface="华文中宋" panose="02010600040101010101" pitchFamily="2"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17018" y="1336273"/>
            <a:ext cx="6704013"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0"/>
          <p:cNvSpPr>
            <a:spLocks noChangeArrowheads="1"/>
          </p:cNvSpPr>
          <p:nvPr/>
        </p:nvSpPr>
        <p:spPr bwMode="auto">
          <a:xfrm>
            <a:off x="1792259" y="1938639"/>
            <a:ext cx="26170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2400" spc="300" dirty="0">
                <a:latin typeface="等线" panose="02010600030101010101" pitchFamily="2" charset="-122"/>
                <a:ea typeface="等线" panose="02010600030101010101" pitchFamily="2" charset="-122"/>
              </a:rPr>
              <a:t>共同富裕是人民至上重要体现</a:t>
            </a:r>
            <a:endParaRPr lang="zh-CN" altLang="en-US" sz="2400" spc="300" dirty="0">
              <a:latin typeface="等线" panose="02010600030101010101" pitchFamily="2" charset="-122"/>
              <a:ea typeface="等线" panose="02010600030101010101" pitchFamily="2" charset="-122"/>
            </a:endParaRPr>
          </a:p>
        </p:txBody>
      </p:sp>
      <p:sp>
        <p:nvSpPr>
          <p:cNvPr id="10" name="TextBox 48"/>
          <p:cNvSpPr txBox="1">
            <a:spLocks noChangeArrowheads="1"/>
          </p:cNvSpPr>
          <p:nvPr/>
        </p:nvSpPr>
        <p:spPr bwMode="auto">
          <a:xfrm>
            <a:off x="6803231" y="2436410"/>
            <a:ext cx="658812"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2</a:t>
            </a:r>
            <a:endParaRPr kumimoji="0" lang="zh-CN" altLang="en-US" sz="3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 name="TextBox 48"/>
          <p:cNvSpPr txBox="1">
            <a:spLocks noChangeArrowheads="1"/>
          </p:cNvSpPr>
          <p:nvPr/>
        </p:nvSpPr>
        <p:spPr bwMode="auto">
          <a:xfrm>
            <a:off x="5374481" y="2233210"/>
            <a:ext cx="6604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1</a:t>
            </a:r>
            <a:endParaRPr kumimoji="0" lang="zh-CN" altLang="en-US" sz="3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 name="矩形 10"/>
          <p:cNvSpPr>
            <a:spLocks noChangeArrowheads="1"/>
          </p:cNvSpPr>
          <p:nvPr/>
        </p:nvSpPr>
        <p:spPr bwMode="auto">
          <a:xfrm>
            <a:off x="7866993" y="1875574"/>
            <a:ext cx="326346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2400" spc="300" dirty="0">
                <a:latin typeface="等线" panose="02010600030101010101" pitchFamily="2" charset="-122"/>
                <a:ea typeface="等线" panose="02010600030101010101" pitchFamily="2" charset="-122"/>
              </a:rPr>
              <a:t>共同富裕是构建新发展格局，刺激内需的必然要求</a:t>
            </a:r>
            <a:endParaRPr lang="zh-CN" altLang="en-US" sz="2400" spc="300" dirty="0">
              <a:latin typeface="等线" panose="02010600030101010101" pitchFamily="2" charset="-122"/>
              <a:ea typeface="等线" panose="02010600030101010101" pitchFamily="2" charset="-122"/>
            </a:endParaRPr>
          </a:p>
        </p:txBody>
      </p:sp>
      <p:sp>
        <p:nvSpPr>
          <p:cNvPr id="13" name="TextBox 48"/>
          <p:cNvSpPr txBox="1">
            <a:spLocks noChangeArrowheads="1"/>
          </p:cNvSpPr>
          <p:nvPr/>
        </p:nvSpPr>
        <p:spPr bwMode="auto">
          <a:xfrm>
            <a:off x="5969383" y="3441900"/>
            <a:ext cx="660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3600" b="1" kern="0" dirty="0">
                <a:solidFill>
                  <a:sysClr val="window" lastClr="FFFFFF"/>
                </a:solidFill>
                <a:latin typeface="微软雅黑" panose="020B0503020204020204" pitchFamily="34" charset="-122"/>
                <a:ea typeface="微软雅黑" panose="020B0503020204020204" pitchFamily="34" charset="-122"/>
              </a:rPr>
              <a:t>3</a:t>
            </a:r>
            <a:endParaRPr kumimoji="0" lang="zh-CN" altLang="en-US" sz="3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4994836" y="4484613"/>
            <a:ext cx="3924429" cy="1200329"/>
          </a:xfrm>
          <a:prstGeom prst="rect">
            <a:avLst/>
          </a:prstGeom>
          <a:noFill/>
          <a:ln>
            <a:noFill/>
          </a:ln>
        </p:spPr>
        <p:txBody>
          <a:bodyPr wrap="square">
            <a:spAutoFit/>
          </a:bodyPr>
          <a:lstStyle/>
          <a:p>
            <a:pPr algn="ctr">
              <a:lnSpc>
                <a:spcPct val="150000"/>
              </a:lnSpc>
            </a:pPr>
            <a:r>
              <a:rPr lang="zh-CN" altLang="en-US" sz="2400" spc="300" dirty="0">
                <a:latin typeface="等线" panose="02010600030101010101" pitchFamily="2" charset="-122"/>
                <a:ea typeface="等线" panose="02010600030101010101" pitchFamily="2" charset="-122"/>
              </a:rPr>
              <a:t>共同</a:t>
            </a:r>
            <a:r>
              <a:rPr lang="zh-CN" altLang="en-US" sz="2400" spc="300" dirty="0" smtClean="0">
                <a:latin typeface="等线" panose="02010600030101010101" pitchFamily="2" charset="-122"/>
                <a:ea typeface="等线" panose="02010600030101010101" pitchFamily="2" charset="-122"/>
              </a:rPr>
              <a:t>富裕是夯实</a:t>
            </a:r>
            <a:r>
              <a:rPr lang="zh-CN" altLang="en-US" sz="2400" spc="300" dirty="0">
                <a:latin typeface="等线" panose="02010600030101010101" pitchFamily="2" charset="-122"/>
                <a:ea typeface="等线" panose="02010600030101010101" pitchFamily="2" charset="-122"/>
              </a:rPr>
              <a:t>高质量发展的动力基础</a:t>
            </a:r>
            <a:endParaRPr lang="zh-CN" altLang="en-US" sz="2400" spc="300" dirty="0">
              <a:latin typeface="等线" panose="02010600030101010101" pitchFamily="2" charset="-122"/>
              <a:ea typeface="等线" panose="02010600030101010101" pitchFamily="2" charset="-122"/>
            </a:endParaRPr>
          </a:p>
        </p:txBody>
      </p:sp>
      <p:cxnSp>
        <p:nvCxnSpPr>
          <p:cNvPr id="16" name="直接连接符 15"/>
          <p:cNvCxnSpPr/>
          <p:nvPr/>
        </p:nvCxnSpPr>
        <p:spPr>
          <a:xfrm>
            <a:off x="6299583" y="4056699"/>
            <a:ext cx="0" cy="464621"/>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6082" name="Picture 2" descr="https://img2.jiemian.com/101/original/20220512/165234800677809700_a320xH.jpg"/>
          <p:cNvPicPr>
            <a:picLocks noChangeAspect="1" noChangeArrowheads="1"/>
          </p:cNvPicPr>
          <p:nvPr/>
        </p:nvPicPr>
        <p:blipFill>
          <a:blip r:embed="rId2"/>
          <a:srcRect/>
          <a:stretch>
            <a:fillRect/>
          </a:stretch>
        </p:blipFill>
        <p:spPr bwMode="auto">
          <a:xfrm>
            <a:off x="335788" y="3630305"/>
            <a:ext cx="4127319" cy="23474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0847" y="686859"/>
            <a:ext cx="10515600" cy="722695"/>
          </a:xfrm>
        </p:spPr>
        <p:txBody>
          <a:bodyPr/>
          <a:lstStyle/>
          <a:p>
            <a:r>
              <a:rPr lang="zh-CN" altLang="en-US" dirty="0" smtClean="0"/>
              <a:t>四大举措</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872283" y="2158279"/>
            <a:ext cx="2288148" cy="2288148"/>
            <a:chOff x="888049" y="2516330"/>
            <a:chExt cx="2288148" cy="2288148"/>
          </a:xfrm>
        </p:grpSpPr>
        <p:grpSp>
          <p:nvGrpSpPr>
            <p:cNvPr id="6" name="组合 5"/>
            <p:cNvGrpSpPr/>
            <p:nvPr/>
          </p:nvGrpSpPr>
          <p:grpSpPr>
            <a:xfrm>
              <a:off x="888049" y="2516330"/>
              <a:ext cx="2288148" cy="2288148"/>
              <a:chOff x="1284634" y="2516330"/>
              <a:chExt cx="2288148" cy="2288148"/>
            </a:xfrm>
          </p:grpSpPr>
          <p:sp>
            <p:nvSpPr>
              <p:cNvPr id="8" name="椭圆 7"/>
              <p:cNvSpPr/>
              <p:nvPr/>
            </p:nvSpPr>
            <p:spPr>
              <a:xfrm>
                <a:off x="1284634" y="2516330"/>
                <a:ext cx="2288148" cy="2288148"/>
              </a:xfrm>
              <a:prstGeom prst="ellipse">
                <a:avLst/>
              </a:prstGeom>
              <a:gradFill>
                <a:gsLst>
                  <a:gs pos="82000">
                    <a:srgbClr val="FAD77E"/>
                  </a:gs>
                  <a:gs pos="48000">
                    <a:srgbClr val="FAD77E">
                      <a:lumMod val="60000"/>
                      <a:lumOff val="40000"/>
                      <a:alpha val="0"/>
                    </a:srgbClr>
                  </a:gs>
                </a:gsLst>
                <a:path path="circle">
                  <a:fillToRect r="100000" b="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sp>
            <p:nvSpPr>
              <p:cNvPr id="9" name="椭圆 8"/>
              <p:cNvSpPr/>
              <p:nvPr/>
            </p:nvSpPr>
            <p:spPr>
              <a:xfrm>
                <a:off x="1284634" y="2516330"/>
                <a:ext cx="2288148" cy="2288148"/>
              </a:xfrm>
              <a:prstGeom prst="ellipse">
                <a:avLst/>
              </a:prstGeom>
              <a:gradFill flip="none" rotWithShape="1">
                <a:gsLst>
                  <a:gs pos="94000">
                    <a:srgbClr val="FAD77E"/>
                  </a:gs>
                  <a:gs pos="59000">
                    <a:srgbClr val="FAD77E">
                      <a:lumMod val="60000"/>
                      <a:lumOff val="40000"/>
                      <a:alpha val="0"/>
                    </a:srgbClr>
                  </a:gs>
                </a:gsLst>
                <a:path path="circle">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grpSp>
        <p:sp>
          <p:nvSpPr>
            <p:cNvPr id="7" name="椭圆 6"/>
            <p:cNvSpPr/>
            <p:nvPr/>
          </p:nvSpPr>
          <p:spPr>
            <a:xfrm>
              <a:off x="1129298" y="2757579"/>
              <a:ext cx="1805651" cy="1805651"/>
            </a:xfrm>
            <a:prstGeom prst="ellipse">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grpSp>
      <p:grpSp>
        <p:nvGrpSpPr>
          <p:cNvPr id="10" name="组合 9"/>
          <p:cNvGrpSpPr/>
          <p:nvPr/>
        </p:nvGrpSpPr>
        <p:grpSpPr>
          <a:xfrm>
            <a:off x="3597622" y="2158279"/>
            <a:ext cx="2288148" cy="2288148"/>
            <a:chOff x="888049" y="2516330"/>
            <a:chExt cx="2288148" cy="2288148"/>
          </a:xfrm>
        </p:grpSpPr>
        <p:grpSp>
          <p:nvGrpSpPr>
            <p:cNvPr id="11" name="组合 10"/>
            <p:cNvGrpSpPr/>
            <p:nvPr/>
          </p:nvGrpSpPr>
          <p:grpSpPr>
            <a:xfrm>
              <a:off x="888049" y="2516330"/>
              <a:ext cx="2288148" cy="2288148"/>
              <a:chOff x="1284634" y="2516330"/>
              <a:chExt cx="2288148" cy="2288148"/>
            </a:xfrm>
          </p:grpSpPr>
          <p:sp>
            <p:nvSpPr>
              <p:cNvPr id="13" name="椭圆 12"/>
              <p:cNvSpPr/>
              <p:nvPr/>
            </p:nvSpPr>
            <p:spPr>
              <a:xfrm>
                <a:off x="1284634" y="2516330"/>
                <a:ext cx="2288148" cy="2288148"/>
              </a:xfrm>
              <a:prstGeom prst="ellipse">
                <a:avLst/>
              </a:prstGeom>
              <a:gradFill>
                <a:gsLst>
                  <a:gs pos="82000">
                    <a:srgbClr val="FAD77E"/>
                  </a:gs>
                  <a:gs pos="48000">
                    <a:srgbClr val="FAD77E">
                      <a:lumMod val="60000"/>
                      <a:lumOff val="40000"/>
                      <a:alpha val="0"/>
                    </a:srgbClr>
                  </a:gs>
                </a:gsLst>
                <a:path path="circle">
                  <a:fillToRect r="100000" b="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sp>
            <p:nvSpPr>
              <p:cNvPr id="14" name="椭圆 13"/>
              <p:cNvSpPr/>
              <p:nvPr/>
            </p:nvSpPr>
            <p:spPr>
              <a:xfrm>
                <a:off x="1284634" y="2516330"/>
                <a:ext cx="2288148" cy="2288148"/>
              </a:xfrm>
              <a:prstGeom prst="ellipse">
                <a:avLst/>
              </a:prstGeom>
              <a:gradFill flip="none" rotWithShape="1">
                <a:gsLst>
                  <a:gs pos="94000">
                    <a:srgbClr val="FAD77E"/>
                  </a:gs>
                  <a:gs pos="59000">
                    <a:srgbClr val="FAD77E">
                      <a:lumMod val="60000"/>
                      <a:lumOff val="40000"/>
                      <a:alpha val="0"/>
                    </a:srgbClr>
                  </a:gs>
                </a:gsLst>
                <a:path path="circle">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grpSp>
        <p:sp>
          <p:nvSpPr>
            <p:cNvPr id="12" name="椭圆 11"/>
            <p:cNvSpPr/>
            <p:nvPr/>
          </p:nvSpPr>
          <p:spPr>
            <a:xfrm>
              <a:off x="1129298" y="2757579"/>
              <a:ext cx="1805651" cy="1805651"/>
            </a:xfrm>
            <a:prstGeom prst="ellipse">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grpSp>
      <p:grpSp>
        <p:nvGrpSpPr>
          <p:cNvPr id="15" name="组合 14"/>
          <p:cNvGrpSpPr/>
          <p:nvPr/>
        </p:nvGrpSpPr>
        <p:grpSpPr>
          <a:xfrm>
            <a:off x="9048299" y="2158279"/>
            <a:ext cx="2288148" cy="2288148"/>
            <a:chOff x="888049" y="2516330"/>
            <a:chExt cx="2288148" cy="2288148"/>
          </a:xfrm>
        </p:grpSpPr>
        <p:grpSp>
          <p:nvGrpSpPr>
            <p:cNvPr id="16" name="组合 15"/>
            <p:cNvGrpSpPr/>
            <p:nvPr/>
          </p:nvGrpSpPr>
          <p:grpSpPr>
            <a:xfrm>
              <a:off x="888049" y="2516330"/>
              <a:ext cx="2288148" cy="2288148"/>
              <a:chOff x="1284634" y="2516330"/>
              <a:chExt cx="2288148" cy="2288148"/>
            </a:xfrm>
          </p:grpSpPr>
          <p:sp>
            <p:nvSpPr>
              <p:cNvPr id="18" name="椭圆 17"/>
              <p:cNvSpPr/>
              <p:nvPr/>
            </p:nvSpPr>
            <p:spPr>
              <a:xfrm>
                <a:off x="1284634" y="2516330"/>
                <a:ext cx="2288148" cy="2288148"/>
              </a:xfrm>
              <a:prstGeom prst="ellipse">
                <a:avLst/>
              </a:prstGeom>
              <a:gradFill>
                <a:gsLst>
                  <a:gs pos="82000">
                    <a:srgbClr val="FAD77E"/>
                  </a:gs>
                  <a:gs pos="48000">
                    <a:srgbClr val="FAD77E">
                      <a:lumMod val="60000"/>
                      <a:lumOff val="40000"/>
                      <a:alpha val="0"/>
                    </a:srgbClr>
                  </a:gs>
                </a:gsLst>
                <a:path path="circle">
                  <a:fillToRect r="100000" b="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sp>
            <p:nvSpPr>
              <p:cNvPr id="19" name="椭圆 18"/>
              <p:cNvSpPr/>
              <p:nvPr/>
            </p:nvSpPr>
            <p:spPr>
              <a:xfrm>
                <a:off x="1284634" y="2516330"/>
                <a:ext cx="2288148" cy="2288148"/>
              </a:xfrm>
              <a:prstGeom prst="ellipse">
                <a:avLst/>
              </a:prstGeom>
              <a:gradFill flip="none" rotWithShape="1">
                <a:gsLst>
                  <a:gs pos="94000">
                    <a:srgbClr val="FAD77E"/>
                  </a:gs>
                  <a:gs pos="59000">
                    <a:srgbClr val="FAD77E">
                      <a:lumMod val="60000"/>
                      <a:lumOff val="40000"/>
                      <a:alpha val="0"/>
                    </a:srgbClr>
                  </a:gs>
                </a:gsLst>
                <a:path path="circle">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grpSp>
        <p:sp>
          <p:nvSpPr>
            <p:cNvPr id="17" name="椭圆 16"/>
            <p:cNvSpPr/>
            <p:nvPr/>
          </p:nvSpPr>
          <p:spPr>
            <a:xfrm>
              <a:off x="1129298" y="2757579"/>
              <a:ext cx="1805651" cy="1805651"/>
            </a:xfrm>
            <a:prstGeom prst="ellipse">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grpSp>
      <p:grpSp>
        <p:nvGrpSpPr>
          <p:cNvPr id="20" name="组合 19"/>
          <p:cNvGrpSpPr/>
          <p:nvPr/>
        </p:nvGrpSpPr>
        <p:grpSpPr>
          <a:xfrm>
            <a:off x="6322961" y="2158279"/>
            <a:ext cx="2288148" cy="2288148"/>
            <a:chOff x="888049" y="2516330"/>
            <a:chExt cx="2288148" cy="2288148"/>
          </a:xfrm>
        </p:grpSpPr>
        <p:grpSp>
          <p:nvGrpSpPr>
            <p:cNvPr id="21" name="组合 20"/>
            <p:cNvGrpSpPr/>
            <p:nvPr/>
          </p:nvGrpSpPr>
          <p:grpSpPr>
            <a:xfrm>
              <a:off x="888049" y="2516330"/>
              <a:ext cx="2288148" cy="2288148"/>
              <a:chOff x="1284634" y="2516330"/>
              <a:chExt cx="2288148" cy="2288148"/>
            </a:xfrm>
          </p:grpSpPr>
          <p:sp>
            <p:nvSpPr>
              <p:cNvPr id="23" name="椭圆 22"/>
              <p:cNvSpPr/>
              <p:nvPr/>
            </p:nvSpPr>
            <p:spPr>
              <a:xfrm>
                <a:off x="1284634" y="2516330"/>
                <a:ext cx="2288148" cy="2288148"/>
              </a:xfrm>
              <a:prstGeom prst="ellipse">
                <a:avLst/>
              </a:prstGeom>
              <a:gradFill>
                <a:gsLst>
                  <a:gs pos="82000">
                    <a:srgbClr val="FAD77E"/>
                  </a:gs>
                  <a:gs pos="48000">
                    <a:srgbClr val="FAD77E">
                      <a:lumMod val="60000"/>
                      <a:lumOff val="40000"/>
                      <a:alpha val="0"/>
                    </a:srgbClr>
                  </a:gs>
                </a:gsLst>
                <a:path path="circle">
                  <a:fillToRect r="100000" b="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sp>
            <p:nvSpPr>
              <p:cNvPr id="24" name="椭圆 23"/>
              <p:cNvSpPr/>
              <p:nvPr/>
            </p:nvSpPr>
            <p:spPr>
              <a:xfrm>
                <a:off x="1284634" y="2516330"/>
                <a:ext cx="2288148" cy="2288148"/>
              </a:xfrm>
              <a:prstGeom prst="ellipse">
                <a:avLst/>
              </a:prstGeom>
              <a:gradFill flip="none" rotWithShape="1">
                <a:gsLst>
                  <a:gs pos="94000">
                    <a:srgbClr val="FAD77E"/>
                  </a:gs>
                  <a:gs pos="59000">
                    <a:srgbClr val="FAD77E">
                      <a:lumMod val="60000"/>
                      <a:lumOff val="40000"/>
                      <a:alpha val="0"/>
                    </a:srgbClr>
                  </a:gs>
                </a:gsLst>
                <a:path path="circle">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Arial" panose="020B0604020202020204"/>
                </a:endParaRPr>
              </a:p>
            </p:txBody>
          </p:sp>
        </p:grpSp>
        <p:sp>
          <p:nvSpPr>
            <p:cNvPr id="22" name="椭圆 21"/>
            <p:cNvSpPr/>
            <p:nvPr/>
          </p:nvSpPr>
          <p:spPr>
            <a:xfrm>
              <a:off x="1129298" y="2757579"/>
              <a:ext cx="1805651" cy="1805651"/>
            </a:xfrm>
            <a:prstGeom prst="ellipse">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grpSp>
      <p:sp>
        <p:nvSpPr>
          <p:cNvPr id="25" name="文本框 7"/>
          <p:cNvSpPr txBox="1"/>
          <p:nvPr/>
        </p:nvSpPr>
        <p:spPr>
          <a:xfrm>
            <a:off x="1000694" y="3290728"/>
            <a:ext cx="2031325" cy="409745"/>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1800" b="0" i="0" u="none" strike="noStrike" kern="0" cap="none" spc="0" normalizeH="0" baseline="0" noProof="0" dirty="0">
                <a:ln>
                  <a:noFill/>
                </a:ln>
                <a:solidFill>
                  <a:sysClr val="windowText" lastClr="000000"/>
                </a:solidFill>
                <a:effectLst/>
                <a:uLnTx/>
                <a:uFillTx/>
                <a:ea typeface="思源黑体 CN Medium" panose="020B0600000000000000" pitchFamily="34" charset="-122"/>
              </a:rPr>
              <a:t>完善分配制度</a:t>
            </a:r>
            <a:endParaRPr kumimoji="0" lang="zh-CN" altLang="en-US" sz="1800" b="0" i="0" u="none" strike="noStrike" kern="0" cap="none" spc="0" normalizeH="0" baseline="0" noProof="0" dirty="0">
              <a:ln>
                <a:noFill/>
              </a:ln>
              <a:solidFill>
                <a:sysClr val="windowText" lastClr="000000"/>
              </a:solidFill>
              <a:effectLst/>
              <a:uLnTx/>
              <a:uFillTx/>
              <a:ea typeface="思源黑体 CN Medium" panose="020B0600000000000000" pitchFamily="34" charset="-122"/>
            </a:endParaRPr>
          </a:p>
        </p:txBody>
      </p:sp>
      <p:sp>
        <p:nvSpPr>
          <p:cNvPr id="26" name="文本框 8"/>
          <p:cNvSpPr txBox="1"/>
          <p:nvPr/>
        </p:nvSpPr>
        <p:spPr>
          <a:xfrm>
            <a:off x="3912786" y="3290728"/>
            <a:ext cx="1646340" cy="738929"/>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1800" b="0" i="0" u="none" strike="noStrike" kern="0" cap="none" spc="0" normalizeH="0" baseline="0" noProof="0">
                <a:ln>
                  <a:noFill/>
                </a:ln>
                <a:solidFill>
                  <a:sysClr val="windowText" lastClr="000000"/>
                </a:solidFill>
                <a:effectLst/>
                <a:uLnTx/>
                <a:uFillTx/>
                <a:ea typeface="思源黑体 CN Medium" panose="020B0600000000000000" pitchFamily="34" charset="-122"/>
              </a:rPr>
              <a:t>实施就业优先战略</a:t>
            </a:r>
            <a:endParaRPr kumimoji="0" lang="zh-CN" altLang="en-US" sz="1800" b="0" i="0" u="none" strike="noStrike" kern="0" cap="none" spc="0" normalizeH="0" baseline="0" noProof="0">
              <a:ln>
                <a:noFill/>
              </a:ln>
              <a:solidFill>
                <a:sysClr val="windowText" lastClr="000000"/>
              </a:solidFill>
              <a:effectLst/>
              <a:uLnTx/>
              <a:uFillTx/>
              <a:ea typeface="思源黑体 CN Medium" panose="020B0600000000000000" pitchFamily="34" charset="-122"/>
            </a:endParaRPr>
          </a:p>
        </p:txBody>
      </p:sp>
      <p:sp>
        <p:nvSpPr>
          <p:cNvPr id="27" name="文本框 9"/>
          <p:cNvSpPr txBox="1"/>
          <p:nvPr/>
        </p:nvSpPr>
        <p:spPr>
          <a:xfrm>
            <a:off x="6640677" y="3290728"/>
            <a:ext cx="1652714" cy="738929"/>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1800" b="0" i="0" u="none" strike="noStrike" kern="0" cap="none" spc="0" normalizeH="0" baseline="0" noProof="0">
                <a:ln>
                  <a:noFill/>
                </a:ln>
                <a:solidFill>
                  <a:sysClr val="windowText" lastClr="000000"/>
                </a:solidFill>
                <a:effectLst/>
                <a:uLnTx/>
                <a:uFillTx/>
                <a:ea typeface="思源黑体 CN Medium" panose="020B0600000000000000" pitchFamily="34" charset="-122"/>
              </a:rPr>
              <a:t>健全社会保障体系</a:t>
            </a:r>
            <a:endParaRPr kumimoji="0" lang="zh-CN" altLang="en-US" sz="1800" b="0" i="0" u="none" strike="noStrike" kern="0" cap="none" spc="0" normalizeH="0" baseline="0" noProof="0">
              <a:ln>
                <a:noFill/>
              </a:ln>
              <a:solidFill>
                <a:sysClr val="windowText" lastClr="000000"/>
              </a:solidFill>
              <a:effectLst/>
              <a:uLnTx/>
              <a:uFillTx/>
              <a:ea typeface="思源黑体 CN Medium" panose="020B0600000000000000" pitchFamily="34" charset="-122"/>
            </a:endParaRPr>
          </a:p>
        </p:txBody>
      </p:sp>
      <p:sp>
        <p:nvSpPr>
          <p:cNvPr id="28" name="文本框 10"/>
          <p:cNvSpPr txBox="1"/>
          <p:nvPr/>
        </p:nvSpPr>
        <p:spPr>
          <a:xfrm>
            <a:off x="9348840" y="3290728"/>
            <a:ext cx="1687065" cy="738929"/>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zh-CN" sz="1800" b="0" i="0" u="none" strike="noStrike" kern="0" cap="none" spc="0" normalizeH="0" baseline="0" noProof="0">
                <a:ln>
                  <a:noFill/>
                </a:ln>
                <a:solidFill>
                  <a:sysClr val="windowText" lastClr="000000"/>
                </a:solidFill>
                <a:effectLst/>
                <a:uLnTx/>
                <a:uFillTx/>
                <a:ea typeface="思源黑体 CN Medium" panose="020B0600000000000000" pitchFamily="34" charset="-122"/>
              </a:rPr>
              <a:t>推进健康中国建设</a:t>
            </a:r>
            <a:endParaRPr kumimoji="0" lang="zh-CN" altLang="zh-CN" sz="1800" b="0" i="0" u="none" strike="noStrike" kern="0" cap="none" spc="0" normalizeH="0" baseline="0" noProof="0">
              <a:ln>
                <a:noFill/>
              </a:ln>
              <a:solidFill>
                <a:sysClr val="windowText" lastClr="000000"/>
              </a:solidFill>
              <a:effectLst/>
              <a:uLnTx/>
              <a:uFillTx/>
              <a:ea typeface="思源黑体 CN Medium" panose="020B0600000000000000" pitchFamily="34" charset="-122"/>
            </a:endParaRPr>
          </a:p>
        </p:txBody>
      </p:sp>
      <p:sp>
        <p:nvSpPr>
          <p:cNvPr id="29" name="椭圆 28"/>
          <p:cNvSpPr/>
          <p:nvPr/>
        </p:nvSpPr>
        <p:spPr>
          <a:xfrm>
            <a:off x="1716044" y="2544817"/>
            <a:ext cx="600623" cy="600623"/>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rPr>
              <a:t>01</a:t>
            </a:r>
            <a:endPar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30" name="椭圆 29"/>
          <p:cNvSpPr/>
          <p:nvPr/>
        </p:nvSpPr>
        <p:spPr>
          <a:xfrm>
            <a:off x="4435644" y="2544817"/>
            <a:ext cx="600623" cy="600623"/>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rPr>
              <a:t>02</a:t>
            </a:r>
            <a:endPar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31" name="椭圆 30"/>
          <p:cNvSpPr/>
          <p:nvPr/>
        </p:nvSpPr>
        <p:spPr>
          <a:xfrm>
            <a:off x="9889193" y="2535307"/>
            <a:ext cx="600623" cy="600623"/>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rPr>
              <a:t>04</a:t>
            </a:r>
            <a:endPar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32" name="椭圆 31"/>
          <p:cNvSpPr/>
          <p:nvPr/>
        </p:nvSpPr>
        <p:spPr>
          <a:xfrm>
            <a:off x="7169593" y="2544817"/>
            <a:ext cx="600623" cy="600623"/>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rPr>
              <a:t>03</a:t>
            </a:r>
            <a:endParaRPr kumimoji="0" lang="en-US" altLang="zh-CN" sz="1800" b="1" i="0" u="none" strike="noStrike" kern="0" cap="none" spc="0" normalizeH="0" baseline="0" noProof="0">
              <a:ln>
                <a:noFill/>
              </a:ln>
              <a:solidFill>
                <a:srgbClr val="FFFFFF"/>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3" name="矩形 2"/>
          <p:cNvSpPr/>
          <p:nvPr/>
        </p:nvSpPr>
        <p:spPr>
          <a:xfrm>
            <a:off x="2877743" y="5109348"/>
            <a:ext cx="2044149" cy="369332"/>
          </a:xfrm>
          <a:prstGeom prst="rect">
            <a:avLst/>
          </a:prstGeom>
        </p:spPr>
        <p:txBody>
          <a:bodyPr wrap="none">
            <a:spAutoFit/>
          </a:bodyPr>
          <a:lstStyle/>
          <a:p>
            <a:r>
              <a:rPr lang="zh-CN" altLang="en-US" b="1" dirty="0" smtClean="0"/>
              <a:t>规范</a:t>
            </a:r>
            <a:r>
              <a:rPr lang="zh-CN" altLang="en-US" b="1" dirty="0"/>
              <a:t>财富积累</a:t>
            </a:r>
            <a:r>
              <a:rPr lang="zh-CN" altLang="en-US" b="1" dirty="0" smtClean="0"/>
              <a:t>机制</a:t>
            </a:r>
            <a:endParaRPr lang="zh-CN" altLang="en-US" b="1" dirty="0"/>
          </a:p>
        </p:txBody>
      </p:sp>
      <p:sp>
        <p:nvSpPr>
          <p:cNvPr id="33" name="矩形 32"/>
          <p:cNvSpPr/>
          <p:nvPr/>
        </p:nvSpPr>
        <p:spPr>
          <a:xfrm>
            <a:off x="814831" y="5109348"/>
            <a:ext cx="1579278" cy="369332"/>
          </a:xfrm>
          <a:prstGeom prst="rect">
            <a:avLst/>
          </a:prstGeom>
        </p:spPr>
        <p:txBody>
          <a:bodyPr wrap="none">
            <a:spAutoFit/>
          </a:bodyPr>
          <a:lstStyle/>
          <a:p>
            <a:r>
              <a:rPr lang="zh-CN" altLang="en-US" b="1" dirty="0"/>
              <a:t>鼓励勤劳致富</a:t>
            </a:r>
            <a:endParaRPr lang="zh-CN" altLang="en-US" dirty="0"/>
          </a:p>
        </p:txBody>
      </p:sp>
      <p:sp>
        <p:nvSpPr>
          <p:cNvPr id="34" name="矩形 33"/>
          <p:cNvSpPr/>
          <p:nvPr/>
        </p:nvSpPr>
        <p:spPr>
          <a:xfrm>
            <a:off x="5453236" y="5109348"/>
            <a:ext cx="3416320" cy="369332"/>
          </a:xfrm>
          <a:prstGeom prst="rect">
            <a:avLst/>
          </a:prstGeom>
        </p:spPr>
        <p:txBody>
          <a:bodyPr wrap="none">
            <a:spAutoFit/>
          </a:bodyPr>
          <a:lstStyle/>
          <a:p>
            <a:r>
              <a:rPr lang="zh-CN" altLang="en-US" b="1" dirty="0"/>
              <a:t>基本公共服务</a:t>
            </a:r>
            <a:r>
              <a:rPr lang="zh-CN" altLang="en-US" b="1" dirty="0" smtClean="0"/>
              <a:t>的均衡性</a:t>
            </a:r>
            <a:r>
              <a:rPr lang="zh-CN" altLang="en-US" b="1" dirty="0"/>
              <a:t>和</a:t>
            </a:r>
            <a:r>
              <a:rPr lang="zh-CN" altLang="en-US" b="1" dirty="0" smtClean="0"/>
              <a:t>可及性</a:t>
            </a:r>
            <a:endParaRPr lang="zh-CN" altLang="en-US" b="1" dirty="0"/>
          </a:p>
        </p:txBody>
      </p:sp>
      <p:sp>
        <p:nvSpPr>
          <p:cNvPr id="35" name="矩形 34"/>
          <p:cNvSpPr/>
          <p:nvPr/>
        </p:nvSpPr>
        <p:spPr>
          <a:xfrm>
            <a:off x="9310596" y="5109348"/>
            <a:ext cx="2262158" cy="1661993"/>
          </a:xfrm>
          <a:prstGeom prst="rect">
            <a:avLst/>
          </a:prstGeom>
        </p:spPr>
        <p:txBody>
          <a:bodyPr wrap="square">
            <a:spAutoFit/>
          </a:bodyPr>
          <a:lstStyle/>
          <a:p>
            <a:r>
              <a:rPr lang="zh-CN" altLang="en-US" b="1" dirty="0"/>
              <a:t>积极应对人口老龄</a:t>
            </a:r>
            <a:r>
              <a:rPr lang="zh-CN" altLang="en-US" b="1" dirty="0" smtClean="0"/>
              <a:t>化</a:t>
            </a:r>
            <a:endParaRPr lang="en-US" altLang="zh-CN" b="1" dirty="0" smtClean="0"/>
          </a:p>
          <a:p>
            <a:r>
              <a:rPr lang="en-US" altLang="zh-CN" sz="1400" dirty="0" smtClean="0"/>
              <a:t>2021</a:t>
            </a:r>
            <a:r>
              <a:rPr lang="zh-CN" altLang="en-US" sz="1400" dirty="0" smtClean="0"/>
              <a:t>年中国</a:t>
            </a:r>
            <a:r>
              <a:rPr lang="en-US" altLang="zh-CN" sz="1400" dirty="0" smtClean="0"/>
              <a:t>60</a:t>
            </a:r>
            <a:r>
              <a:rPr lang="zh-CN" altLang="en-US" sz="1400" dirty="0" smtClean="0"/>
              <a:t>岁及以上人口</a:t>
            </a:r>
            <a:r>
              <a:rPr lang="en-US" altLang="zh-CN" sz="1400" dirty="0" smtClean="0"/>
              <a:t>26736</a:t>
            </a:r>
            <a:r>
              <a:rPr lang="zh-CN" altLang="en-US" sz="1400" dirty="0" smtClean="0"/>
              <a:t>万人，占全国人口的</a:t>
            </a:r>
            <a:r>
              <a:rPr lang="en-US" altLang="zh-CN" sz="1400" dirty="0" smtClean="0"/>
              <a:t>18.9%</a:t>
            </a:r>
            <a:r>
              <a:rPr lang="zh-CN" altLang="en-US" sz="1400" dirty="0" smtClean="0"/>
              <a:t>，“十四五”期间，我国老年人口将超过</a:t>
            </a:r>
            <a:r>
              <a:rPr lang="en-US" altLang="zh-CN" sz="1400" dirty="0" smtClean="0"/>
              <a:t>3</a:t>
            </a:r>
            <a:r>
              <a:rPr lang="zh-CN" altLang="en-US" sz="1400" dirty="0" smtClean="0"/>
              <a:t>亿人，从轻度老龄化进入到中度老龄化阶段。</a:t>
            </a:r>
            <a:endParaRPr lang="zh-CN" altLang="en-US" sz="1400" b="1" dirty="0"/>
          </a:p>
        </p:txBody>
      </p:sp>
      <p:sp>
        <p:nvSpPr>
          <p:cNvPr id="36" name="矩形 35"/>
          <p:cNvSpPr/>
          <p:nvPr/>
        </p:nvSpPr>
        <p:spPr>
          <a:xfrm>
            <a:off x="3043451" y="5550807"/>
            <a:ext cx="2019869" cy="923330"/>
          </a:xfrm>
          <a:prstGeom prst="rect">
            <a:avLst/>
          </a:prstGeom>
        </p:spPr>
        <p:txBody>
          <a:bodyPr wrap="square">
            <a:spAutoFit/>
          </a:bodyPr>
          <a:lstStyle/>
          <a:p>
            <a:r>
              <a:rPr lang="en-US" altLang="zh-CN" b="1" dirty="0" smtClean="0"/>
              <a:t>2021</a:t>
            </a:r>
            <a:r>
              <a:rPr lang="zh-CN" altLang="en-US" b="1" dirty="0" smtClean="0"/>
              <a:t>年中国城镇新增就业</a:t>
            </a:r>
            <a:r>
              <a:rPr lang="en-US" altLang="zh-CN" b="1" dirty="0" smtClean="0"/>
              <a:t>1269</a:t>
            </a:r>
            <a:r>
              <a:rPr lang="zh-CN" altLang="en-US" b="1" dirty="0" smtClean="0"/>
              <a:t>万人 </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P spid="34" grpId="0"/>
      <p:bldP spid="3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cxnSp>
        <p:nvCxnSpPr>
          <p:cNvPr id="11" name="直接连接符 10"/>
          <p:cNvCxnSpPr/>
          <p:nvPr/>
        </p:nvCxnSpPr>
        <p:spPr>
          <a:xfrm>
            <a:off x="1748752" y="4109867"/>
            <a:ext cx="8801018" cy="0"/>
          </a:xfrm>
          <a:prstGeom prst="line">
            <a:avLst/>
          </a:prstGeom>
          <a:noFill/>
          <a:ln w="28575" cap="flat" cmpd="sng" algn="ctr">
            <a:solidFill>
              <a:srgbClr val="C00000"/>
            </a:solidFill>
            <a:prstDash val="solid"/>
            <a:miter lim="800000"/>
          </a:ln>
          <a:effectLst/>
        </p:spPr>
      </p:cxnSp>
      <p:cxnSp>
        <p:nvCxnSpPr>
          <p:cNvPr id="13" name="直接连接符 12"/>
          <p:cNvCxnSpPr/>
          <p:nvPr/>
        </p:nvCxnSpPr>
        <p:spPr>
          <a:xfrm>
            <a:off x="2542378" y="3377770"/>
            <a:ext cx="0" cy="646856"/>
          </a:xfrm>
          <a:prstGeom prst="line">
            <a:avLst/>
          </a:prstGeom>
          <a:noFill/>
          <a:ln w="19050" cap="flat" cmpd="sng" algn="ctr">
            <a:solidFill>
              <a:srgbClr val="EE0000"/>
            </a:solidFill>
            <a:prstDash val="solid"/>
            <a:miter lim="800000"/>
          </a:ln>
          <a:effectLst/>
        </p:spPr>
      </p:cxnSp>
      <p:sp>
        <p:nvSpPr>
          <p:cNvPr id="14" name="椭圆 13"/>
          <p:cNvSpPr/>
          <p:nvPr/>
        </p:nvSpPr>
        <p:spPr>
          <a:xfrm>
            <a:off x="1454508" y="2680143"/>
            <a:ext cx="2108809" cy="945403"/>
          </a:xfrm>
          <a:prstGeom prst="ellipse">
            <a:avLst/>
          </a:prstGeom>
          <a:solidFill>
            <a:srgbClr val="00B05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rPr>
              <a:t>尊重自然</a:t>
            </a:r>
            <a:endParaRPr kumimoji="0" lang="zh-CN" altLang="en-US" sz="2400" b="0"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endParaRPr>
          </a:p>
        </p:txBody>
      </p:sp>
      <p:cxnSp>
        <p:nvCxnSpPr>
          <p:cNvPr id="15" name="直接连接符 14"/>
          <p:cNvCxnSpPr>
            <a:stCxn id="16" idx="4"/>
          </p:cNvCxnSpPr>
          <p:nvPr/>
        </p:nvCxnSpPr>
        <p:spPr>
          <a:xfrm>
            <a:off x="4664609" y="3232435"/>
            <a:ext cx="0" cy="792191"/>
          </a:xfrm>
          <a:prstGeom prst="line">
            <a:avLst/>
          </a:prstGeom>
          <a:noFill/>
          <a:ln w="19050" cap="flat" cmpd="sng" algn="ctr">
            <a:solidFill>
              <a:srgbClr val="EE0000"/>
            </a:solidFill>
            <a:prstDash val="solid"/>
            <a:miter lim="800000"/>
          </a:ln>
          <a:effectLst/>
        </p:spPr>
      </p:cxnSp>
      <p:sp>
        <p:nvSpPr>
          <p:cNvPr id="16" name="椭圆 15"/>
          <p:cNvSpPr/>
          <p:nvPr/>
        </p:nvSpPr>
        <p:spPr>
          <a:xfrm>
            <a:off x="3610204" y="2287032"/>
            <a:ext cx="2108809" cy="945403"/>
          </a:xfrm>
          <a:prstGeom prst="ellipse">
            <a:avLst/>
          </a:prstGeom>
          <a:solidFill>
            <a:srgbClr val="00B05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rPr>
              <a:t>顺应自然</a:t>
            </a:r>
            <a:endParaRPr kumimoji="0" lang="zh-CN" altLang="en-US" sz="2400" b="0"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endParaRPr>
          </a:p>
        </p:txBody>
      </p:sp>
      <p:cxnSp>
        <p:nvCxnSpPr>
          <p:cNvPr id="17" name="直接连接符 16"/>
          <p:cNvCxnSpPr/>
          <p:nvPr/>
        </p:nvCxnSpPr>
        <p:spPr>
          <a:xfrm>
            <a:off x="6872423" y="3377770"/>
            <a:ext cx="0" cy="646856"/>
          </a:xfrm>
          <a:prstGeom prst="line">
            <a:avLst/>
          </a:prstGeom>
          <a:noFill/>
          <a:ln w="19050" cap="flat" cmpd="sng" algn="ctr">
            <a:solidFill>
              <a:srgbClr val="EE0000"/>
            </a:solidFill>
            <a:prstDash val="solid"/>
            <a:miter lim="800000"/>
          </a:ln>
          <a:effectLst/>
        </p:spPr>
      </p:cxnSp>
      <p:sp>
        <p:nvSpPr>
          <p:cNvPr id="18" name="椭圆 17"/>
          <p:cNvSpPr/>
          <p:nvPr/>
        </p:nvSpPr>
        <p:spPr>
          <a:xfrm>
            <a:off x="5831866" y="2680143"/>
            <a:ext cx="2108809" cy="945403"/>
          </a:xfrm>
          <a:prstGeom prst="ellipse">
            <a:avLst/>
          </a:prstGeom>
          <a:solidFill>
            <a:srgbClr val="00B05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rPr>
              <a:t>保护自然</a:t>
            </a:r>
            <a:endParaRPr kumimoji="0" lang="zh-CN" altLang="en-US" sz="2400" b="0"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endParaRPr>
          </a:p>
        </p:txBody>
      </p:sp>
      <p:sp>
        <p:nvSpPr>
          <p:cNvPr id="20" name="矩形: 圆角 24"/>
          <p:cNvSpPr/>
          <p:nvPr/>
        </p:nvSpPr>
        <p:spPr>
          <a:xfrm>
            <a:off x="8402385" y="2097126"/>
            <a:ext cx="2351282" cy="2111435"/>
          </a:xfrm>
          <a:prstGeom prst="round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400"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rPr>
              <a:t>是全面建设</a:t>
            </a:r>
            <a:endParaRPr kumimoji="0" lang="en-US" altLang="zh-CN" sz="2400"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endParaRPr>
          </a:p>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400" i="0" u="none" strike="noStrike" kern="0" cap="none" spc="0" normalizeH="0" baseline="0" noProof="0" dirty="0">
                <a:ln>
                  <a:noFill/>
                </a:ln>
                <a:solidFill>
                  <a:sysClr val="window" lastClr="FFFFFF"/>
                </a:solidFill>
                <a:effectLst/>
                <a:uLnTx/>
                <a:uFillTx/>
                <a:latin typeface="黑体" panose="02010609060101010101" pitchFamily="49" charset="-122"/>
                <a:ea typeface="黑体" panose="02010609060101010101" pitchFamily="49" charset="-122"/>
                <a:cs typeface="+mn-cs"/>
              </a:rPr>
              <a:t>社会主义现代化国家的</a:t>
            </a:r>
            <a:r>
              <a:rPr kumimoji="0" lang="zh-CN" altLang="en-US" sz="24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rPr>
              <a:t>内在要求</a:t>
            </a:r>
            <a:endParaRPr kumimoji="0" lang="zh-CN" altLang="en-US" sz="24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endParaRPr>
          </a:p>
        </p:txBody>
      </p:sp>
      <p:sp>
        <p:nvSpPr>
          <p:cNvPr id="21" name="文本框 25"/>
          <p:cNvSpPr txBox="1"/>
          <p:nvPr/>
        </p:nvSpPr>
        <p:spPr>
          <a:xfrm>
            <a:off x="765278" y="4591830"/>
            <a:ext cx="10380943" cy="553998"/>
          </a:xfrm>
          <a:prstGeom prst="rect">
            <a:avLst/>
          </a:prstGeom>
          <a:noFill/>
        </p:spPr>
        <p:txBody>
          <a:bodyPr wrap="square">
            <a:spAutoFit/>
          </a:bodyPr>
          <a:lstStyle/>
          <a:p>
            <a:pPr>
              <a:lnSpc>
                <a:spcPct val="150000"/>
              </a:lnSpc>
            </a:pPr>
            <a:r>
              <a:rPr lang="zh-CN" altLang="en-US" sz="2000" b="0" i="0" dirty="0">
                <a:solidFill>
                  <a:srgbClr val="000000"/>
                </a:solidFill>
                <a:effectLst/>
                <a:latin typeface="等线" panose="02010600030101010101" pitchFamily="2" charset="-122"/>
                <a:ea typeface="等线" panose="02010600030101010101" pitchFamily="2" charset="-122"/>
              </a:rPr>
              <a:t>必须牢固树立和践行</a:t>
            </a:r>
            <a:r>
              <a:rPr lang="zh-CN" altLang="en-US" sz="2000" b="1" i="0" dirty="0">
                <a:solidFill>
                  <a:srgbClr val="0070C0"/>
                </a:solidFill>
                <a:effectLst/>
                <a:latin typeface="等线" panose="02010600030101010101" pitchFamily="2" charset="-122"/>
                <a:ea typeface="等线" panose="02010600030101010101" pitchFamily="2" charset="-122"/>
              </a:rPr>
              <a:t>绿水青山就是金山银山的理念</a:t>
            </a:r>
            <a:r>
              <a:rPr lang="zh-CN" altLang="en-US" sz="2000" b="0" i="0" dirty="0">
                <a:solidFill>
                  <a:srgbClr val="000000"/>
                </a:solidFill>
                <a:effectLst/>
                <a:latin typeface="等线" panose="02010600030101010101" pitchFamily="2" charset="-122"/>
                <a:ea typeface="等线" panose="02010600030101010101" pitchFamily="2" charset="-122"/>
              </a:rPr>
              <a:t>，站在人与自然和谐共生的高度谋划</a:t>
            </a:r>
            <a:r>
              <a:rPr lang="zh-CN" altLang="en-US" sz="2000" b="0" i="0" dirty="0" smtClean="0">
                <a:solidFill>
                  <a:srgbClr val="000000"/>
                </a:solidFill>
                <a:effectLst/>
                <a:latin typeface="等线" panose="02010600030101010101" pitchFamily="2" charset="-122"/>
                <a:ea typeface="等线" panose="02010600030101010101" pitchFamily="2" charset="-122"/>
              </a:rPr>
              <a:t>发展</a:t>
            </a:r>
            <a:endParaRPr lang="zh-CN" altLang="en-US" sz="2000" dirty="0">
              <a:latin typeface="等线" panose="02010600030101010101" pitchFamily="2" charset="-122"/>
              <a:ea typeface="等线" panose="02010600030101010101" pitchFamily="2" charset="-122"/>
            </a:endParaRPr>
          </a:p>
        </p:txBody>
      </p:sp>
      <p:grpSp>
        <p:nvGrpSpPr>
          <p:cNvPr id="19" name="组合 18"/>
          <p:cNvGrpSpPr/>
          <p:nvPr/>
        </p:nvGrpSpPr>
        <p:grpSpPr>
          <a:xfrm>
            <a:off x="697682" y="594196"/>
            <a:ext cx="9326851" cy="1046440"/>
            <a:chOff x="6591297" y="2218049"/>
            <a:chExt cx="13507095" cy="1046440"/>
          </a:xfrm>
        </p:grpSpPr>
        <p:sp>
          <p:nvSpPr>
            <p:cNvPr id="22" name="平行四边形 21"/>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23" name="平行四边形 22"/>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smtClean="0"/>
                <a:t>5</a:t>
              </a:r>
              <a:endParaRPr lang="zh-CN" altLang="en-US" sz="2800" b="1" dirty="0"/>
            </a:p>
          </p:txBody>
        </p:sp>
        <p:sp>
          <p:nvSpPr>
            <p:cNvPr id="24" name="文本框 4"/>
            <p:cNvSpPr txBox="1"/>
            <p:nvPr/>
          </p:nvSpPr>
          <p:spPr>
            <a:xfrm>
              <a:off x="7087800" y="2218049"/>
              <a:ext cx="13010592" cy="1046440"/>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1600" b="1" spc="200" dirty="0" smtClean="0">
                  <a:solidFill>
                    <a:schemeClr val="tx1"/>
                  </a:solidFill>
                  <a:latin typeface="黑体" panose="02010609060101010101" pitchFamily="49" charset="-122"/>
                  <a:ea typeface="黑体" panose="02010609060101010101" pitchFamily="49" charset="-122"/>
                  <a:cs typeface="+mj-cs"/>
                </a:rPr>
                <a:t> </a:t>
              </a:r>
              <a:r>
                <a:rPr lang="en-US" altLang="zh-CN" sz="1600" b="1" spc="200" dirty="0" smtClean="0">
                  <a:solidFill>
                    <a:schemeClr val="tx1"/>
                  </a:solidFill>
                  <a:latin typeface="黑体" panose="02010609060101010101" pitchFamily="49" charset="-122"/>
                  <a:ea typeface="黑体" panose="02010609060101010101" pitchFamily="49" charset="-122"/>
                </a:rPr>
                <a:t>【</a:t>
              </a:r>
              <a:r>
                <a:rPr lang="zh-CN" altLang="en-US" sz="1600" b="1" spc="200" dirty="0" smtClean="0">
                  <a:solidFill>
                    <a:schemeClr val="tx1"/>
                  </a:solidFill>
                  <a:latin typeface="黑体" panose="02010609060101010101" pitchFamily="49" charset="-122"/>
                  <a:ea typeface="黑体" panose="02010609060101010101" pitchFamily="49" charset="-122"/>
                </a:rPr>
                <a:t>重要部署之五</a:t>
              </a:r>
              <a:r>
                <a:rPr lang="en-US" altLang="zh-CN" sz="1600" b="1" spc="200" dirty="0" smtClean="0">
                  <a:solidFill>
                    <a:schemeClr val="tx1"/>
                  </a:solidFill>
                  <a:latin typeface="黑体" panose="02010609060101010101" pitchFamily="49" charset="-122"/>
                  <a:ea typeface="黑体" panose="02010609060101010101" pitchFamily="49" charset="-122"/>
                </a:rPr>
                <a:t>】</a:t>
              </a:r>
              <a:r>
                <a:rPr lang="zh-CN" altLang="en-US" sz="3000" b="1" spc="200" dirty="0" smtClean="0">
                  <a:solidFill>
                    <a:schemeClr val="tx1"/>
                  </a:solidFill>
                  <a:latin typeface="黑体" panose="02010609060101010101" pitchFamily="49" charset="-122"/>
                  <a:ea typeface="黑体" panose="02010609060101010101" pitchFamily="49" charset="-122"/>
                  <a:cs typeface="+mj-cs"/>
                </a:rPr>
                <a:t>绿色</a:t>
              </a:r>
              <a:r>
                <a:rPr lang="zh-CN" altLang="en-US" sz="3000" b="1" spc="200" dirty="0">
                  <a:solidFill>
                    <a:schemeClr val="tx1"/>
                  </a:solidFill>
                  <a:latin typeface="黑体" panose="02010609060101010101" pitchFamily="49" charset="-122"/>
                  <a:ea typeface="黑体" panose="02010609060101010101" pitchFamily="49" charset="-122"/>
                  <a:cs typeface="+mj-cs"/>
                </a:rPr>
                <a:t>：推动绿色发展，促进人与自然和谐共生</a:t>
              </a:r>
              <a:endParaRPr lang="en-US" altLang="zh-CN" sz="2000" dirty="0">
                <a:solidFill>
                  <a:schemeClr val="tx1"/>
                </a:solidFill>
              </a:endParaRPr>
            </a:p>
          </p:txBody>
        </p:sp>
      </p:grpSp>
      <p:pic>
        <p:nvPicPr>
          <p:cNvPr id="40962" name="Picture 2" descr="https://p5.ssl.qhimgs1.com/sdr/400__/t0120d857b143009345.jpg"/>
          <p:cNvPicPr>
            <a:picLocks noChangeAspect="1" noChangeArrowheads="1"/>
          </p:cNvPicPr>
          <p:nvPr/>
        </p:nvPicPr>
        <p:blipFill>
          <a:blip r:embed="rId1"/>
          <a:srcRect/>
          <a:stretch>
            <a:fillRect/>
          </a:stretch>
        </p:blipFill>
        <p:spPr bwMode="auto">
          <a:xfrm>
            <a:off x="9836388" y="379400"/>
            <a:ext cx="2355612" cy="1572371"/>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01687" y="630798"/>
            <a:ext cx="10515600" cy="722695"/>
          </a:xfrm>
        </p:spPr>
        <p:txBody>
          <a:bodyPr/>
          <a:lstStyle/>
          <a:p>
            <a:r>
              <a:rPr lang="zh-CN" altLang="en-US" dirty="0">
                <a:solidFill>
                  <a:srgbClr val="0000FF"/>
                </a:solidFill>
                <a:latin typeface="华文中宋" panose="02010600040101010101" pitchFamily="2" charset="-122"/>
                <a:ea typeface="华文中宋" panose="02010600040101010101" pitchFamily="2" charset="-122"/>
              </a:rPr>
              <a:t>发展</a:t>
            </a:r>
            <a:r>
              <a:rPr lang="zh-CN" altLang="en-US" dirty="0" smtClean="0">
                <a:solidFill>
                  <a:srgbClr val="0000FF"/>
                </a:solidFill>
                <a:latin typeface="华文中宋" panose="02010600040101010101" pitchFamily="2" charset="-122"/>
                <a:ea typeface="华文中宋" panose="02010600040101010101" pitchFamily="2" charset="-122"/>
              </a:rPr>
              <a:t>举措</a:t>
            </a:r>
            <a:endParaRPr lang="zh-CN" altLang="en-US" dirty="0">
              <a:solidFill>
                <a:srgbClr val="0000FF"/>
              </a:solidFill>
              <a:latin typeface="华文中宋" panose="02010600040101010101" pitchFamily="2" charset="-122"/>
              <a:ea typeface="华文中宋" panose="02010600040101010101" pitchFamily="2"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矩形 4"/>
          <p:cNvSpPr/>
          <p:nvPr/>
        </p:nvSpPr>
        <p:spPr>
          <a:xfrm>
            <a:off x="874713" y="1977856"/>
            <a:ext cx="2310446" cy="2940967"/>
          </a:xfrm>
          <a:prstGeom prst="rect">
            <a:avLst/>
          </a:prstGeom>
          <a:gradFill flip="none" rotWithShape="1">
            <a:gsLst>
              <a:gs pos="100000">
                <a:srgbClr val="FFFFFF">
                  <a:alpha val="0"/>
                </a:srgbClr>
              </a:gs>
              <a:gs pos="0">
                <a:srgbClr val="FFFFFF"/>
              </a:gs>
            </a:gsLst>
            <a:lin ang="5400000" scaled="0"/>
          </a:gradFill>
          <a:ln w="12700" cap="flat" cmpd="sng" algn="ctr">
            <a:gradFill>
              <a:gsLst>
                <a:gs pos="0">
                  <a:srgbClr val="C00000"/>
                </a:gs>
                <a:gs pos="100000">
                  <a:srgbClr val="C00000">
                    <a:alpha val="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6" name="矩形 5"/>
          <p:cNvSpPr/>
          <p:nvPr/>
        </p:nvSpPr>
        <p:spPr>
          <a:xfrm>
            <a:off x="3585422" y="1977856"/>
            <a:ext cx="2310446" cy="2940967"/>
          </a:xfrm>
          <a:prstGeom prst="rect">
            <a:avLst/>
          </a:prstGeom>
          <a:gradFill flip="none" rotWithShape="1">
            <a:gsLst>
              <a:gs pos="100000">
                <a:srgbClr val="FFFFFF">
                  <a:alpha val="0"/>
                </a:srgbClr>
              </a:gs>
              <a:gs pos="0">
                <a:srgbClr val="FFFFFF"/>
              </a:gs>
            </a:gsLst>
            <a:lin ang="5400000" scaled="0"/>
          </a:gradFill>
          <a:ln w="12700" cap="flat" cmpd="sng" algn="ctr">
            <a:gradFill>
              <a:gsLst>
                <a:gs pos="0">
                  <a:srgbClr val="C00000"/>
                </a:gs>
                <a:gs pos="100000">
                  <a:srgbClr val="C00000">
                    <a:alpha val="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7" name="矩形 6"/>
          <p:cNvSpPr/>
          <p:nvPr/>
        </p:nvSpPr>
        <p:spPr>
          <a:xfrm>
            <a:off x="9006841" y="1977856"/>
            <a:ext cx="2310446" cy="2736015"/>
          </a:xfrm>
          <a:prstGeom prst="rect">
            <a:avLst/>
          </a:prstGeom>
          <a:gradFill flip="none" rotWithShape="1">
            <a:gsLst>
              <a:gs pos="100000">
                <a:srgbClr val="FFFFFF">
                  <a:alpha val="0"/>
                </a:srgbClr>
              </a:gs>
              <a:gs pos="0">
                <a:srgbClr val="FFFFFF"/>
              </a:gs>
            </a:gsLst>
            <a:lin ang="5400000" scaled="0"/>
          </a:gradFill>
          <a:ln w="12700" cap="flat" cmpd="sng" algn="ctr">
            <a:gradFill>
              <a:gsLst>
                <a:gs pos="0">
                  <a:srgbClr val="C00000"/>
                </a:gs>
                <a:gs pos="100000">
                  <a:srgbClr val="C00000">
                    <a:alpha val="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8" name="矩形 7"/>
          <p:cNvSpPr/>
          <p:nvPr/>
        </p:nvSpPr>
        <p:spPr>
          <a:xfrm>
            <a:off x="6296131" y="1977856"/>
            <a:ext cx="2310446" cy="2940967"/>
          </a:xfrm>
          <a:prstGeom prst="rect">
            <a:avLst/>
          </a:prstGeom>
          <a:gradFill flip="none" rotWithShape="1">
            <a:gsLst>
              <a:gs pos="100000">
                <a:srgbClr val="FFFFFF">
                  <a:alpha val="0"/>
                </a:srgbClr>
              </a:gs>
              <a:gs pos="0">
                <a:srgbClr val="FFFFFF"/>
              </a:gs>
            </a:gsLst>
            <a:lin ang="5400000" scaled="0"/>
          </a:gradFill>
          <a:ln w="12700" cap="flat" cmpd="sng" algn="ctr">
            <a:gradFill>
              <a:gsLst>
                <a:gs pos="0">
                  <a:srgbClr val="C00000"/>
                </a:gs>
                <a:gs pos="100000">
                  <a:srgbClr val="C00000">
                    <a:alpha val="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9" name="文本框 11"/>
          <p:cNvSpPr txBox="1"/>
          <p:nvPr/>
        </p:nvSpPr>
        <p:spPr>
          <a:xfrm>
            <a:off x="1110453" y="3214621"/>
            <a:ext cx="1838967" cy="919867"/>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400" b="0" i="0" u="none" strike="noStrike" kern="0" cap="none" spc="0" normalizeH="0" baseline="0" noProof="0" dirty="0" smtClean="0">
                <a:ln>
                  <a:noFill/>
                </a:ln>
                <a:solidFill>
                  <a:sysClr val="windowText" lastClr="000000"/>
                </a:solidFill>
                <a:effectLst/>
                <a:uLnTx/>
                <a:uFillTx/>
                <a:latin typeface="黑体" panose="02010609060101010101" pitchFamily="49" charset="-122"/>
                <a:ea typeface="黑体" panose="02010609060101010101" pitchFamily="49" charset="-122"/>
              </a:rPr>
              <a:t>加快</a:t>
            </a:r>
            <a:r>
              <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rPr>
              <a:t>发展方式绿色转型</a:t>
            </a:r>
            <a:endPar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endParaRPr>
          </a:p>
        </p:txBody>
      </p:sp>
      <p:sp>
        <p:nvSpPr>
          <p:cNvPr id="10" name="文本框 15"/>
          <p:cNvSpPr txBox="1"/>
          <p:nvPr/>
        </p:nvSpPr>
        <p:spPr>
          <a:xfrm>
            <a:off x="3821161" y="3214621"/>
            <a:ext cx="1838967" cy="978729"/>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400" b="0" i="0" u="none" strike="noStrike" kern="0" cap="none" spc="0" normalizeH="0" baseline="0" noProof="0" dirty="0" smtClean="0">
                <a:ln>
                  <a:noFill/>
                </a:ln>
                <a:solidFill>
                  <a:sysClr val="windowText" lastClr="000000"/>
                </a:solidFill>
                <a:effectLst/>
                <a:uLnTx/>
                <a:uFillTx/>
                <a:latin typeface="黑体" panose="02010609060101010101" pitchFamily="49" charset="-122"/>
                <a:ea typeface="黑体" panose="02010609060101010101" pitchFamily="49" charset="-122"/>
              </a:rPr>
              <a:t>深入</a:t>
            </a:r>
            <a:r>
              <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rPr>
              <a:t>推进环境污染防治</a:t>
            </a:r>
            <a:endPar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endParaRPr>
          </a:p>
        </p:txBody>
      </p:sp>
      <p:sp>
        <p:nvSpPr>
          <p:cNvPr id="11" name="文本框 16"/>
          <p:cNvSpPr txBox="1"/>
          <p:nvPr/>
        </p:nvSpPr>
        <p:spPr>
          <a:xfrm>
            <a:off x="6531870" y="3214621"/>
            <a:ext cx="1838967" cy="1421928"/>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400" b="0" i="0" u="none" strike="noStrike" kern="0" cap="none" spc="0" normalizeH="0" baseline="0" noProof="0" dirty="0" smtClean="0">
                <a:ln>
                  <a:noFill/>
                </a:ln>
                <a:solidFill>
                  <a:sysClr val="windowText" lastClr="000000"/>
                </a:solidFill>
                <a:effectLst/>
                <a:uLnTx/>
                <a:uFillTx/>
                <a:latin typeface="黑体" panose="02010609060101010101" pitchFamily="49" charset="-122"/>
                <a:ea typeface="黑体" panose="02010609060101010101" pitchFamily="49" charset="-122"/>
              </a:rPr>
              <a:t>提升</a:t>
            </a:r>
            <a:r>
              <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rPr>
              <a:t>生态系统多样性、稳定</a:t>
            </a:r>
            <a:r>
              <a:rPr kumimoji="0" lang="zh-CN" altLang="en-US" sz="2400" b="0" i="0" u="none" strike="noStrike" kern="0" cap="none" spc="0" normalizeH="0" baseline="0" noProof="0" dirty="0" smtClean="0">
                <a:ln>
                  <a:noFill/>
                </a:ln>
                <a:solidFill>
                  <a:sysClr val="windowText" lastClr="000000"/>
                </a:solidFill>
                <a:effectLst/>
                <a:uLnTx/>
                <a:uFillTx/>
                <a:latin typeface="黑体" panose="02010609060101010101" pitchFamily="49" charset="-122"/>
                <a:ea typeface="黑体" panose="02010609060101010101" pitchFamily="49" charset="-122"/>
              </a:rPr>
              <a:t>性</a:t>
            </a:r>
            <a:endPar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endParaRPr>
          </a:p>
        </p:txBody>
      </p:sp>
      <p:sp>
        <p:nvSpPr>
          <p:cNvPr id="12" name="文本框 17"/>
          <p:cNvSpPr txBox="1"/>
          <p:nvPr/>
        </p:nvSpPr>
        <p:spPr>
          <a:xfrm>
            <a:off x="9242581" y="3214621"/>
            <a:ext cx="1838967" cy="1421928"/>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marL="0" marR="0" lvl="0" indent="0" algn="ctr" defTabSz="914400" eaLnBrk="1" fontAlgn="auto" latinLnBrk="0" hangingPunct="1">
              <a:lnSpc>
                <a:spcPct val="120000"/>
              </a:lnSpc>
              <a:spcBef>
                <a:spcPts val="0"/>
              </a:spcBef>
              <a:spcAft>
                <a:spcPts val="600"/>
              </a:spcAft>
              <a:buClrTx/>
              <a:buSzTx/>
              <a:buFontTx/>
              <a:buNone/>
              <a:defRPr/>
            </a:pPr>
            <a:r>
              <a:rPr kumimoji="0" lang="zh-CN" altLang="en-US" sz="2400" b="0" i="0" u="none" strike="noStrike" kern="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积极</a:t>
            </a:r>
            <a:r>
              <a:rPr kumimoji="0" lang="zh-CN" altLang="en-US" sz="2400" b="0"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rPr>
              <a:t>稳妥</a:t>
            </a:r>
            <a:r>
              <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rPr>
              <a:t>推进碳达峰碳中和</a:t>
            </a:r>
            <a:endParaRPr kumimoji="0" lang="zh-CN" altLang="en-US" sz="2400" b="0" i="0" u="none" strike="noStrike" kern="0" cap="none" spc="0" normalizeH="0" baseline="0" noProof="0" dirty="0">
              <a:ln>
                <a:noFill/>
              </a:ln>
              <a:solidFill>
                <a:sysClr val="windowText" lastClr="000000"/>
              </a:solidFill>
              <a:effectLst/>
              <a:uLnTx/>
              <a:uFillTx/>
              <a:latin typeface="黑体" panose="02010609060101010101" pitchFamily="49" charset="-122"/>
              <a:ea typeface="黑体" panose="02010609060101010101" pitchFamily="49" charset="-122"/>
            </a:endParaRPr>
          </a:p>
        </p:txBody>
      </p:sp>
      <p:grpSp>
        <p:nvGrpSpPr>
          <p:cNvPr id="28" name="组合 27"/>
          <p:cNvGrpSpPr/>
          <p:nvPr/>
        </p:nvGrpSpPr>
        <p:grpSpPr>
          <a:xfrm>
            <a:off x="4408360" y="2153116"/>
            <a:ext cx="811735" cy="811735"/>
            <a:chOff x="4408360" y="2767990"/>
            <a:chExt cx="811735" cy="811735"/>
          </a:xfrm>
        </p:grpSpPr>
        <p:sp>
          <p:nvSpPr>
            <p:cNvPr id="15" name="椭圆 14"/>
            <p:cNvSpPr/>
            <p:nvPr/>
          </p:nvSpPr>
          <p:spPr>
            <a:xfrm>
              <a:off x="4408360" y="2767990"/>
              <a:ext cx="811735" cy="811735"/>
            </a:xfrm>
            <a:prstGeom prst="ellipse">
              <a:avLst/>
            </a:prstGeom>
            <a:solidFill>
              <a:srgbClr val="FFFFFF"/>
            </a:solidFill>
            <a:ln w="12700"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18" name="图形 21" descr="枞树"/>
            <p:cNvSpPr/>
            <p:nvPr/>
          </p:nvSpPr>
          <p:spPr>
            <a:xfrm>
              <a:off x="4627734" y="2934650"/>
              <a:ext cx="396960" cy="563428"/>
            </a:xfrm>
            <a:custGeom>
              <a:avLst/>
              <a:gdLst>
                <a:gd name="connsiteX0" fmla="*/ 590550 w 590550"/>
                <a:gd name="connsiteY0" fmla="*/ 685800 h 838200"/>
                <a:gd name="connsiteX1" fmla="*/ 419100 w 590550"/>
                <a:gd name="connsiteY1" fmla="*/ 419100 h 838200"/>
                <a:gd name="connsiteX2" fmla="*/ 523875 w 590550"/>
                <a:gd name="connsiteY2" fmla="*/ 447675 h 838200"/>
                <a:gd name="connsiteX3" fmla="*/ 400050 w 590550"/>
                <a:gd name="connsiteY3" fmla="*/ 257175 h 838200"/>
                <a:gd name="connsiteX4" fmla="*/ 476250 w 590550"/>
                <a:gd name="connsiteY4" fmla="*/ 266700 h 838200"/>
                <a:gd name="connsiteX5" fmla="*/ 295275 w 590550"/>
                <a:gd name="connsiteY5" fmla="*/ 0 h 838200"/>
                <a:gd name="connsiteX6" fmla="*/ 114300 w 590550"/>
                <a:gd name="connsiteY6" fmla="*/ 266700 h 838200"/>
                <a:gd name="connsiteX7" fmla="*/ 190500 w 590550"/>
                <a:gd name="connsiteY7" fmla="*/ 257175 h 838200"/>
                <a:gd name="connsiteX8" fmla="*/ 66675 w 590550"/>
                <a:gd name="connsiteY8" fmla="*/ 447675 h 838200"/>
                <a:gd name="connsiteX9" fmla="*/ 171450 w 590550"/>
                <a:gd name="connsiteY9" fmla="*/ 419100 h 838200"/>
                <a:gd name="connsiteX10" fmla="*/ 0 w 590550"/>
                <a:gd name="connsiteY10" fmla="*/ 685800 h 838200"/>
                <a:gd name="connsiteX11" fmla="*/ 257175 w 590550"/>
                <a:gd name="connsiteY11" fmla="*/ 638175 h 838200"/>
                <a:gd name="connsiteX12" fmla="*/ 257175 w 590550"/>
                <a:gd name="connsiteY12" fmla="*/ 838200 h 838200"/>
                <a:gd name="connsiteX13" fmla="*/ 333375 w 590550"/>
                <a:gd name="connsiteY13" fmla="*/ 838200 h 838200"/>
                <a:gd name="connsiteX14" fmla="*/ 333375 w 590550"/>
                <a:gd name="connsiteY14" fmla="*/ 638175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0550" h="838200">
                  <a:moveTo>
                    <a:pt x="590550" y="685800"/>
                  </a:moveTo>
                  <a:lnTo>
                    <a:pt x="419100" y="419100"/>
                  </a:lnTo>
                  <a:lnTo>
                    <a:pt x="523875" y="447675"/>
                  </a:lnTo>
                  <a:lnTo>
                    <a:pt x="400050" y="257175"/>
                  </a:lnTo>
                  <a:lnTo>
                    <a:pt x="476250" y="266700"/>
                  </a:lnTo>
                  <a:lnTo>
                    <a:pt x="295275" y="0"/>
                  </a:lnTo>
                  <a:lnTo>
                    <a:pt x="114300" y="266700"/>
                  </a:lnTo>
                  <a:lnTo>
                    <a:pt x="190500" y="257175"/>
                  </a:lnTo>
                  <a:lnTo>
                    <a:pt x="66675" y="447675"/>
                  </a:lnTo>
                  <a:lnTo>
                    <a:pt x="171450" y="419100"/>
                  </a:lnTo>
                  <a:lnTo>
                    <a:pt x="0" y="685800"/>
                  </a:lnTo>
                  <a:lnTo>
                    <a:pt x="257175" y="638175"/>
                  </a:lnTo>
                  <a:lnTo>
                    <a:pt x="257175" y="838200"/>
                  </a:lnTo>
                  <a:lnTo>
                    <a:pt x="333375" y="838200"/>
                  </a:lnTo>
                  <a:lnTo>
                    <a:pt x="333375" y="638175"/>
                  </a:lnTo>
                  <a:close/>
                </a:path>
              </a:pathLst>
            </a:custGeom>
            <a:solidFill>
              <a:srgbClr val="00B050"/>
            </a:solidFill>
            <a:ln w="9525" cap="flat">
              <a:solidFill>
                <a:srgbClr val="00B05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 name="组合 26"/>
          <p:cNvGrpSpPr/>
          <p:nvPr/>
        </p:nvGrpSpPr>
        <p:grpSpPr>
          <a:xfrm>
            <a:off x="1770503" y="2203338"/>
            <a:ext cx="811735" cy="811735"/>
            <a:chOff x="1770503" y="2818212"/>
            <a:chExt cx="811735" cy="811735"/>
          </a:xfrm>
        </p:grpSpPr>
        <p:sp>
          <p:nvSpPr>
            <p:cNvPr id="14" name="椭圆 13"/>
            <p:cNvSpPr/>
            <p:nvPr/>
          </p:nvSpPr>
          <p:spPr>
            <a:xfrm>
              <a:off x="1770503" y="2818212"/>
              <a:ext cx="811735" cy="811735"/>
            </a:xfrm>
            <a:prstGeom prst="ellipse">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grpSp>
          <p:nvGrpSpPr>
            <p:cNvPr id="19" name="组合 18"/>
            <p:cNvGrpSpPr/>
            <p:nvPr/>
          </p:nvGrpSpPr>
          <p:grpSpPr>
            <a:xfrm>
              <a:off x="1886662" y="2993554"/>
              <a:ext cx="569830" cy="445620"/>
              <a:chOff x="1747714" y="2849387"/>
              <a:chExt cx="847725" cy="662940"/>
            </a:xfrm>
            <a:solidFill>
              <a:srgbClr val="C00000"/>
            </a:solidFill>
          </p:grpSpPr>
          <p:sp>
            <p:nvSpPr>
              <p:cNvPr id="20" name="任意多边形: 形状 37"/>
              <p:cNvSpPr/>
              <p:nvPr/>
            </p:nvSpPr>
            <p:spPr>
              <a:xfrm>
                <a:off x="1804864" y="2875486"/>
                <a:ext cx="514350" cy="357854"/>
              </a:xfrm>
              <a:custGeom>
                <a:avLst/>
                <a:gdLst>
                  <a:gd name="connsiteX0" fmla="*/ 514350 w 514350"/>
                  <a:gd name="connsiteY0" fmla="*/ 163259 h 357854"/>
                  <a:gd name="connsiteX1" fmla="*/ 342900 w 514350"/>
                  <a:gd name="connsiteY1" fmla="*/ 0 h 357854"/>
                  <a:gd name="connsiteX2" fmla="*/ 342900 w 514350"/>
                  <a:gd name="connsiteY2" fmla="*/ 0 h 357854"/>
                  <a:gd name="connsiteX3" fmla="*/ 0 w 514350"/>
                  <a:gd name="connsiteY3" fmla="*/ 326231 h 357854"/>
                  <a:gd name="connsiteX4" fmla="*/ 37052 w 514350"/>
                  <a:gd name="connsiteY4" fmla="*/ 357854 h 357854"/>
                  <a:gd name="connsiteX5" fmla="*/ 342900 w 514350"/>
                  <a:gd name="connsiteY5" fmla="*/ 67342 h 357854"/>
                  <a:gd name="connsiteX6" fmla="*/ 342900 w 514350"/>
                  <a:gd name="connsiteY6" fmla="*/ 67342 h 357854"/>
                  <a:gd name="connsiteX7" fmla="*/ 502063 w 514350"/>
                  <a:gd name="connsiteY7" fmla="*/ 218599 h 357854"/>
                  <a:gd name="connsiteX8" fmla="*/ 514350 w 514350"/>
                  <a:gd name="connsiteY8" fmla="*/ 163259 h 35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50" h="357854">
                    <a:moveTo>
                      <a:pt x="514350" y="163259"/>
                    </a:moveTo>
                    <a:lnTo>
                      <a:pt x="342900" y="0"/>
                    </a:lnTo>
                    <a:lnTo>
                      <a:pt x="342900" y="0"/>
                    </a:lnTo>
                    <a:lnTo>
                      <a:pt x="0" y="326231"/>
                    </a:lnTo>
                    <a:lnTo>
                      <a:pt x="37052" y="357854"/>
                    </a:lnTo>
                    <a:lnTo>
                      <a:pt x="342900" y="67342"/>
                    </a:lnTo>
                    <a:lnTo>
                      <a:pt x="342900" y="67342"/>
                    </a:lnTo>
                    <a:lnTo>
                      <a:pt x="502063" y="218599"/>
                    </a:lnTo>
                    <a:cubicBezTo>
                      <a:pt x="504963" y="199907"/>
                      <a:pt x="509067" y="181422"/>
                      <a:pt x="514350" y="163259"/>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任意多边形: 形状 38"/>
              <p:cNvSpPr/>
              <p:nvPr/>
            </p:nvSpPr>
            <p:spPr>
              <a:xfrm>
                <a:off x="1747714" y="2849387"/>
                <a:ext cx="847725" cy="662940"/>
              </a:xfrm>
              <a:custGeom>
                <a:avLst/>
                <a:gdLst>
                  <a:gd name="connsiteX0" fmla="*/ 723900 w 847725"/>
                  <a:gd name="connsiteY0" fmla="*/ 605790 h 662940"/>
                  <a:gd name="connsiteX1" fmla="*/ 723900 w 847725"/>
                  <a:gd name="connsiteY1" fmla="*/ 413480 h 662940"/>
                  <a:gd name="connsiteX2" fmla="*/ 823913 w 847725"/>
                  <a:gd name="connsiteY2" fmla="*/ 268796 h 662940"/>
                  <a:gd name="connsiteX3" fmla="*/ 704850 w 847725"/>
                  <a:gd name="connsiteY3" fmla="*/ 0 h 662940"/>
                  <a:gd name="connsiteX4" fmla="*/ 585788 w 847725"/>
                  <a:gd name="connsiteY4" fmla="*/ 268796 h 662940"/>
                  <a:gd name="connsiteX5" fmla="*/ 685800 w 847725"/>
                  <a:gd name="connsiteY5" fmla="*/ 413480 h 662940"/>
                  <a:gd name="connsiteX6" fmla="*/ 685800 w 847725"/>
                  <a:gd name="connsiteY6" fmla="*/ 605790 h 662940"/>
                  <a:gd name="connsiteX7" fmla="*/ 647700 w 847725"/>
                  <a:gd name="connsiteY7" fmla="*/ 605790 h 662940"/>
                  <a:gd name="connsiteX8" fmla="*/ 647700 w 847725"/>
                  <a:gd name="connsiteY8" fmla="*/ 431102 h 662940"/>
                  <a:gd name="connsiteX9" fmla="*/ 557784 w 847725"/>
                  <a:gd name="connsiteY9" fmla="*/ 283845 h 662940"/>
                  <a:gd name="connsiteX10" fmla="*/ 400050 w 847725"/>
                  <a:gd name="connsiteY10" fmla="*/ 139065 h 662940"/>
                  <a:gd name="connsiteX11" fmla="*/ 152400 w 847725"/>
                  <a:gd name="connsiteY11" fmla="*/ 366427 h 662940"/>
                  <a:gd name="connsiteX12" fmla="*/ 152400 w 847725"/>
                  <a:gd name="connsiteY12" fmla="*/ 605790 h 662940"/>
                  <a:gd name="connsiteX13" fmla="*/ 95250 w 847725"/>
                  <a:gd name="connsiteY13" fmla="*/ 605790 h 662940"/>
                  <a:gd name="connsiteX14" fmla="*/ 95250 w 847725"/>
                  <a:gd name="connsiteY14" fmla="*/ 591598 h 662940"/>
                  <a:gd name="connsiteX15" fmla="*/ 111347 w 847725"/>
                  <a:gd name="connsiteY15" fmla="*/ 591598 h 662940"/>
                  <a:gd name="connsiteX16" fmla="*/ 124968 w 847725"/>
                  <a:gd name="connsiteY16" fmla="*/ 580263 h 662940"/>
                  <a:gd name="connsiteX17" fmla="*/ 124968 w 847725"/>
                  <a:gd name="connsiteY17" fmla="*/ 580263 h 662940"/>
                  <a:gd name="connsiteX18" fmla="*/ 142113 w 847725"/>
                  <a:gd name="connsiteY18" fmla="*/ 548164 h 662940"/>
                  <a:gd name="connsiteX19" fmla="*/ 142240 w 847725"/>
                  <a:gd name="connsiteY19" fmla="*/ 543990 h 662940"/>
                  <a:gd name="connsiteX20" fmla="*/ 139160 w 847725"/>
                  <a:gd name="connsiteY20" fmla="*/ 543211 h 662940"/>
                  <a:gd name="connsiteX21" fmla="*/ 95250 w 847725"/>
                  <a:gd name="connsiteY21" fmla="*/ 567690 h 662940"/>
                  <a:gd name="connsiteX22" fmla="*/ 95250 w 847725"/>
                  <a:gd name="connsiteY22" fmla="*/ 541020 h 662940"/>
                  <a:gd name="connsiteX23" fmla="*/ 114300 w 847725"/>
                  <a:gd name="connsiteY23" fmla="*/ 478631 h 662940"/>
                  <a:gd name="connsiteX24" fmla="*/ 110278 w 847725"/>
                  <a:gd name="connsiteY24" fmla="*/ 477510 h 662940"/>
                  <a:gd name="connsiteX25" fmla="*/ 109157 w 847725"/>
                  <a:gd name="connsiteY25" fmla="*/ 478631 h 662940"/>
                  <a:gd name="connsiteX26" fmla="*/ 98965 w 847725"/>
                  <a:gd name="connsiteY26" fmla="*/ 495967 h 662940"/>
                  <a:gd name="connsiteX27" fmla="*/ 88773 w 847725"/>
                  <a:gd name="connsiteY27" fmla="*/ 478631 h 662940"/>
                  <a:gd name="connsiteX28" fmla="*/ 86106 w 847725"/>
                  <a:gd name="connsiteY28" fmla="*/ 477107 h 662940"/>
                  <a:gd name="connsiteX29" fmla="*/ 83534 w 847725"/>
                  <a:gd name="connsiteY29" fmla="*/ 478631 h 662940"/>
                  <a:gd name="connsiteX30" fmla="*/ 73343 w 847725"/>
                  <a:gd name="connsiteY30" fmla="*/ 495967 h 662940"/>
                  <a:gd name="connsiteX31" fmla="*/ 62770 w 847725"/>
                  <a:gd name="connsiteY31" fmla="*/ 478631 h 662940"/>
                  <a:gd name="connsiteX32" fmla="*/ 58592 w 847725"/>
                  <a:gd name="connsiteY32" fmla="*/ 477570 h 662940"/>
                  <a:gd name="connsiteX33" fmla="*/ 57531 w 847725"/>
                  <a:gd name="connsiteY33" fmla="*/ 478631 h 662940"/>
                  <a:gd name="connsiteX34" fmla="*/ 76581 w 847725"/>
                  <a:gd name="connsiteY34" fmla="*/ 541020 h 662940"/>
                  <a:gd name="connsiteX35" fmla="*/ 76581 w 847725"/>
                  <a:gd name="connsiteY35" fmla="*/ 567119 h 662940"/>
                  <a:gd name="connsiteX36" fmla="*/ 32861 w 847725"/>
                  <a:gd name="connsiteY36" fmla="*/ 543116 h 662940"/>
                  <a:gd name="connsiteX37" fmla="*/ 29129 w 847725"/>
                  <a:gd name="connsiteY37" fmla="*/ 544989 h 662940"/>
                  <a:gd name="connsiteX38" fmla="*/ 29908 w 847725"/>
                  <a:gd name="connsiteY38" fmla="*/ 548069 h 662940"/>
                  <a:gd name="connsiteX39" fmla="*/ 47054 w 847725"/>
                  <a:gd name="connsiteY39" fmla="*/ 580168 h 662940"/>
                  <a:gd name="connsiteX40" fmla="*/ 47054 w 847725"/>
                  <a:gd name="connsiteY40" fmla="*/ 580168 h 662940"/>
                  <a:gd name="connsiteX41" fmla="*/ 60674 w 847725"/>
                  <a:gd name="connsiteY41" fmla="*/ 591503 h 662940"/>
                  <a:gd name="connsiteX42" fmla="*/ 76200 w 847725"/>
                  <a:gd name="connsiteY42" fmla="*/ 591503 h 662940"/>
                  <a:gd name="connsiteX43" fmla="*/ 76200 w 847725"/>
                  <a:gd name="connsiteY43" fmla="*/ 605790 h 662940"/>
                  <a:gd name="connsiteX44" fmla="*/ 0 w 847725"/>
                  <a:gd name="connsiteY44" fmla="*/ 605790 h 662940"/>
                  <a:gd name="connsiteX45" fmla="*/ 0 w 847725"/>
                  <a:gd name="connsiteY45" fmla="*/ 662940 h 662940"/>
                  <a:gd name="connsiteX46" fmla="*/ 847725 w 847725"/>
                  <a:gd name="connsiteY46" fmla="*/ 662940 h 662940"/>
                  <a:gd name="connsiteX47" fmla="*/ 847725 w 847725"/>
                  <a:gd name="connsiteY47" fmla="*/ 605790 h 662940"/>
                  <a:gd name="connsiteX48" fmla="*/ 304800 w 847725"/>
                  <a:gd name="connsiteY48" fmla="*/ 501015 h 662940"/>
                  <a:gd name="connsiteX49" fmla="*/ 209550 w 847725"/>
                  <a:gd name="connsiteY49" fmla="*/ 501015 h 662940"/>
                  <a:gd name="connsiteX50" fmla="*/ 209550 w 847725"/>
                  <a:gd name="connsiteY50" fmla="*/ 405765 h 662940"/>
                  <a:gd name="connsiteX51" fmla="*/ 304800 w 847725"/>
                  <a:gd name="connsiteY51" fmla="*/ 405765 h 662940"/>
                  <a:gd name="connsiteX52" fmla="*/ 447675 w 847725"/>
                  <a:gd name="connsiteY52" fmla="*/ 605790 h 662940"/>
                  <a:gd name="connsiteX53" fmla="*/ 352425 w 847725"/>
                  <a:gd name="connsiteY53" fmla="*/ 605790 h 662940"/>
                  <a:gd name="connsiteX54" fmla="*/ 352425 w 847725"/>
                  <a:gd name="connsiteY54" fmla="*/ 405765 h 662940"/>
                  <a:gd name="connsiteX55" fmla="*/ 447675 w 847725"/>
                  <a:gd name="connsiteY55" fmla="*/ 405765 h 662940"/>
                  <a:gd name="connsiteX56" fmla="*/ 590550 w 847725"/>
                  <a:gd name="connsiteY56" fmla="*/ 501015 h 662940"/>
                  <a:gd name="connsiteX57" fmla="*/ 495300 w 847725"/>
                  <a:gd name="connsiteY57" fmla="*/ 501015 h 662940"/>
                  <a:gd name="connsiteX58" fmla="*/ 495300 w 847725"/>
                  <a:gd name="connsiteY58" fmla="*/ 405765 h 662940"/>
                  <a:gd name="connsiteX59" fmla="*/ 590550 w 847725"/>
                  <a:gd name="connsiteY59" fmla="*/ 405765 h 66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847725" h="662940">
                    <a:moveTo>
                      <a:pt x="723900" y="605790"/>
                    </a:moveTo>
                    <a:lnTo>
                      <a:pt x="723900" y="413480"/>
                    </a:lnTo>
                    <a:cubicBezTo>
                      <a:pt x="781050" y="403193"/>
                      <a:pt x="823913" y="347758"/>
                      <a:pt x="823913" y="268796"/>
                    </a:cubicBezTo>
                    <a:cubicBezTo>
                      <a:pt x="823913" y="181166"/>
                      <a:pt x="733425" y="0"/>
                      <a:pt x="704850" y="0"/>
                    </a:cubicBezTo>
                    <a:cubicBezTo>
                      <a:pt x="676275" y="0"/>
                      <a:pt x="585788" y="180975"/>
                      <a:pt x="585788" y="268796"/>
                    </a:cubicBezTo>
                    <a:cubicBezTo>
                      <a:pt x="585788" y="347758"/>
                      <a:pt x="629126" y="403193"/>
                      <a:pt x="685800" y="413480"/>
                    </a:cubicBezTo>
                    <a:lnTo>
                      <a:pt x="685800" y="605790"/>
                    </a:lnTo>
                    <a:lnTo>
                      <a:pt x="647700" y="605790"/>
                    </a:lnTo>
                    <a:lnTo>
                      <a:pt x="647700" y="431102"/>
                    </a:lnTo>
                    <a:cubicBezTo>
                      <a:pt x="597218" y="407384"/>
                      <a:pt x="561975" y="352425"/>
                      <a:pt x="557784" y="283845"/>
                    </a:cubicBezTo>
                    <a:lnTo>
                      <a:pt x="400050" y="139065"/>
                    </a:lnTo>
                    <a:lnTo>
                      <a:pt x="152400" y="366427"/>
                    </a:lnTo>
                    <a:lnTo>
                      <a:pt x="152400" y="605790"/>
                    </a:lnTo>
                    <a:lnTo>
                      <a:pt x="95250" y="605790"/>
                    </a:lnTo>
                    <a:lnTo>
                      <a:pt x="95250" y="591598"/>
                    </a:lnTo>
                    <a:lnTo>
                      <a:pt x="111347" y="591598"/>
                    </a:lnTo>
                    <a:cubicBezTo>
                      <a:pt x="118005" y="591539"/>
                      <a:pt x="123700" y="586799"/>
                      <a:pt x="124968" y="580263"/>
                    </a:cubicBezTo>
                    <a:lnTo>
                      <a:pt x="124968" y="580263"/>
                    </a:lnTo>
                    <a:cubicBezTo>
                      <a:pt x="127697" y="568218"/>
                      <a:pt x="133620" y="557130"/>
                      <a:pt x="142113" y="548164"/>
                    </a:cubicBezTo>
                    <a:cubicBezTo>
                      <a:pt x="143301" y="547047"/>
                      <a:pt x="143357" y="545178"/>
                      <a:pt x="142240" y="543990"/>
                    </a:cubicBezTo>
                    <a:cubicBezTo>
                      <a:pt x="141452" y="543154"/>
                      <a:pt x="140251" y="542849"/>
                      <a:pt x="139160" y="543211"/>
                    </a:cubicBezTo>
                    <a:cubicBezTo>
                      <a:pt x="122518" y="547093"/>
                      <a:pt x="107303" y="555575"/>
                      <a:pt x="95250" y="567690"/>
                    </a:cubicBezTo>
                    <a:lnTo>
                      <a:pt x="95250" y="541020"/>
                    </a:lnTo>
                    <a:cubicBezTo>
                      <a:pt x="137731" y="533972"/>
                      <a:pt x="114300" y="478631"/>
                      <a:pt x="114300" y="478631"/>
                    </a:cubicBezTo>
                    <a:cubicBezTo>
                      <a:pt x="113499" y="477211"/>
                      <a:pt x="111698" y="476709"/>
                      <a:pt x="110278" y="477510"/>
                    </a:cubicBezTo>
                    <a:cubicBezTo>
                      <a:pt x="109809" y="477775"/>
                      <a:pt x="109421" y="478163"/>
                      <a:pt x="109157" y="478631"/>
                    </a:cubicBezTo>
                    <a:lnTo>
                      <a:pt x="98965" y="495967"/>
                    </a:lnTo>
                    <a:lnTo>
                      <a:pt x="88773" y="478631"/>
                    </a:lnTo>
                    <a:cubicBezTo>
                      <a:pt x="88210" y="477694"/>
                      <a:pt x="87199" y="477117"/>
                      <a:pt x="86106" y="477107"/>
                    </a:cubicBezTo>
                    <a:cubicBezTo>
                      <a:pt x="85047" y="477149"/>
                      <a:pt x="84080" y="477722"/>
                      <a:pt x="83534" y="478631"/>
                    </a:cubicBezTo>
                    <a:lnTo>
                      <a:pt x="73343" y="495967"/>
                    </a:lnTo>
                    <a:lnTo>
                      <a:pt x="62770" y="478631"/>
                    </a:lnTo>
                    <a:cubicBezTo>
                      <a:pt x="61909" y="477184"/>
                      <a:pt x="60038" y="476710"/>
                      <a:pt x="58592" y="477570"/>
                    </a:cubicBezTo>
                    <a:cubicBezTo>
                      <a:pt x="58155" y="477830"/>
                      <a:pt x="57791" y="478195"/>
                      <a:pt x="57531" y="478631"/>
                    </a:cubicBezTo>
                    <a:cubicBezTo>
                      <a:pt x="57531" y="478631"/>
                      <a:pt x="33814" y="533876"/>
                      <a:pt x="76581" y="541020"/>
                    </a:cubicBezTo>
                    <a:lnTo>
                      <a:pt x="76581" y="567119"/>
                    </a:lnTo>
                    <a:cubicBezTo>
                      <a:pt x="64493" y="555249"/>
                      <a:pt x="49365" y="546944"/>
                      <a:pt x="32861" y="543116"/>
                    </a:cubicBezTo>
                    <a:cubicBezTo>
                      <a:pt x="31313" y="542602"/>
                      <a:pt x="29642" y="543441"/>
                      <a:pt x="29129" y="544989"/>
                    </a:cubicBezTo>
                    <a:cubicBezTo>
                      <a:pt x="28768" y="546080"/>
                      <a:pt x="29072" y="547281"/>
                      <a:pt x="29908" y="548069"/>
                    </a:cubicBezTo>
                    <a:cubicBezTo>
                      <a:pt x="38433" y="557012"/>
                      <a:pt x="44360" y="568109"/>
                      <a:pt x="47054" y="580168"/>
                    </a:cubicBezTo>
                    <a:lnTo>
                      <a:pt x="47054" y="580168"/>
                    </a:lnTo>
                    <a:cubicBezTo>
                      <a:pt x="48321" y="586704"/>
                      <a:pt x="54017" y="591443"/>
                      <a:pt x="60674" y="591503"/>
                    </a:cubicBezTo>
                    <a:lnTo>
                      <a:pt x="76200" y="591503"/>
                    </a:lnTo>
                    <a:lnTo>
                      <a:pt x="76200" y="605790"/>
                    </a:lnTo>
                    <a:lnTo>
                      <a:pt x="0" y="605790"/>
                    </a:lnTo>
                    <a:lnTo>
                      <a:pt x="0" y="662940"/>
                    </a:lnTo>
                    <a:lnTo>
                      <a:pt x="847725" y="662940"/>
                    </a:lnTo>
                    <a:lnTo>
                      <a:pt x="847725" y="605790"/>
                    </a:lnTo>
                    <a:close/>
                    <a:moveTo>
                      <a:pt x="304800" y="501015"/>
                    </a:moveTo>
                    <a:lnTo>
                      <a:pt x="209550" y="501015"/>
                    </a:lnTo>
                    <a:lnTo>
                      <a:pt x="209550" y="405765"/>
                    </a:lnTo>
                    <a:lnTo>
                      <a:pt x="304800" y="405765"/>
                    </a:lnTo>
                    <a:close/>
                    <a:moveTo>
                      <a:pt x="447675" y="605790"/>
                    </a:moveTo>
                    <a:lnTo>
                      <a:pt x="352425" y="605790"/>
                    </a:lnTo>
                    <a:lnTo>
                      <a:pt x="352425" y="405765"/>
                    </a:lnTo>
                    <a:lnTo>
                      <a:pt x="447675" y="405765"/>
                    </a:lnTo>
                    <a:close/>
                    <a:moveTo>
                      <a:pt x="590550" y="501015"/>
                    </a:moveTo>
                    <a:lnTo>
                      <a:pt x="495300" y="501015"/>
                    </a:lnTo>
                    <a:lnTo>
                      <a:pt x="495300" y="405765"/>
                    </a:lnTo>
                    <a:lnTo>
                      <a:pt x="590550" y="405765"/>
                    </a:ln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30" name="组合 29"/>
          <p:cNvGrpSpPr/>
          <p:nvPr/>
        </p:nvGrpSpPr>
        <p:grpSpPr>
          <a:xfrm>
            <a:off x="9884204" y="2203338"/>
            <a:ext cx="811735" cy="811735"/>
            <a:chOff x="9884204" y="2818212"/>
            <a:chExt cx="811735" cy="811735"/>
          </a:xfrm>
        </p:grpSpPr>
        <p:sp>
          <p:nvSpPr>
            <p:cNvPr id="17" name="椭圆 16"/>
            <p:cNvSpPr/>
            <p:nvPr/>
          </p:nvSpPr>
          <p:spPr>
            <a:xfrm>
              <a:off x="9884204" y="2818212"/>
              <a:ext cx="811735" cy="811735"/>
            </a:xfrm>
            <a:prstGeom prst="ellipse">
              <a:avLst/>
            </a:prstGeom>
            <a:solidFill>
              <a:srgbClr val="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sp>
          <p:nvSpPr>
            <p:cNvPr id="22" name="图形 25" descr="叶"/>
            <p:cNvSpPr/>
            <p:nvPr/>
          </p:nvSpPr>
          <p:spPr>
            <a:xfrm>
              <a:off x="10057725" y="2998356"/>
              <a:ext cx="454584" cy="436016"/>
            </a:xfrm>
            <a:custGeom>
              <a:avLst/>
              <a:gdLst>
                <a:gd name="connsiteX0" fmla="*/ 314325 w 676275"/>
                <a:gd name="connsiteY0" fmla="*/ 57150 h 648652"/>
                <a:gd name="connsiteX1" fmla="*/ 47625 w 676275"/>
                <a:gd name="connsiteY1" fmla="*/ 323850 h 648652"/>
                <a:gd name="connsiteX2" fmla="*/ 80963 w 676275"/>
                <a:gd name="connsiteY2" fmla="*/ 452438 h 648652"/>
                <a:gd name="connsiteX3" fmla="*/ 146685 w 676275"/>
                <a:gd name="connsiteY3" fmla="*/ 387668 h 648652"/>
                <a:gd name="connsiteX4" fmla="*/ 336233 w 676275"/>
                <a:gd name="connsiteY4" fmla="*/ 232410 h 648652"/>
                <a:gd name="connsiteX5" fmla="*/ 348615 w 676275"/>
                <a:gd name="connsiteY5" fmla="*/ 227648 h 648652"/>
                <a:gd name="connsiteX6" fmla="*/ 367665 w 676275"/>
                <a:gd name="connsiteY6" fmla="*/ 246698 h 648652"/>
                <a:gd name="connsiteX7" fmla="*/ 360045 w 676275"/>
                <a:gd name="connsiteY7" fmla="*/ 261938 h 648652"/>
                <a:gd name="connsiteX8" fmla="*/ 360045 w 676275"/>
                <a:gd name="connsiteY8" fmla="*/ 261938 h 648652"/>
                <a:gd name="connsiteX9" fmla="*/ 86678 w 676275"/>
                <a:gd name="connsiteY9" fmla="*/ 502920 h 648652"/>
                <a:gd name="connsiteX10" fmla="*/ 71438 w 676275"/>
                <a:gd name="connsiteY10" fmla="*/ 520065 h 648652"/>
                <a:gd name="connsiteX11" fmla="*/ 71438 w 676275"/>
                <a:gd name="connsiteY11" fmla="*/ 520065 h 648652"/>
                <a:gd name="connsiteX12" fmla="*/ 0 w 676275"/>
                <a:gd name="connsiteY12" fmla="*/ 648653 h 648652"/>
                <a:gd name="connsiteX13" fmla="*/ 57150 w 676275"/>
                <a:gd name="connsiteY13" fmla="*/ 648653 h 648652"/>
                <a:gd name="connsiteX14" fmla="*/ 140970 w 676275"/>
                <a:gd name="connsiteY14" fmla="*/ 527685 h 648652"/>
                <a:gd name="connsiteX15" fmla="*/ 314325 w 676275"/>
                <a:gd name="connsiteY15" fmla="*/ 591503 h 648652"/>
                <a:gd name="connsiteX16" fmla="*/ 446723 w 676275"/>
                <a:gd name="connsiteY16" fmla="*/ 556260 h 648652"/>
                <a:gd name="connsiteX17" fmla="*/ 446723 w 676275"/>
                <a:gd name="connsiteY17" fmla="*/ 556260 h 648652"/>
                <a:gd name="connsiteX18" fmla="*/ 676275 w 676275"/>
                <a:gd name="connsiteY18" fmla="*/ 0 h 648652"/>
                <a:gd name="connsiteX19" fmla="*/ 314325 w 676275"/>
                <a:gd name="connsiteY19" fmla="*/ 57150 h 64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8652">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solidFill>
              <a:srgbClr val="92D050"/>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9" name="组合 28"/>
          <p:cNvGrpSpPr/>
          <p:nvPr/>
        </p:nvGrpSpPr>
        <p:grpSpPr>
          <a:xfrm>
            <a:off x="7128516" y="2207984"/>
            <a:ext cx="811735" cy="811735"/>
            <a:chOff x="7128516" y="2822858"/>
            <a:chExt cx="811735" cy="811735"/>
          </a:xfrm>
        </p:grpSpPr>
        <p:sp>
          <p:nvSpPr>
            <p:cNvPr id="16" name="椭圆 15"/>
            <p:cNvSpPr/>
            <p:nvPr/>
          </p:nvSpPr>
          <p:spPr>
            <a:xfrm>
              <a:off x="7128516" y="2822858"/>
              <a:ext cx="811735" cy="811735"/>
            </a:xfrm>
            <a:prstGeom prst="ellipse">
              <a:avLst/>
            </a:prstGeom>
            <a:solidFill>
              <a:srgbClr val="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Arial" panose="020B0604020202020204"/>
              </a:endParaRPr>
            </a:p>
          </p:txBody>
        </p:sp>
        <p:grpSp>
          <p:nvGrpSpPr>
            <p:cNvPr id="23" name="组合 22"/>
            <p:cNvGrpSpPr/>
            <p:nvPr/>
          </p:nvGrpSpPr>
          <p:grpSpPr>
            <a:xfrm>
              <a:off x="7285745" y="2959075"/>
              <a:ext cx="498212" cy="514578"/>
              <a:chOff x="7164262" y="2692211"/>
              <a:chExt cx="741178" cy="765526"/>
            </a:xfrm>
            <a:solidFill>
              <a:srgbClr val="C00000"/>
            </a:solidFill>
          </p:grpSpPr>
          <p:sp>
            <p:nvSpPr>
              <p:cNvPr id="24" name="任意多边形: 形状 32"/>
              <p:cNvSpPr/>
              <p:nvPr/>
            </p:nvSpPr>
            <p:spPr>
              <a:xfrm>
                <a:off x="7534156" y="3086453"/>
                <a:ext cx="371284" cy="371284"/>
              </a:xfrm>
              <a:custGeom>
                <a:avLst/>
                <a:gdLst>
                  <a:gd name="connsiteX0" fmla="*/ 191357 w 371284"/>
                  <a:gd name="connsiteY0" fmla="*/ 130112 h 371284"/>
                  <a:gd name="connsiteX1" fmla="*/ 184499 w 371284"/>
                  <a:gd name="connsiteY1" fmla="*/ 132874 h 371284"/>
                  <a:gd name="connsiteX2" fmla="*/ 80391 w 371284"/>
                  <a:gd name="connsiteY2" fmla="*/ 221647 h 371284"/>
                  <a:gd name="connsiteX3" fmla="*/ 44387 w 371284"/>
                  <a:gd name="connsiteY3" fmla="*/ 258794 h 371284"/>
                  <a:gd name="connsiteX4" fmla="*/ 26099 w 371284"/>
                  <a:gd name="connsiteY4" fmla="*/ 185356 h 371284"/>
                  <a:gd name="connsiteX5" fmla="*/ 172498 w 371284"/>
                  <a:gd name="connsiteY5" fmla="*/ 32956 h 371284"/>
                  <a:gd name="connsiteX6" fmla="*/ 371285 w 371284"/>
                  <a:gd name="connsiteY6" fmla="*/ 0 h 371284"/>
                  <a:gd name="connsiteX7" fmla="*/ 245174 w 371284"/>
                  <a:gd name="connsiteY7" fmla="*/ 318421 h 371284"/>
                  <a:gd name="connsiteX8" fmla="*/ 172498 w 371284"/>
                  <a:gd name="connsiteY8" fmla="*/ 338519 h 371284"/>
                  <a:gd name="connsiteX9" fmla="*/ 77248 w 371284"/>
                  <a:gd name="connsiteY9" fmla="*/ 302038 h 371284"/>
                  <a:gd name="connsiteX10" fmla="*/ 30861 w 371284"/>
                  <a:gd name="connsiteY10" fmla="*/ 371284 h 371284"/>
                  <a:gd name="connsiteX11" fmla="*/ 0 w 371284"/>
                  <a:gd name="connsiteY11" fmla="*/ 371284 h 371284"/>
                  <a:gd name="connsiteX12" fmla="*/ 39243 w 371284"/>
                  <a:gd name="connsiteY12" fmla="*/ 297656 h 371284"/>
                  <a:gd name="connsiteX13" fmla="*/ 47625 w 371284"/>
                  <a:gd name="connsiteY13" fmla="*/ 288131 h 371284"/>
                  <a:gd name="connsiteX14" fmla="*/ 202311 w 371284"/>
                  <a:gd name="connsiteY14" fmla="*/ 141446 h 371284"/>
                  <a:gd name="connsiteX15" fmla="*/ 192136 w 371284"/>
                  <a:gd name="connsiteY15" fmla="*/ 130125 h 371284"/>
                  <a:gd name="connsiteX16" fmla="*/ 191357 w 371284"/>
                  <a:gd name="connsiteY16" fmla="*/ 130112 h 37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1284" h="371284">
                    <a:moveTo>
                      <a:pt x="191357" y="130112"/>
                    </a:moveTo>
                    <a:cubicBezTo>
                      <a:pt x="188817" y="130193"/>
                      <a:pt x="186387" y="131173"/>
                      <a:pt x="184499" y="132874"/>
                    </a:cubicBezTo>
                    <a:cubicBezTo>
                      <a:pt x="147925" y="160197"/>
                      <a:pt x="113150" y="189849"/>
                      <a:pt x="80391" y="221647"/>
                    </a:cubicBezTo>
                    <a:cubicBezTo>
                      <a:pt x="67247" y="234791"/>
                      <a:pt x="55340" y="246793"/>
                      <a:pt x="44387" y="258794"/>
                    </a:cubicBezTo>
                    <a:cubicBezTo>
                      <a:pt x="32403" y="236169"/>
                      <a:pt x="26125" y="210960"/>
                      <a:pt x="26099" y="185356"/>
                    </a:cubicBezTo>
                    <a:cubicBezTo>
                      <a:pt x="24452" y="102849"/>
                      <a:pt x="89991" y="34623"/>
                      <a:pt x="172498" y="32956"/>
                    </a:cubicBezTo>
                    <a:cubicBezTo>
                      <a:pt x="249364" y="34957"/>
                      <a:pt x="371285" y="0"/>
                      <a:pt x="371285" y="0"/>
                    </a:cubicBezTo>
                    <a:cubicBezTo>
                      <a:pt x="371285" y="134112"/>
                      <a:pt x="357188" y="253556"/>
                      <a:pt x="245174" y="318421"/>
                    </a:cubicBezTo>
                    <a:cubicBezTo>
                      <a:pt x="223252" y="331662"/>
                      <a:pt x="198109" y="338616"/>
                      <a:pt x="172498" y="338519"/>
                    </a:cubicBezTo>
                    <a:cubicBezTo>
                      <a:pt x="137319" y="338609"/>
                      <a:pt x="103365" y="325604"/>
                      <a:pt x="77248" y="302038"/>
                    </a:cubicBezTo>
                    <a:cubicBezTo>
                      <a:pt x="49530" y="332994"/>
                      <a:pt x="30861" y="359188"/>
                      <a:pt x="30861" y="371284"/>
                    </a:cubicBezTo>
                    <a:lnTo>
                      <a:pt x="0" y="371284"/>
                    </a:lnTo>
                    <a:cubicBezTo>
                      <a:pt x="0" y="352806"/>
                      <a:pt x="15430" y="326612"/>
                      <a:pt x="39243" y="297656"/>
                    </a:cubicBezTo>
                    <a:cubicBezTo>
                      <a:pt x="41910" y="294418"/>
                      <a:pt x="47625" y="288131"/>
                      <a:pt x="47625" y="288131"/>
                    </a:cubicBezTo>
                    <a:lnTo>
                      <a:pt x="202311" y="141446"/>
                    </a:lnTo>
                    <a:cubicBezTo>
                      <a:pt x="202628" y="135510"/>
                      <a:pt x="198072" y="130441"/>
                      <a:pt x="192136" y="130125"/>
                    </a:cubicBezTo>
                    <a:cubicBezTo>
                      <a:pt x="191877" y="130111"/>
                      <a:pt x="191617" y="130107"/>
                      <a:pt x="191357" y="130112"/>
                    </a:cubicBezTo>
                    <a:close/>
                  </a:path>
                </a:pathLst>
              </a:custGeom>
              <a:solidFill>
                <a:srgbClr val="00B0F0"/>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任意多边形: 形状 33"/>
              <p:cNvSpPr/>
              <p:nvPr/>
            </p:nvSpPr>
            <p:spPr>
              <a:xfrm>
                <a:off x="7164262" y="2964438"/>
                <a:ext cx="289788" cy="431196"/>
              </a:xfrm>
              <a:custGeom>
                <a:avLst/>
                <a:gdLst>
                  <a:gd name="connsiteX0" fmla="*/ 81858 w 289788"/>
                  <a:gd name="connsiteY0" fmla="*/ 330518 h 431196"/>
                  <a:gd name="connsiteX1" fmla="*/ 118339 w 289788"/>
                  <a:gd name="connsiteY1" fmla="*/ 354997 h 431196"/>
                  <a:gd name="connsiteX2" fmla="*/ 289789 w 289788"/>
                  <a:gd name="connsiteY2" fmla="*/ 354997 h 431196"/>
                  <a:gd name="connsiteX3" fmla="*/ 289789 w 289788"/>
                  <a:gd name="connsiteY3" fmla="*/ 431197 h 431196"/>
                  <a:gd name="connsiteX4" fmla="*/ 118339 w 289788"/>
                  <a:gd name="connsiteY4" fmla="*/ 431197 h 431196"/>
                  <a:gd name="connsiteX5" fmla="*/ 14040 w 289788"/>
                  <a:gd name="connsiteY5" fmla="*/ 368618 h 431196"/>
                  <a:gd name="connsiteX6" fmla="*/ 18612 w 289788"/>
                  <a:gd name="connsiteY6" fmla="*/ 252222 h 431196"/>
                  <a:gd name="connsiteX7" fmla="*/ 117672 w 289788"/>
                  <a:gd name="connsiteY7" fmla="*/ 80772 h 431196"/>
                  <a:gd name="connsiteX8" fmla="*/ 52331 w 289788"/>
                  <a:gd name="connsiteY8" fmla="*/ 42672 h 431196"/>
                  <a:gd name="connsiteX9" fmla="*/ 211779 w 289788"/>
                  <a:gd name="connsiteY9" fmla="*/ 0 h 431196"/>
                  <a:gd name="connsiteX10" fmla="*/ 254451 w 289788"/>
                  <a:gd name="connsiteY10" fmla="*/ 159449 h 431196"/>
                  <a:gd name="connsiteX11" fmla="*/ 185014 w 289788"/>
                  <a:gd name="connsiteY11" fmla="*/ 119539 h 431196"/>
                  <a:gd name="connsiteX12" fmla="*/ 85573 w 289788"/>
                  <a:gd name="connsiteY12" fmla="*/ 291941 h 431196"/>
                  <a:gd name="connsiteX13" fmla="*/ 81858 w 289788"/>
                  <a:gd name="connsiteY13" fmla="*/ 330518 h 43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788" h="431196">
                    <a:moveTo>
                      <a:pt x="81858" y="330518"/>
                    </a:moveTo>
                    <a:cubicBezTo>
                      <a:pt x="89045" y="344368"/>
                      <a:pt x="102798" y="353597"/>
                      <a:pt x="118339" y="354997"/>
                    </a:cubicBezTo>
                    <a:lnTo>
                      <a:pt x="289789" y="354997"/>
                    </a:lnTo>
                    <a:lnTo>
                      <a:pt x="289789" y="431197"/>
                    </a:lnTo>
                    <a:lnTo>
                      <a:pt x="118339" y="431197"/>
                    </a:lnTo>
                    <a:cubicBezTo>
                      <a:pt x="74907" y="430407"/>
                      <a:pt x="35175" y="406568"/>
                      <a:pt x="14040" y="368618"/>
                    </a:cubicBezTo>
                    <a:cubicBezTo>
                      <a:pt x="-6207" y="331989"/>
                      <a:pt x="-4446" y="287149"/>
                      <a:pt x="18612" y="252222"/>
                    </a:cubicBezTo>
                    <a:lnTo>
                      <a:pt x="117672" y="80772"/>
                    </a:lnTo>
                    <a:lnTo>
                      <a:pt x="52331" y="42672"/>
                    </a:lnTo>
                    <a:lnTo>
                      <a:pt x="211779" y="0"/>
                    </a:lnTo>
                    <a:lnTo>
                      <a:pt x="254451" y="159449"/>
                    </a:lnTo>
                    <a:lnTo>
                      <a:pt x="185014" y="119539"/>
                    </a:lnTo>
                    <a:lnTo>
                      <a:pt x="85573" y="291941"/>
                    </a:lnTo>
                    <a:cubicBezTo>
                      <a:pt x="77086" y="303042"/>
                      <a:pt x="75646" y="318002"/>
                      <a:pt x="81858" y="330518"/>
                    </a:cubicBezTo>
                    <a:close/>
                  </a:path>
                </a:pathLst>
              </a:custGeom>
              <a:solidFill>
                <a:srgbClr val="00B0F0"/>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任意多边形: 形状 34"/>
              <p:cNvSpPr/>
              <p:nvPr/>
            </p:nvSpPr>
            <p:spPr>
              <a:xfrm>
                <a:off x="7380898" y="2692211"/>
                <a:ext cx="446341" cy="355570"/>
              </a:xfrm>
              <a:custGeom>
                <a:avLst/>
                <a:gdLst>
                  <a:gd name="connsiteX0" fmla="*/ 0 w 446341"/>
                  <a:gd name="connsiteY0" fmla="*/ 209457 h 355570"/>
                  <a:gd name="connsiteX1" fmla="*/ 79724 w 446341"/>
                  <a:gd name="connsiteY1" fmla="*/ 60581 h 355570"/>
                  <a:gd name="connsiteX2" fmla="*/ 183452 w 446341"/>
                  <a:gd name="connsiteY2" fmla="*/ 2 h 355570"/>
                  <a:gd name="connsiteX3" fmla="*/ 281940 w 446341"/>
                  <a:gd name="connsiteY3" fmla="*/ 62296 h 355570"/>
                  <a:gd name="connsiteX4" fmla="*/ 381000 w 446341"/>
                  <a:gd name="connsiteY4" fmla="*/ 233746 h 355570"/>
                  <a:gd name="connsiteX5" fmla="*/ 446342 w 446341"/>
                  <a:gd name="connsiteY5" fmla="*/ 195646 h 355570"/>
                  <a:gd name="connsiteX6" fmla="*/ 403669 w 446341"/>
                  <a:gd name="connsiteY6" fmla="*/ 355571 h 355570"/>
                  <a:gd name="connsiteX7" fmla="*/ 244602 w 446341"/>
                  <a:gd name="connsiteY7" fmla="*/ 312899 h 355570"/>
                  <a:gd name="connsiteX8" fmla="*/ 313944 w 446341"/>
                  <a:gd name="connsiteY8" fmla="*/ 272798 h 355570"/>
                  <a:gd name="connsiteX9" fmla="*/ 214027 w 446341"/>
                  <a:gd name="connsiteY9" fmla="*/ 100301 h 355570"/>
                  <a:gd name="connsiteX10" fmla="*/ 182404 w 446341"/>
                  <a:gd name="connsiteY10" fmla="*/ 77822 h 355570"/>
                  <a:gd name="connsiteX11" fmla="*/ 147161 w 446341"/>
                  <a:gd name="connsiteY11" fmla="*/ 99539 h 355570"/>
                  <a:gd name="connsiteX12" fmla="*/ 67342 w 446341"/>
                  <a:gd name="connsiteY12" fmla="*/ 248414 h 35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341" h="355570">
                    <a:moveTo>
                      <a:pt x="0" y="209457"/>
                    </a:moveTo>
                    <a:lnTo>
                      <a:pt x="79724" y="60581"/>
                    </a:lnTo>
                    <a:cubicBezTo>
                      <a:pt x="100637" y="22957"/>
                      <a:pt x="140405" y="-269"/>
                      <a:pt x="183452" y="2"/>
                    </a:cubicBezTo>
                    <a:cubicBezTo>
                      <a:pt x="225303" y="861"/>
                      <a:pt x="263230" y="24849"/>
                      <a:pt x="281940" y="62296"/>
                    </a:cubicBezTo>
                    <a:lnTo>
                      <a:pt x="381000" y="233746"/>
                    </a:lnTo>
                    <a:lnTo>
                      <a:pt x="446342" y="195646"/>
                    </a:lnTo>
                    <a:lnTo>
                      <a:pt x="403669" y="355571"/>
                    </a:lnTo>
                    <a:lnTo>
                      <a:pt x="244602" y="312899"/>
                    </a:lnTo>
                    <a:lnTo>
                      <a:pt x="313944" y="272798"/>
                    </a:lnTo>
                    <a:lnTo>
                      <a:pt x="214027" y="100301"/>
                    </a:lnTo>
                    <a:cubicBezTo>
                      <a:pt x="208600" y="87418"/>
                      <a:pt x="196354" y="78712"/>
                      <a:pt x="182404" y="77822"/>
                    </a:cubicBezTo>
                    <a:cubicBezTo>
                      <a:pt x="167713" y="78549"/>
                      <a:pt x="154416" y="86744"/>
                      <a:pt x="147161" y="99539"/>
                    </a:cubicBezTo>
                    <a:lnTo>
                      <a:pt x="67342" y="248414"/>
                    </a:lnTo>
                    <a:close/>
                  </a:path>
                </a:pathLst>
              </a:custGeom>
              <a:solidFill>
                <a:srgbClr val="00B0F0"/>
              </a:solidFill>
              <a:ln w="9525" cap="flat">
                <a:solidFill>
                  <a:srgbClr val="00B0F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19" name="椭圆 18"/>
          <p:cNvSpPr/>
          <p:nvPr/>
        </p:nvSpPr>
        <p:spPr>
          <a:xfrm>
            <a:off x="1887017" y="1657512"/>
            <a:ext cx="959004" cy="959004"/>
          </a:xfrm>
          <a:prstGeom prst="ellipse">
            <a:avLst/>
          </a:prstGeom>
          <a:gradFill>
            <a:gsLst>
              <a:gs pos="0">
                <a:srgbClr val="E70005"/>
              </a:gs>
              <a:gs pos="100000">
                <a:srgbClr val="6E0200"/>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思源宋体 Heavy" panose="02020900000000000000" pitchFamily="18" charset="-122"/>
              <a:ea typeface="思源宋体 Heavy" panose="02020900000000000000" pitchFamily="18" charset="-122"/>
              <a:cs typeface="+mn-cs"/>
            </a:endParaRPr>
          </a:p>
        </p:txBody>
      </p:sp>
      <p:sp>
        <p:nvSpPr>
          <p:cNvPr id="22" name="椭圆 21"/>
          <p:cNvSpPr/>
          <p:nvPr/>
        </p:nvSpPr>
        <p:spPr>
          <a:xfrm>
            <a:off x="2790267" y="1679814"/>
            <a:ext cx="89211" cy="89211"/>
          </a:xfrm>
          <a:prstGeom prst="ellipse">
            <a:avLst/>
          </a:prstGeom>
          <a:gradFill>
            <a:gsLst>
              <a:gs pos="0">
                <a:srgbClr val="E70005"/>
              </a:gs>
              <a:gs pos="100000">
                <a:srgbClr val="6E0200"/>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思源宋体 Heavy" panose="02020900000000000000" pitchFamily="18" charset="-122"/>
              <a:ea typeface="思源宋体 Heavy" panose="02020900000000000000" pitchFamily="18" charset="-122"/>
              <a:cs typeface="+mn-cs"/>
            </a:endParaRPr>
          </a:p>
        </p:txBody>
      </p:sp>
      <p:sp>
        <p:nvSpPr>
          <p:cNvPr id="23" name="椭圆 22"/>
          <p:cNvSpPr/>
          <p:nvPr/>
        </p:nvSpPr>
        <p:spPr>
          <a:xfrm>
            <a:off x="2020831" y="1785132"/>
            <a:ext cx="691376" cy="691376"/>
          </a:xfrm>
          <a:prstGeom prst="ellipse">
            <a:avLst/>
          </a:prstGeom>
          <a:blipFill dpi="0" rotWithShape="1">
            <a:blip r:embed="rId1" cstate="print"/>
            <a:srcRect/>
            <a:stretch>
              <a:fillRect l="-32973" r="-32973"/>
            </a:stretch>
          </a:blipFill>
          <a:ln w="571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思源宋体 Heavy" panose="02020900000000000000" pitchFamily="18" charset="-122"/>
              <a:ea typeface="思源宋体 Heavy" panose="02020900000000000000" pitchFamily="18" charset="-122"/>
              <a:cs typeface="+mn-cs"/>
            </a:endParaRPr>
          </a:p>
        </p:txBody>
      </p:sp>
      <p:sp>
        <p:nvSpPr>
          <p:cNvPr id="24" name="椭圆 23"/>
          <p:cNvSpPr/>
          <p:nvPr/>
        </p:nvSpPr>
        <p:spPr>
          <a:xfrm>
            <a:off x="6398991" y="1657512"/>
            <a:ext cx="959004" cy="959004"/>
          </a:xfrm>
          <a:prstGeom prst="ellipse">
            <a:avLst/>
          </a:prstGeom>
          <a:gradFill>
            <a:gsLst>
              <a:gs pos="0">
                <a:srgbClr val="E70005"/>
              </a:gs>
              <a:gs pos="100000">
                <a:srgbClr val="6E0200"/>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思源宋体 Heavy" panose="02020900000000000000" pitchFamily="18" charset="-122"/>
              <a:ea typeface="思源宋体 Heavy" panose="02020900000000000000" pitchFamily="18" charset="-122"/>
              <a:cs typeface="+mn-cs"/>
            </a:endParaRPr>
          </a:p>
        </p:txBody>
      </p:sp>
      <p:sp>
        <p:nvSpPr>
          <p:cNvPr id="25" name="椭圆 24"/>
          <p:cNvSpPr/>
          <p:nvPr/>
        </p:nvSpPr>
        <p:spPr>
          <a:xfrm>
            <a:off x="7302241" y="1679814"/>
            <a:ext cx="89211" cy="89211"/>
          </a:xfrm>
          <a:prstGeom prst="ellipse">
            <a:avLst/>
          </a:prstGeom>
          <a:gradFill>
            <a:gsLst>
              <a:gs pos="0">
                <a:srgbClr val="E70005"/>
              </a:gs>
              <a:gs pos="100000">
                <a:srgbClr val="6E0200"/>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思源宋体 Heavy" panose="02020900000000000000" pitchFamily="18" charset="-122"/>
              <a:ea typeface="思源宋体 Heavy" panose="02020900000000000000" pitchFamily="18" charset="-122"/>
              <a:cs typeface="+mn-cs"/>
            </a:endParaRPr>
          </a:p>
        </p:txBody>
      </p:sp>
      <p:sp>
        <p:nvSpPr>
          <p:cNvPr id="26" name="椭圆 25"/>
          <p:cNvSpPr/>
          <p:nvPr/>
        </p:nvSpPr>
        <p:spPr>
          <a:xfrm>
            <a:off x="6532805" y="1785132"/>
            <a:ext cx="691376" cy="691376"/>
          </a:xfrm>
          <a:prstGeom prst="ellipse">
            <a:avLst/>
          </a:prstGeom>
          <a:blipFill dpi="0" rotWithShape="1">
            <a:blip r:embed="rId1" cstate="print"/>
            <a:srcRect/>
            <a:stretch>
              <a:fillRect l="-32973" r="-32973"/>
            </a:stretch>
          </a:blipFill>
          <a:ln w="571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思源宋体 Heavy" panose="02020900000000000000" pitchFamily="18" charset="-122"/>
              <a:ea typeface="思源宋体 Heavy" panose="02020900000000000000" pitchFamily="18" charset="-122"/>
              <a:cs typeface="+mn-cs"/>
            </a:endParaRPr>
          </a:p>
        </p:txBody>
      </p:sp>
      <p:sp>
        <p:nvSpPr>
          <p:cNvPr id="27" name="文本框 19"/>
          <p:cNvSpPr txBox="1"/>
          <p:nvPr/>
        </p:nvSpPr>
        <p:spPr>
          <a:xfrm>
            <a:off x="2790267" y="1580131"/>
            <a:ext cx="3108415" cy="1200329"/>
          </a:xfrm>
          <a:prstGeom prst="rect">
            <a:avLst/>
          </a:prstGeom>
          <a:noFill/>
        </p:spPr>
        <p:txBody>
          <a:bodyPr wrap="square">
            <a:spAutoFit/>
          </a:bodyPr>
          <a:lstStyle/>
          <a:p>
            <a:pPr algn="ctr">
              <a:lnSpc>
                <a:spcPct val="150000"/>
              </a:lnSpc>
            </a:pPr>
            <a:r>
              <a:rPr lang="zh-CN" altLang="en-US" sz="2400" dirty="0">
                <a:latin typeface="黑体" panose="02010609060101010101" pitchFamily="49" charset="-122"/>
                <a:ea typeface="黑体" panose="02010609060101010101" pitchFamily="49" charset="-122"/>
              </a:rPr>
              <a:t>国家安全</a:t>
            </a:r>
            <a:endParaRPr lang="en-US" altLang="zh-CN" sz="2400" dirty="0">
              <a:latin typeface="黑体" panose="02010609060101010101" pitchFamily="49" charset="-122"/>
              <a:ea typeface="黑体" panose="02010609060101010101" pitchFamily="49" charset="-122"/>
            </a:endParaRPr>
          </a:p>
          <a:p>
            <a:pPr algn="ctr">
              <a:lnSpc>
                <a:spcPct val="150000"/>
              </a:lnSpc>
            </a:pPr>
            <a:r>
              <a:rPr lang="zh-CN" altLang="en-US" sz="2400" dirty="0">
                <a:latin typeface="黑体" panose="02010609060101010101" pitchFamily="49" charset="-122"/>
                <a:ea typeface="黑体" panose="02010609060101010101" pitchFamily="49" charset="-122"/>
              </a:rPr>
              <a:t>是民族复兴的</a:t>
            </a:r>
            <a:r>
              <a:rPr lang="zh-CN" altLang="en-US" sz="2400" b="1" dirty="0">
                <a:solidFill>
                  <a:srgbClr val="FF0000"/>
                </a:solidFill>
                <a:latin typeface="黑体" panose="02010609060101010101" pitchFamily="49" charset="-122"/>
                <a:ea typeface="黑体" panose="02010609060101010101" pitchFamily="49" charset="-122"/>
              </a:rPr>
              <a:t>根基</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28" name="文本框 20"/>
          <p:cNvSpPr txBox="1"/>
          <p:nvPr/>
        </p:nvSpPr>
        <p:spPr>
          <a:xfrm>
            <a:off x="7299042" y="1657512"/>
            <a:ext cx="3108415" cy="1200329"/>
          </a:xfrm>
          <a:prstGeom prst="rect">
            <a:avLst/>
          </a:prstGeom>
          <a:noFill/>
        </p:spPr>
        <p:txBody>
          <a:bodyPr wrap="square">
            <a:spAutoFit/>
          </a:bodyPr>
          <a:lstStyle/>
          <a:p>
            <a:pPr algn="ctr">
              <a:lnSpc>
                <a:spcPct val="150000"/>
              </a:lnSpc>
            </a:pPr>
            <a:r>
              <a:rPr lang="zh-CN" altLang="en-US" sz="2400" dirty="0">
                <a:latin typeface="黑体" panose="02010609060101010101" pitchFamily="49" charset="-122"/>
                <a:ea typeface="黑体" panose="02010609060101010101" pitchFamily="49" charset="-122"/>
              </a:rPr>
              <a:t>社会稳定</a:t>
            </a:r>
            <a:endParaRPr lang="en-US" altLang="zh-CN" sz="2400" dirty="0">
              <a:latin typeface="黑体" panose="02010609060101010101" pitchFamily="49" charset="-122"/>
              <a:ea typeface="黑体" panose="02010609060101010101" pitchFamily="49" charset="-122"/>
            </a:endParaRPr>
          </a:p>
          <a:p>
            <a:pPr algn="ctr">
              <a:lnSpc>
                <a:spcPct val="150000"/>
              </a:lnSpc>
            </a:pPr>
            <a:r>
              <a:rPr lang="zh-CN" altLang="en-US" sz="2400" dirty="0">
                <a:latin typeface="黑体" panose="02010609060101010101" pitchFamily="49" charset="-122"/>
                <a:ea typeface="黑体" panose="02010609060101010101" pitchFamily="49" charset="-122"/>
              </a:rPr>
              <a:t>是国家强盛的</a:t>
            </a:r>
            <a:r>
              <a:rPr lang="zh-CN" altLang="en-US" sz="2400" b="1" dirty="0">
                <a:solidFill>
                  <a:srgbClr val="FF0000"/>
                </a:solidFill>
                <a:latin typeface="黑体" panose="02010609060101010101" pitchFamily="49" charset="-122"/>
                <a:ea typeface="黑体" panose="02010609060101010101" pitchFamily="49" charset="-122"/>
              </a:rPr>
              <a:t>前提</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2" name="矩形 1"/>
          <p:cNvSpPr/>
          <p:nvPr/>
        </p:nvSpPr>
        <p:spPr>
          <a:xfrm>
            <a:off x="2025638" y="3078483"/>
            <a:ext cx="6340197" cy="1477328"/>
          </a:xfrm>
          <a:prstGeom prst="rect">
            <a:avLst/>
          </a:prstGeom>
        </p:spPr>
        <p:txBody>
          <a:bodyPr wrap="none">
            <a:spAutoFit/>
          </a:bodyPr>
          <a:lstStyle/>
          <a:p>
            <a:pPr>
              <a:lnSpc>
                <a:spcPct val="150000"/>
              </a:lnSpc>
            </a:pPr>
            <a:r>
              <a:rPr lang="zh-CN" altLang="en-US" sz="2000" dirty="0">
                <a:latin typeface="黑体" panose="02010609060101010101" pitchFamily="49" charset="-122"/>
                <a:ea typeface="黑体" panose="02010609060101010101" pitchFamily="49" charset="-122"/>
              </a:rPr>
              <a:t>十八大</a:t>
            </a:r>
            <a:r>
              <a:rPr lang="zh-CN" altLang="en-US" sz="2000" dirty="0" smtClean="0">
                <a:latin typeface="黑体" panose="02010609060101010101" pitchFamily="49" charset="-122"/>
                <a:ea typeface="黑体" panose="02010609060101010101" pitchFamily="49" charset="-122"/>
              </a:rPr>
              <a:t>报告</a:t>
            </a:r>
            <a:r>
              <a:rPr lang="zh-CN" altLang="en-US" sz="2000" dirty="0">
                <a:latin typeface="黑体" panose="02010609060101010101" pitchFamily="49" charset="-122"/>
                <a:ea typeface="黑体" panose="02010609060101010101" pitchFamily="49" charset="-122"/>
              </a:rPr>
              <a:t>：</a:t>
            </a:r>
            <a:r>
              <a:rPr lang="zh-CN" altLang="en-US" sz="2000" dirty="0" smtClean="0">
                <a:latin typeface="楷体" panose="02010609060101010101" pitchFamily="49" charset="-122"/>
                <a:ea typeface="楷体" panose="02010609060101010101" pitchFamily="49" charset="-122"/>
              </a:rPr>
              <a:t>“安全”</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 </a:t>
            </a:r>
            <a:r>
              <a:rPr lang="en-US" altLang="zh-CN" sz="2000" dirty="0">
                <a:latin typeface="楷体" panose="02010609060101010101" pitchFamily="49" charset="-122"/>
                <a:ea typeface="楷体" panose="02010609060101010101" pitchFamily="49" charset="-122"/>
              </a:rPr>
              <a:t>35 </a:t>
            </a:r>
            <a:r>
              <a:rPr lang="zh-CN" altLang="en-US" sz="2000" dirty="0">
                <a:latin typeface="楷体" panose="02010609060101010101" pitchFamily="49" charset="-122"/>
                <a:ea typeface="楷体" panose="02010609060101010101" pitchFamily="49" charset="-122"/>
              </a:rPr>
              <a:t>次，</a:t>
            </a:r>
            <a:r>
              <a:rPr lang="zh-CN" altLang="en-US" sz="2000" dirty="0" smtClean="0">
                <a:latin typeface="楷体" panose="02010609060101010101" pitchFamily="49" charset="-122"/>
                <a:ea typeface="楷体" panose="02010609060101010101" pitchFamily="49" charset="-122"/>
              </a:rPr>
              <a:t>“发展”</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 </a:t>
            </a:r>
            <a:r>
              <a:rPr lang="en-US" altLang="zh-CN" sz="2000" dirty="0">
                <a:latin typeface="楷体" panose="02010609060101010101" pitchFamily="49" charset="-122"/>
                <a:ea typeface="楷体" panose="02010609060101010101" pitchFamily="49" charset="-122"/>
              </a:rPr>
              <a:t>296 </a:t>
            </a:r>
            <a:r>
              <a:rPr lang="zh-CN" altLang="en-US" sz="2000" dirty="0" smtClean="0">
                <a:latin typeface="楷体" panose="02010609060101010101" pitchFamily="49" charset="-122"/>
                <a:ea typeface="楷体" panose="02010609060101010101" pitchFamily="49" charset="-122"/>
              </a:rPr>
              <a:t>次</a:t>
            </a:r>
            <a:endParaRPr lang="en-US" altLang="zh-CN" sz="2000" dirty="0" smtClean="0">
              <a:latin typeface="楷体" panose="02010609060101010101" pitchFamily="49" charset="-122"/>
              <a:ea typeface="楷体" panose="02010609060101010101" pitchFamily="49" charset="-122"/>
            </a:endParaRPr>
          </a:p>
          <a:p>
            <a:pPr>
              <a:lnSpc>
                <a:spcPct val="150000"/>
              </a:lnSpc>
            </a:pPr>
            <a:r>
              <a:rPr lang="zh-CN" altLang="en-US" sz="2000" dirty="0" smtClean="0">
                <a:latin typeface="黑体" panose="02010609060101010101" pitchFamily="49" charset="-122"/>
                <a:ea typeface="黑体" panose="02010609060101010101" pitchFamily="49" charset="-122"/>
              </a:rPr>
              <a:t>十九</a:t>
            </a:r>
            <a:r>
              <a:rPr lang="zh-CN" altLang="en-US" sz="2000" dirty="0">
                <a:latin typeface="黑体" panose="02010609060101010101" pitchFamily="49" charset="-122"/>
                <a:ea typeface="黑体" panose="02010609060101010101" pitchFamily="49" charset="-122"/>
              </a:rPr>
              <a:t>大</a:t>
            </a:r>
            <a:r>
              <a:rPr lang="zh-CN" altLang="en-US" sz="2000" dirty="0" smtClean="0">
                <a:latin typeface="黑体" panose="02010609060101010101" pitchFamily="49" charset="-122"/>
                <a:ea typeface="黑体" panose="02010609060101010101" pitchFamily="49" charset="-122"/>
              </a:rPr>
              <a:t>报告</a:t>
            </a:r>
            <a:r>
              <a:rPr lang="zh-CN" altLang="en-US" sz="2000" dirty="0">
                <a:latin typeface="黑体" panose="02010609060101010101" pitchFamily="49" charset="-122"/>
                <a:ea typeface="黑体" panose="02010609060101010101" pitchFamily="49" charset="-122"/>
              </a:rPr>
              <a:t>：</a:t>
            </a:r>
            <a:r>
              <a:rPr lang="zh-CN" altLang="en-US" sz="2000" dirty="0" smtClean="0">
                <a:latin typeface="楷体" panose="02010609060101010101" pitchFamily="49" charset="-122"/>
                <a:ea typeface="楷体" panose="02010609060101010101" pitchFamily="49" charset="-122"/>
              </a:rPr>
              <a:t>“安全”</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 </a:t>
            </a:r>
            <a:r>
              <a:rPr lang="en-US" altLang="zh-CN" sz="2000" dirty="0">
                <a:latin typeface="楷体" panose="02010609060101010101" pitchFamily="49" charset="-122"/>
                <a:ea typeface="楷体" panose="02010609060101010101" pitchFamily="49" charset="-122"/>
              </a:rPr>
              <a:t>55</a:t>
            </a:r>
            <a:r>
              <a:rPr lang="zh-CN" altLang="en-US" sz="2000" dirty="0">
                <a:latin typeface="楷体" panose="02010609060101010101" pitchFamily="49" charset="-122"/>
                <a:ea typeface="楷体" panose="02010609060101010101" pitchFamily="49" charset="-122"/>
              </a:rPr>
              <a:t>次，</a:t>
            </a:r>
            <a:r>
              <a:rPr lang="zh-CN" altLang="en-US" sz="2000" dirty="0" smtClean="0">
                <a:latin typeface="楷体" panose="02010609060101010101" pitchFamily="49" charset="-122"/>
                <a:ea typeface="楷体" panose="02010609060101010101" pitchFamily="49" charset="-122"/>
              </a:rPr>
              <a:t>“发展”</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 </a:t>
            </a:r>
            <a:r>
              <a:rPr lang="en-US" altLang="zh-CN" sz="2000" dirty="0">
                <a:latin typeface="楷体" panose="02010609060101010101" pitchFamily="49" charset="-122"/>
                <a:ea typeface="楷体" panose="02010609060101010101" pitchFamily="49" charset="-122"/>
              </a:rPr>
              <a:t>232 </a:t>
            </a:r>
            <a:r>
              <a:rPr lang="zh-CN" altLang="en-US" sz="2000" dirty="0" smtClean="0">
                <a:latin typeface="楷体" panose="02010609060101010101" pitchFamily="49" charset="-122"/>
                <a:ea typeface="楷体" panose="02010609060101010101" pitchFamily="49" charset="-122"/>
              </a:rPr>
              <a:t>次</a:t>
            </a:r>
            <a:endParaRPr lang="en-US" altLang="zh-CN" sz="2000" dirty="0" smtClean="0">
              <a:latin typeface="楷体" panose="02010609060101010101" pitchFamily="49" charset="-122"/>
              <a:ea typeface="楷体" panose="02010609060101010101" pitchFamily="49" charset="-122"/>
            </a:endParaRPr>
          </a:p>
          <a:p>
            <a:pPr>
              <a:lnSpc>
                <a:spcPct val="150000"/>
              </a:lnSpc>
            </a:pPr>
            <a:r>
              <a:rPr lang="zh-CN" altLang="en-US" sz="2000" dirty="0" smtClean="0">
                <a:solidFill>
                  <a:srgbClr val="C00000"/>
                </a:solidFill>
                <a:latin typeface="黑体" panose="02010609060101010101" pitchFamily="49" charset="-122"/>
                <a:ea typeface="黑体" panose="02010609060101010101" pitchFamily="49" charset="-122"/>
              </a:rPr>
              <a:t>二十</a:t>
            </a:r>
            <a:r>
              <a:rPr lang="zh-CN" altLang="en-US" sz="2000" dirty="0">
                <a:solidFill>
                  <a:srgbClr val="C00000"/>
                </a:solidFill>
                <a:latin typeface="黑体" panose="02010609060101010101" pitchFamily="49" charset="-122"/>
                <a:ea typeface="黑体" panose="02010609060101010101" pitchFamily="49" charset="-122"/>
              </a:rPr>
              <a:t>大</a:t>
            </a:r>
            <a:r>
              <a:rPr lang="zh-CN" altLang="en-US" sz="2000" dirty="0" smtClean="0">
                <a:solidFill>
                  <a:srgbClr val="C00000"/>
                </a:solidFill>
                <a:latin typeface="黑体" panose="02010609060101010101" pitchFamily="49" charset="-122"/>
                <a:ea typeface="黑体" panose="02010609060101010101" pitchFamily="49" charset="-122"/>
              </a:rPr>
              <a:t>报告</a:t>
            </a:r>
            <a:r>
              <a:rPr lang="zh-CN" altLang="en-US" sz="2000" dirty="0">
                <a:solidFill>
                  <a:srgbClr val="C00000"/>
                </a:solidFill>
                <a:latin typeface="黑体" panose="02010609060101010101" pitchFamily="49" charset="-122"/>
                <a:ea typeface="黑体" panose="02010609060101010101" pitchFamily="49" charset="-122"/>
              </a:rPr>
              <a:t>：</a:t>
            </a:r>
            <a:r>
              <a:rPr lang="zh-CN" altLang="en-US" sz="2000" dirty="0" smtClean="0">
                <a:latin typeface="楷体" panose="02010609060101010101" pitchFamily="49" charset="-122"/>
                <a:ea typeface="楷体" panose="02010609060101010101" pitchFamily="49" charset="-122"/>
              </a:rPr>
              <a:t>“安全”</a:t>
            </a:r>
            <a:r>
              <a:rPr lang="en-US" altLang="zh-CN" sz="2000" dirty="0" smtClean="0">
                <a:latin typeface="楷体" panose="02010609060101010101" pitchFamily="49" charset="-122"/>
                <a:ea typeface="楷体" panose="02010609060101010101" pitchFamily="49" charset="-122"/>
              </a:rPr>
              <a:t>—50 </a:t>
            </a:r>
            <a:r>
              <a:rPr lang="zh-CN" altLang="en-US" sz="2000" dirty="0" smtClean="0">
                <a:latin typeface="楷体" panose="02010609060101010101" pitchFamily="49" charset="-122"/>
                <a:ea typeface="楷体" panose="02010609060101010101" pitchFamily="49" charset="-122"/>
              </a:rPr>
              <a:t>次，“发展”</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 </a:t>
            </a:r>
            <a:r>
              <a:rPr lang="en-US" altLang="zh-CN" sz="2000" dirty="0">
                <a:latin typeface="楷体" panose="02010609060101010101" pitchFamily="49" charset="-122"/>
                <a:ea typeface="楷体" panose="02010609060101010101" pitchFamily="49" charset="-122"/>
              </a:rPr>
              <a:t>108 </a:t>
            </a:r>
            <a:r>
              <a:rPr lang="zh-CN" altLang="en-US" sz="2000" dirty="0" smtClean="0">
                <a:latin typeface="楷体" panose="02010609060101010101" pitchFamily="49" charset="-122"/>
                <a:ea typeface="楷体" panose="02010609060101010101" pitchFamily="49" charset="-122"/>
              </a:rPr>
              <a:t>次</a:t>
            </a:r>
            <a:endParaRPr lang="zh-CN" altLang="en-US" sz="2000" dirty="0">
              <a:latin typeface="楷体" panose="02010609060101010101" pitchFamily="49" charset="-122"/>
              <a:ea typeface="楷体" panose="02010609060101010101" pitchFamily="49" charset="-122"/>
            </a:endParaRPr>
          </a:p>
        </p:txBody>
      </p:sp>
      <p:sp>
        <p:nvSpPr>
          <p:cNvPr id="3" name="矩形 2"/>
          <p:cNvSpPr/>
          <p:nvPr/>
        </p:nvSpPr>
        <p:spPr>
          <a:xfrm>
            <a:off x="2020831" y="4844258"/>
            <a:ext cx="7369325" cy="523220"/>
          </a:xfrm>
          <a:prstGeom prst="rect">
            <a:avLst/>
          </a:prstGeom>
        </p:spPr>
        <p:txBody>
          <a:bodyPr wrap="none">
            <a:spAutoFit/>
          </a:bodyPr>
          <a:lstStyle/>
          <a:p>
            <a:r>
              <a:rPr lang="zh-CN" altLang="en-US" sz="2800" b="1" spc="300" dirty="0" smtClean="0"/>
              <a:t>首提：“</a:t>
            </a:r>
            <a:r>
              <a:rPr lang="zh-CN" altLang="en-US" sz="2800" b="1" spc="300" dirty="0">
                <a:solidFill>
                  <a:srgbClr val="FF0000"/>
                </a:solidFill>
              </a:rPr>
              <a:t>以新安全格局保障新发展格局</a:t>
            </a:r>
            <a:r>
              <a:rPr lang="zh-CN" altLang="en-US" sz="2800" b="1" spc="300" dirty="0"/>
              <a:t>”</a:t>
            </a:r>
            <a:endParaRPr lang="zh-CN" altLang="en-US" sz="2800" b="1" spc="300" dirty="0"/>
          </a:p>
        </p:txBody>
      </p:sp>
      <p:sp>
        <p:nvSpPr>
          <p:cNvPr id="30" name="矩形 29"/>
          <p:cNvSpPr/>
          <p:nvPr/>
        </p:nvSpPr>
        <p:spPr>
          <a:xfrm>
            <a:off x="2020830" y="5479788"/>
            <a:ext cx="7768473" cy="523220"/>
          </a:xfrm>
          <a:prstGeom prst="rect">
            <a:avLst/>
          </a:prstGeom>
        </p:spPr>
        <p:txBody>
          <a:bodyPr wrap="none">
            <a:spAutoFit/>
          </a:bodyPr>
          <a:lstStyle/>
          <a:p>
            <a:r>
              <a:rPr lang="zh-CN" altLang="en-US" sz="2800" b="1" spc="300" dirty="0"/>
              <a:t>目的：</a:t>
            </a:r>
            <a:r>
              <a:rPr lang="zh-CN" altLang="en-US" sz="2800" b="1" spc="300" dirty="0">
                <a:solidFill>
                  <a:srgbClr val="FF0000"/>
                </a:solidFill>
              </a:rPr>
              <a:t>高质量发展与高水平安全要良性互动</a:t>
            </a:r>
            <a:endParaRPr lang="zh-CN" altLang="en-US" sz="2800" b="1" spc="300" dirty="0">
              <a:solidFill>
                <a:srgbClr val="FF0000"/>
              </a:solidFill>
            </a:endParaRPr>
          </a:p>
        </p:txBody>
      </p:sp>
      <p:grpSp>
        <p:nvGrpSpPr>
          <p:cNvPr id="15" name="组合 14"/>
          <p:cNvGrpSpPr/>
          <p:nvPr/>
        </p:nvGrpSpPr>
        <p:grpSpPr>
          <a:xfrm>
            <a:off x="1229944" y="594196"/>
            <a:ext cx="9156002" cy="553998"/>
            <a:chOff x="6591297" y="2218049"/>
            <a:chExt cx="7252284" cy="553998"/>
          </a:xfrm>
        </p:grpSpPr>
        <p:sp>
          <p:nvSpPr>
            <p:cNvPr id="16" name="平行四边形 15"/>
            <p:cNvSpPr/>
            <p:nvPr/>
          </p:nvSpPr>
          <p:spPr>
            <a:xfrm rot="10800000" flipV="1">
              <a:off x="6591297" y="2276758"/>
              <a:ext cx="496500"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7" name="平行四边形 16"/>
            <p:cNvSpPr/>
            <p:nvPr/>
          </p:nvSpPr>
          <p:spPr>
            <a:xfrm rot="10800000" flipV="1">
              <a:off x="6682737" y="2276758"/>
              <a:ext cx="405060"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t>6</a:t>
              </a:r>
              <a:endParaRPr lang="zh-CN" altLang="en-US" sz="2800" b="1" dirty="0"/>
            </a:p>
          </p:txBody>
        </p:sp>
        <p:sp>
          <p:nvSpPr>
            <p:cNvPr id="18" name="文本框 4"/>
            <p:cNvSpPr txBox="1"/>
            <p:nvPr/>
          </p:nvSpPr>
          <p:spPr>
            <a:xfrm>
              <a:off x="7087800" y="2218049"/>
              <a:ext cx="6755781" cy="553998"/>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000" b="1" spc="200" dirty="0" smtClean="0">
                  <a:solidFill>
                    <a:schemeClr val="tx1"/>
                  </a:solidFill>
                  <a:latin typeface="黑体" panose="02010609060101010101" pitchFamily="49" charset="-122"/>
                  <a:ea typeface="黑体" panose="02010609060101010101" pitchFamily="49" charset="-122"/>
                  <a:cs typeface="+mj-cs"/>
                </a:rPr>
                <a:t> </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2000" b="1" spc="200" dirty="0" smtClean="0">
                  <a:solidFill>
                    <a:schemeClr val="tx1"/>
                  </a:solidFill>
                  <a:latin typeface="黑体" panose="02010609060101010101" pitchFamily="49" charset="-122"/>
                  <a:ea typeface="黑体" panose="02010609060101010101" pitchFamily="49" charset="-122"/>
                </a:rPr>
                <a:t>重要部署之六</a:t>
              </a:r>
              <a:r>
                <a:rPr lang="en-US" altLang="zh-CN" sz="2000" b="1" spc="200" dirty="0" smtClean="0">
                  <a:solidFill>
                    <a:schemeClr val="tx1"/>
                  </a:solidFill>
                  <a:latin typeface="黑体" panose="02010609060101010101" pitchFamily="49" charset="-122"/>
                  <a:ea typeface="黑体" panose="02010609060101010101" pitchFamily="49" charset="-122"/>
                </a:rPr>
                <a:t>】</a:t>
              </a:r>
              <a:r>
                <a:rPr lang="zh-CN" altLang="en-US" sz="3000" b="1" spc="200" dirty="0" smtClean="0">
                  <a:solidFill>
                    <a:schemeClr val="tx1"/>
                  </a:solidFill>
                  <a:latin typeface="黑体" panose="02010609060101010101" pitchFamily="49" charset="-122"/>
                  <a:ea typeface="黑体" panose="02010609060101010101" pitchFamily="49" charset="-122"/>
                  <a:cs typeface="+mj-cs"/>
                </a:rPr>
                <a:t>安全</a:t>
              </a:r>
              <a:r>
                <a:rPr lang="zh-CN" altLang="en-US" sz="3000" b="1" spc="200" dirty="0">
                  <a:solidFill>
                    <a:schemeClr val="tx1"/>
                  </a:solidFill>
                  <a:latin typeface="黑体" panose="02010609060101010101" pitchFamily="49" charset="-122"/>
                  <a:ea typeface="黑体" panose="02010609060101010101" pitchFamily="49" charset="-122"/>
                  <a:cs typeface="+mj-cs"/>
                </a:rPr>
                <a:t>：构建新安全格局</a:t>
              </a:r>
              <a:endParaRPr lang="en-US" altLang="zh-CN"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 calcmode="lin" valueType="num">
                                      <p:cBhvr>
                                        <p:cTn id="21" dur="1000" fill="hold"/>
                                        <p:tgtEl>
                                          <p:spTgt spid="23"/>
                                        </p:tgtEl>
                                        <p:attrNameLst>
                                          <p:attrName>style.rotation</p:attrName>
                                        </p:attrNameLst>
                                      </p:cBhvr>
                                      <p:tavLst>
                                        <p:tav tm="0">
                                          <p:val>
                                            <p:fltVal val="90"/>
                                          </p:val>
                                        </p:tav>
                                        <p:tav tm="100000">
                                          <p:val>
                                            <p:fltVal val="0"/>
                                          </p:val>
                                        </p:tav>
                                      </p:tavLst>
                                    </p:anim>
                                    <p:animEffect transition="in" filter="fade">
                                      <p:cBhvr>
                                        <p:cTn id="22" dur="1000"/>
                                        <p:tgtEl>
                                          <p:spTgt spid="23"/>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1000" fill="hold"/>
                                        <p:tgtEl>
                                          <p:spTgt spid="24"/>
                                        </p:tgtEl>
                                        <p:attrNameLst>
                                          <p:attrName>ppt_w</p:attrName>
                                        </p:attrNameLst>
                                      </p:cBhvr>
                                      <p:tavLst>
                                        <p:tav tm="0">
                                          <p:val>
                                            <p:fltVal val="0"/>
                                          </p:val>
                                        </p:tav>
                                        <p:tav tm="100000">
                                          <p:val>
                                            <p:strVal val="#ppt_w"/>
                                          </p:val>
                                        </p:tav>
                                      </p:tavLst>
                                    </p:anim>
                                    <p:anim calcmode="lin" valueType="num">
                                      <p:cBhvr>
                                        <p:cTn id="30" dur="1000" fill="hold"/>
                                        <p:tgtEl>
                                          <p:spTgt spid="24"/>
                                        </p:tgtEl>
                                        <p:attrNameLst>
                                          <p:attrName>ppt_h</p:attrName>
                                        </p:attrNameLst>
                                      </p:cBhvr>
                                      <p:tavLst>
                                        <p:tav tm="0">
                                          <p:val>
                                            <p:fltVal val="0"/>
                                          </p:val>
                                        </p:tav>
                                        <p:tav tm="100000">
                                          <p:val>
                                            <p:strVal val="#ppt_h"/>
                                          </p:val>
                                        </p:tav>
                                      </p:tavLst>
                                    </p:anim>
                                    <p:anim calcmode="lin" valueType="num">
                                      <p:cBhvr>
                                        <p:cTn id="31" dur="1000" fill="hold"/>
                                        <p:tgtEl>
                                          <p:spTgt spid="24"/>
                                        </p:tgtEl>
                                        <p:attrNameLst>
                                          <p:attrName>style.rotation</p:attrName>
                                        </p:attrNameLst>
                                      </p:cBhvr>
                                      <p:tavLst>
                                        <p:tav tm="0">
                                          <p:val>
                                            <p:fltVal val="90"/>
                                          </p:val>
                                        </p:tav>
                                        <p:tav tm="100000">
                                          <p:val>
                                            <p:fltVal val="0"/>
                                          </p:val>
                                        </p:tav>
                                      </p:tavLst>
                                    </p:anim>
                                    <p:animEffect transition="in" filter="fade">
                                      <p:cBhvr>
                                        <p:cTn id="32" dur="1000"/>
                                        <p:tgtEl>
                                          <p:spTgt spid="24"/>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0" fill="hold"/>
                                        <p:tgtEl>
                                          <p:spTgt spid="25"/>
                                        </p:tgtEl>
                                        <p:attrNameLst>
                                          <p:attrName>ppt_w</p:attrName>
                                        </p:attrNameLst>
                                      </p:cBhvr>
                                      <p:tavLst>
                                        <p:tav tm="0">
                                          <p:val>
                                            <p:fltVal val="0"/>
                                          </p:val>
                                        </p:tav>
                                        <p:tav tm="100000">
                                          <p:val>
                                            <p:strVal val="#ppt_w"/>
                                          </p:val>
                                        </p:tav>
                                      </p:tavLst>
                                    </p:anim>
                                    <p:anim calcmode="lin" valueType="num">
                                      <p:cBhvr>
                                        <p:cTn id="36" dur="1000" fill="hold"/>
                                        <p:tgtEl>
                                          <p:spTgt spid="25"/>
                                        </p:tgtEl>
                                        <p:attrNameLst>
                                          <p:attrName>ppt_h</p:attrName>
                                        </p:attrNameLst>
                                      </p:cBhvr>
                                      <p:tavLst>
                                        <p:tav tm="0">
                                          <p:val>
                                            <p:fltVal val="0"/>
                                          </p:val>
                                        </p:tav>
                                        <p:tav tm="100000">
                                          <p:val>
                                            <p:strVal val="#ppt_h"/>
                                          </p:val>
                                        </p:tav>
                                      </p:tavLst>
                                    </p:anim>
                                    <p:anim calcmode="lin" valueType="num">
                                      <p:cBhvr>
                                        <p:cTn id="37" dur="1000" fill="hold"/>
                                        <p:tgtEl>
                                          <p:spTgt spid="25"/>
                                        </p:tgtEl>
                                        <p:attrNameLst>
                                          <p:attrName>style.rotation</p:attrName>
                                        </p:attrNameLst>
                                      </p:cBhvr>
                                      <p:tavLst>
                                        <p:tav tm="0">
                                          <p:val>
                                            <p:fltVal val="90"/>
                                          </p:val>
                                        </p:tav>
                                        <p:tav tm="100000">
                                          <p:val>
                                            <p:fltVal val="0"/>
                                          </p:val>
                                        </p:tav>
                                      </p:tavLst>
                                    </p:anim>
                                    <p:animEffect transition="in" filter="fade">
                                      <p:cBhvr>
                                        <p:cTn id="38" dur="1000"/>
                                        <p:tgtEl>
                                          <p:spTgt spid="25"/>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1000" fill="hold"/>
                                        <p:tgtEl>
                                          <p:spTgt spid="26"/>
                                        </p:tgtEl>
                                        <p:attrNameLst>
                                          <p:attrName>ppt_w</p:attrName>
                                        </p:attrNameLst>
                                      </p:cBhvr>
                                      <p:tavLst>
                                        <p:tav tm="0">
                                          <p:val>
                                            <p:fltVal val="0"/>
                                          </p:val>
                                        </p:tav>
                                        <p:tav tm="100000">
                                          <p:val>
                                            <p:strVal val="#ppt_w"/>
                                          </p:val>
                                        </p:tav>
                                      </p:tavLst>
                                    </p:anim>
                                    <p:anim calcmode="lin" valueType="num">
                                      <p:cBhvr>
                                        <p:cTn id="42" dur="1000" fill="hold"/>
                                        <p:tgtEl>
                                          <p:spTgt spid="26"/>
                                        </p:tgtEl>
                                        <p:attrNameLst>
                                          <p:attrName>ppt_h</p:attrName>
                                        </p:attrNameLst>
                                      </p:cBhvr>
                                      <p:tavLst>
                                        <p:tav tm="0">
                                          <p:val>
                                            <p:fltVal val="0"/>
                                          </p:val>
                                        </p:tav>
                                        <p:tav tm="100000">
                                          <p:val>
                                            <p:strVal val="#ppt_h"/>
                                          </p:val>
                                        </p:tav>
                                      </p:tavLst>
                                    </p:anim>
                                    <p:anim calcmode="lin" valueType="num">
                                      <p:cBhvr>
                                        <p:cTn id="43" dur="1000" fill="hold"/>
                                        <p:tgtEl>
                                          <p:spTgt spid="26"/>
                                        </p:tgtEl>
                                        <p:attrNameLst>
                                          <p:attrName>style.rotation</p:attrName>
                                        </p:attrNameLst>
                                      </p:cBhvr>
                                      <p:tavLst>
                                        <p:tav tm="0">
                                          <p:val>
                                            <p:fltVal val="90"/>
                                          </p:val>
                                        </p:tav>
                                        <p:tav tm="100000">
                                          <p:val>
                                            <p:fltVal val="0"/>
                                          </p:val>
                                        </p:tav>
                                      </p:tavLst>
                                    </p:anim>
                                    <p:animEffect transition="in" filter="fade">
                                      <p:cBhvr>
                                        <p:cTn id="44" dur="1000"/>
                                        <p:tgtEl>
                                          <p:spTgt spid="26"/>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3" grpId="0" animBg="1"/>
      <p:bldP spid="24" grpId="0" animBg="1"/>
      <p:bldP spid="25" grpId="0" animBg="1"/>
      <p:bldP spid="26" grpId="0" animBg="1"/>
      <p:bldP spid="27" grpId="0"/>
      <p:bldP spid="28" grpId="0"/>
      <p:bldP spid="3" grpId="0"/>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7"/>
          <p:cNvSpPr>
            <a:spLocks noGrp="1"/>
          </p:cNvSpPr>
          <p:nvPr>
            <p:ph sz="half" idx="1"/>
          </p:nvPr>
        </p:nvSpPr>
        <p:spPr>
          <a:xfrm>
            <a:off x="838200" y="1925709"/>
            <a:ext cx="5181600" cy="3476023"/>
          </a:xfrm>
          <a:ln w="19050">
            <a:solidFill>
              <a:schemeClr val="tx1"/>
            </a:solidFill>
            <a:prstDash val="sysDot"/>
          </a:ln>
        </p:spPr>
        <p:txBody>
          <a:bodyPr>
            <a:noAutofit/>
          </a:bodyPr>
          <a:lstStyle/>
          <a:p>
            <a:pPr marL="0" indent="0">
              <a:spcAft>
                <a:spcPts val="1200"/>
              </a:spcAft>
              <a:buClr>
                <a:srgbClr val="C00000"/>
              </a:buClr>
              <a:buNone/>
            </a:pPr>
            <a:r>
              <a:rPr lang="zh-CN" altLang="en-US" sz="2400" b="1" dirty="0">
                <a:solidFill>
                  <a:srgbClr val="C00000"/>
                </a:solidFill>
              </a:rPr>
              <a:t>总体国家安全</a:t>
            </a:r>
            <a:r>
              <a:rPr lang="zh-CN" altLang="en-US" sz="2400" b="1" dirty="0" smtClean="0">
                <a:solidFill>
                  <a:srgbClr val="C00000"/>
                </a:solidFill>
              </a:rPr>
              <a:t>观的五大要素</a:t>
            </a:r>
            <a:endParaRPr lang="en-US" altLang="zh-CN" sz="2400" b="1" dirty="0" smtClean="0">
              <a:solidFill>
                <a:srgbClr val="C00000"/>
              </a:solidFill>
            </a:endParaRPr>
          </a:p>
          <a:p>
            <a:pPr>
              <a:lnSpc>
                <a:spcPct val="150000"/>
              </a:lnSpc>
              <a:buClr>
                <a:srgbClr val="C00000"/>
              </a:buClr>
            </a:pPr>
            <a:r>
              <a:rPr lang="zh-CN" altLang="en-US" sz="2400" dirty="0"/>
              <a:t>以人民安全为</a:t>
            </a:r>
            <a:r>
              <a:rPr lang="zh-CN" altLang="en-US" sz="2400" b="1" dirty="0" smtClean="0">
                <a:solidFill>
                  <a:srgbClr val="002060"/>
                </a:solidFill>
                <a:latin typeface="黑体" panose="02010609060101010101" pitchFamily="49" charset="-122"/>
                <a:ea typeface="黑体" panose="02010609060101010101" pitchFamily="49" charset="-122"/>
              </a:rPr>
              <a:t>宗旨</a:t>
            </a:r>
            <a:endParaRPr lang="en-US" altLang="zh-CN" sz="2400" b="1" dirty="0" smtClean="0">
              <a:solidFill>
                <a:srgbClr val="002060"/>
              </a:solidFill>
              <a:latin typeface="黑体" panose="02010609060101010101" pitchFamily="49" charset="-122"/>
              <a:ea typeface="黑体" panose="02010609060101010101" pitchFamily="49" charset="-122"/>
            </a:endParaRPr>
          </a:p>
          <a:p>
            <a:pPr>
              <a:lnSpc>
                <a:spcPct val="150000"/>
              </a:lnSpc>
              <a:buClr>
                <a:srgbClr val="C00000"/>
              </a:buClr>
            </a:pPr>
            <a:r>
              <a:rPr lang="zh-CN" altLang="en-US" sz="2400" dirty="0"/>
              <a:t>以政治安全为</a:t>
            </a:r>
            <a:r>
              <a:rPr lang="zh-CN" altLang="en-US" sz="2400" b="1" dirty="0" smtClean="0">
                <a:solidFill>
                  <a:srgbClr val="002060"/>
                </a:solidFill>
              </a:rPr>
              <a:t>根本</a:t>
            </a:r>
            <a:endParaRPr lang="en-US" altLang="zh-CN" sz="2400" b="1" dirty="0" smtClean="0">
              <a:solidFill>
                <a:srgbClr val="002060"/>
              </a:solidFill>
            </a:endParaRPr>
          </a:p>
          <a:p>
            <a:pPr>
              <a:lnSpc>
                <a:spcPct val="150000"/>
              </a:lnSpc>
              <a:buClr>
                <a:srgbClr val="C00000"/>
              </a:buClr>
            </a:pPr>
            <a:r>
              <a:rPr lang="zh-CN" altLang="en-US" sz="2400" dirty="0"/>
              <a:t>以经济安全为</a:t>
            </a:r>
            <a:r>
              <a:rPr lang="zh-CN" altLang="en-US" sz="2400" b="1" dirty="0">
                <a:solidFill>
                  <a:srgbClr val="002060"/>
                </a:solidFill>
              </a:rPr>
              <a:t>基础</a:t>
            </a:r>
            <a:endParaRPr lang="en-US" altLang="zh-CN" sz="2400" b="1" dirty="0">
              <a:solidFill>
                <a:srgbClr val="002060"/>
              </a:solidFill>
            </a:endParaRPr>
          </a:p>
          <a:p>
            <a:pPr>
              <a:lnSpc>
                <a:spcPct val="150000"/>
              </a:lnSpc>
              <a:buClr>
                <a:srgbClr val="C00000"/>
              </a:buClr>
            </a:pPr>
            <a:r>
              <a:rPr lang="zh-CN" altLang="en-US" sz="2400" dirty="0" smtClean="0"/>
              <a:t>以</a:t>
            </a:r>
            <a:r>
              <a:rPr lang="zh-CN" altLang="en-US" sz="2400" dirty="0"/>
              <a:t>军事科技文化社会安全为</a:t>
            </a:r>
            <a:r>
              <a:rPr lang="zh-CN" altLang="en-US" sz="2400" b="1" dirty="0">
                <a:solidFill>
                  <a:srgbClr val="002060"/>
                </a:solidFill>
              </a:rPr>
              <a:t>保障</a:t>
            </a:r>
            <a:endParaRPr lang="en-US" altLang="zh-CN" sz="2400" b="1" dirty="0">
              <a:solidFill>
                <a:srgbClr val="002060"/>
              </a:solidFill>
            </a:endParaRPr>
          </a:p>
          <a:p>
            <a:pPr>
              <a:lnSpc>
                <a:spcPct val="150000"/>
              </a:lnSpc>
              <a:buClr>
                <a:srgbClr val="C00000"/>
              </a:buClr>
            </a:pPr>
            <a:r>
              <a:rPr lang="zh-CN" altLang="en-US" sz="2400" dirty="0" smtClean="0"/>
              <a:t>以</a:t>
            </a:r>
            <a:r>
              <a:rPr lang="zh-CN" altLang="en-US" sz="2400" dirty="0"/>
              <a:t>促进国际安全为</a:t>
            </a:r>
            <a:r>
              <a:rPr lang="zh-CN" altLang="en-US" sz="2400" b="1" dirty="0">
                <a:solidFill>
                  <a:srgbClr val="002060"/>
                </a:solidFill>
              </a:rPr>
              <a:t>依托</a:t>
            </a:r>
            <a:endParaRPr lang="zh-CN" altLang="en-US" sz="2400" b="1" dirty="0">
              <a:solidFill>
                <a:srgbClr val="002060"/>
              </a:solidFill>
            </a:endParaRPr>
          </a:p>
        </p:txBody>
      </p:sp>
      <p:sp>
        <p:nvSpPr>
          <p:cNvPr id="9" name="内容占位符 8"/>
          <p:cNvSpPr>
            <a:spLocks noGrp="1"/>
          </p:cNvSpPr>
          <p:nvPr>
            <p:ph sz="half" idx="2"/>
          </p:nvPr>
        </p:nvSpPr>
        <p:spPr>
          <a:xfrm>
            <a:off x="6714698" y="2470245"/>
            <a:ext cx="3285571" cy="2191224"/>
          </a:xfrm>
          <a:ln w="19050">
            <a:solidFill>
              <a:schemeClr val="tx1"/>
            </a:solidFill>
            <a:prstDash val="sysDot"/>
          </a:ln>
        </p:spPr>
        <p:txBody>
          <a:bodyPr vert="horz" lIns="91440" tIns="45720" rIns="91440" bIns="45720" rtlCol="0">
            <a:normAutofit fontScale="62500" lnSpcReduction="20000"/>
          </a:bodyPr>
          <a:lstStyle/>
          <a:p>
            <a:pPr marL="0" indent="0">
              <a:spcAft>
                <a:spcPts val="1200"/>
              </a:spcAft>
              <a:buClr>
                <a:srgbClr val="C00000"/>
              </a:buClr>
              <a:buNone/>
            </a:pPr>
            <a:r>
              <a:rPr lang="zh-CN" altLang="en-US" b="1" dirty="0">
                <a:solidFill>
                  <a:srgbClr val="C00000"/>
                </a:solidFill>
              </a:rPr>
              <a:t>总体国家安全</a:t>
            </a:r>
            <a:r>
              <a:rPr lang="zh-CN" altLang="en-US" b="1" dirty="0" smtClean="0">
                <a:solidFill>
                  <a:srgbClr val="C00000"/>
                </a:solidFill>
              </a:rPr>
              <a:t>观涵盖</a:t>
            </a:r>
            <a:endParaRPr lang="en-US" altLang="zh-CN" b="1" dirty="0" smtClean="0">
              <a:solidFill>
                <a:srgbClr val="C00000"/>
              </a:solidFill>
            </a:endParaRPr>
          </a:p>
          <a:p>
            <a:pPr>
              <a:spcAft>
                <a:spcPts val="1200"/>
              </a:spcAft>
              <a:buClr>
                <a:srgbClr val="C00000"/>
              </a:buClr>
            </a:pPr>
            <a:r>
              <a:rPr lang="zh-CN" altLang="en-US" dirty="0"/>
              <a:t>政治、军事、国土、</a:t>
            </a:r>
            <a:r>
              <a:rPr lang="zh-CN" altLang="en-US" dirty="0">
                <a:solidFill>
                  <a:srgbClr val="0000FF"/>
                </a:solidFill>
              </a:rPr>
              <a:t>经济</a:t>
            </a:r>
            <a:r>
              <a:rPr lang="zh-CN" altLang="en-US" dirty="0"/>
              <a:t>、（</a:t>
            </a:r>
            <a:r>
              <a:rPr lang="zh-CN" altLang="en-US" dirty="0">
                <a:solidFill>
                  <a:srgbClr val="0000FF"/>
                </a:solidFill>
              </a:rPr>
              <a:t>重大基础设施</a:t>
            </a:r>
            <a:r>
              <a:rPr lang="zh-CN" altLang="en-US" dirty="0"/>
              <a:t>）、</a:t>
            </a:r>
            <a:r>
              <a:rPr lang="zh-CN" altLang="en-US" dirty="0">
                <a:solidFill>
                  <a:srgbClr val="0000FF"/>
                </a:solidFill>
              </a:rPr>
              <a:t>金融</a:t>
            </a:r>
            <a:r>
              <a:rPr lang="zh-CN" altLang="en-US" dirty="0"/>
              <a:t>、文化、社会、科技、</a:t>
            </a:r>
            <a:r>
              <a:rPr lang="zh-CN" altLang="en-US" dirty="0">
                <a:solidFill>
                  <a:srgbClr val="0000FF"/>
                </a:solidFill>
              </a:rPr>
              <a:t>网络</a:t>
            </a:r>
            <a:r>
              <a:rPr lang="zh-CN" altLang="en-US" dirty="0"/>
              <a:t>、</a:t>
            </a:r>
            <a:r>
              <a:rPr lang="zh-CN" altLang="en-US" dirty="0">
                <a:solidFill>
                  <a:srgbClr val="0000FF"/>
                </a:solidFill>
              </a:rPr>
              <a:t>数据</a:t>
            </a:r>
            <a:r>
              <a:rPr lang="zh-CN" altLang="en-US" dirty="0"/>
              <a:t>、</a:t>
            </a:r>
            <a:r>
              <a:rPr lang="zh-CN" altLang="en-US" dirty="0">
                <a:solidFill>
                  <a:srgbClr val="0000FF"/>
                </a:solidFill>
              </a:rPr>
              <a:t>生物</a:t>
            </a:r>
            <a:r>
              <a:rPr lang="zh-CN" altLang="en-US" dirty="0"/>
              <a:t>、粮食、生态、</a:t>
            </a:r>
            <a:r>
              <a:rPr lang="zh-CN" altLang="en-US" dirty="0">
                <a:solidFill>
                  <a:srgbClr val="0000FF"/>
                </a:solidFill>
              </a:rPr>
              <a:t>资源</a:t>
            </a:r>
            <a:r>
              <a:rPr lang="zh-CN" altLang="en-US" dirty="0"/>
              <a:t>、</a:t>
            </a:r>
            <a:r>
              <a:rPr lang="zh-CN" altLang="en-US" dirty="0">
                <a:solidFill>
                  <a:srgbClr val="0000FF"/>
                </a:solidFill>
              </a:rPr>
              <a:t>核</a:t>
            </a:r>
            <a:r>
              <a:rPr lang="zh-CN" altLang="en-US" dirty="0"/>
              <a:t>、海外利益、</a:t>
            </a:r>
            <a:r>
              <a:rPr lang="zh-CN" altLang="en-US" dirty="0">
                <a:solidFill>
                  <a:srgbClr val="0000FF"/>
                </a:solidFill>
              </a:rPr>
              <a:t>太空</a:t>
            </a:r>
            <a:r>
              <a:rPr lang="zh-CN" altLang="en-US" dirty="0"/>
              <a:t>、深海（</a:t>
            </a:r>
            <a:r>
              <a:rPr lang="zh-CN" altLang="en-US" dirty="0">
                <a:solidFill>
                  <a:srgbClr val="0000FF"/>
                </a:solidFill>
              </a:rPr>
              <a:t>海洋</a:t>
            </a:r>
            <a:r>
              <a:rPr lang="zh-CN" altLang="en-US" dirty="0"/>
              <a:t>）、极地、人工智</a:t>
            </a:r>
            <a:r>
              <a:rPr lang="zh-CN" altLang="en-US" dirty="0" smtClean="0"/>
              <a:t>能等</a:t>
            </a:r>
            <a:r>
              <a:rPr lang="en-US" altLang="zh-CN" dirty="0" smtClean="0"/>
              <a:t>20</a:t>
            </a:r>
            <a:r>
              <a:rPr lang="zh-CN" altLang="en-US" dirty="0" smtClean="0"/>
              <a:t>个方面。</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文本框 21"/>
          <p:cNvSpPr txBox="1"/>
          <p:nvPr/>
        </p:nvSpPr>
        <p:spPr>
          <a:xfrm>
            <a:off x="1182412" y="496354"/>
            <a:ext cx="9884979" cy="1200329"/>
          </a:xfrm>
          <a:prstGeom prst="rect">
            <a:avLst/>
          </a:prstGeom>
          <a:solidFill>
            <a:schemeClr val="bg1"/>
          </a:solidFill>
          <a:ln>
            <a:noFill/>
          </a:ln>
        </p:spPr>
        <p:txBody>
          <a:bodyPr wrap="square">
            <a:spAutoFit/>
          </a:bodyPr>
          <a:lstStyle/>
          <a:p>
            <a:pPr algn="just">
              <a:lnSpc>
                <a:spcPct val="150000"/>
              </a:lnSpc>
            </a:pPr>
            <a:r>
              <a:rPr lang="zh-CN" altLang="en-US" sz="2400" spc="300" dirty="0">
                <a:latin typeface="等线" panose="02010600030101010101" pitchFamily="2" charset="-122"/>
                <a:ea typeface="等线" panose="02010600030101010101" pitchFamily="2" charset="-122"/>
              </a:rPr>
              <a:t>必须坚定不移贯彻</a:t>
            </a:r>
            <a:r>
              <a:rPr lang="zh-CN" altLang="en-US" sz="2400" b="1" spc="300" dirty="0">
                <a:solidFill>
                  <a:srgbClr val="C00000"/>
                </a:solidFill>
                <a:latin typeface="等线" panose="02010600030101010101" pitchFamily="2" charset="-122"/>
                <a:ea typeface="等线" panose="02010600030101010101" pitchFamily="2" charset="-122"/>
              </a:rPr>
              <a:t>总体国家安全观</a:t>
            </a:r>
            <a:r>
              <a:rPr lang="zh-CN" altLang="en-US" sz="2400" spc="300" dirty="0">
                <a:latin typeface="等线" panose="02010600030101010101" pitchFamily="2" charset="-122"/>
                <a:ea typeface="等线" panose="02010600030101010101" pitchFamily="2" charset="-122"/>
              </a:rPr>
              <a:t>，把维护国家安全</a:t>
            </a:r>
            <a:r>
              <a:rPr lang="zh-CN" altLang="en-US" sz="2400" b="1" spc="300" dirty="0">
                <a:latin typeface="等线" panose="02010600030101010101" pitchFamily="2" charset="-122"/>
                <a:ea typeface="等线" panose="02010600030101010101" pitchFamily="2" charset="-122"/>
              </a:rPr>
              <a:t>贯穿党和国家工作</a:t>
            </a:r>
            <a:r>
              <a:rPr lang="zh-CN" altLang="en-US" sz="2400" b="1" spc="300" dirty="0">
                <a:solidFill>
                  <a:srgbClr val="0000FF"/>
                </a:solidFill>
                <a:latin typeface="等线" panose="02010600030101010101" pitchFamily="2" charset="-122"/>
                <a:ea typeface="等线" panose="02010600030101010101" pitchFamily="2" charset="-122"/>
              </a:rPr>
              <a:t>各方面全过程</a:t>
            </a:r>
            <a:r>
              <a:rPr lang="zh-CN" altLang="en-US" sz="2400" spc="300" dirty="0">
                <a:latin typeface="等线" panose="02010600030101010101" pitchFamily="2" charset="-122"/>
                <a:ea typeface="等线" panose="02010600030101010101" pitchFamily="2" charset="-122"/>
              </a:rPr>
              <a:t>，确保国家安全和社会稳定。</a:t>
            </a:r>
            <a:endParaRPr lang="zh-CN" altLang="en-US" sz="2400" spc="300" dirty="0">
              <a:latin typeface="等线" panose="02010600030101010101" pitchFamily="2" charset="-122"/>
              <a:ea typeface="等线" panose="02010600030101010101" pitchFamily="2" charset="-122"/>
            </a:endParaRPr>
          </a:p>
        </p:txBody>
      </p:sp>
      <p:pic>
        <p:nvPicPr>
          <p:cNvPr id="32770" name="Picture 2" descr="http://5b0988e595225.cdn.sohucs.com/q_70,c_zoom,w_640/images/20190416/cc6af20361d04507ac135ceb5324f27a.jpeg"/>
          <p:cNvPicPr>
            <a:picLocks noChangeAspect="1" noChangeArrowheads="1"/>
          </p:cNvPicPr>
          <p:nvPr/>
        </p:nvPicPr>
        <p:blipFill>
          <a:blip r:embed="rId1"/>
          <a:srcRect/>
          <a:stretch>
            <a:fillRect/>
          </a:stretch>
        </p:blipFill>
        <p:spPr bwMode="auto">
          <a:xfrm>
            <a:off x="6201533" y="1875359"/>
            <a:ext cx="4295775" cy="44100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uiExpand="1" build="p"/>
      <p:bldP spid="9" grpId="0" animBg="1"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36101" y="652993"/>
            <a:ext cx="7780865" cy="722695"/>
          </a:xfrm>
          <a:solidFill>
            <a:schemeClr val="bg1"/>
          </a:solidFill>
        </p:spPr>
        <p:txBody>
          <a:bodyPr/>
          <a:lstStyle/>
          <a:p>
            <a:pPr algn="ctr"/>
            <a:r>
              <a:rPr lang="zh-CN" altLang="en-US" spc="600" dirty="0">
                <a:solidFill>
                  <a:srgbClr val="0000FF"/>
                </a:solidFill>
                <a:latin typeface="华文中宋" panose="02010600040101010101" pitchFamily="2" charset="-122"/>
                <a:ea typeface="华文中宋" panose="02010600040101010101" pitchFamily="2" charset="-122"/>
              </a:rPr>
              <a:t>三个方面的安全问题值得高度重视</a:t>
            </a:r>
            <a:endParaRPr lang="zh-CN" altLang="en-US" spc="600" dirty="0">
              <a:solidFill>
                <a:srgbClr val="0000FF"/>
              </a:solidFill>
              <a:latin typeface="华文中宋" panose="02010600040101010101" pitchFamily="2" charset="-122"/>
              <a:ea typeface="华文中宋" panose="02010600040101010101" pitchFamily="2" charset="-122"/>
            </a:endParaRPr>
          </a:p>
        </p:txBody>
      </p:sp>
      <p:sp>
        <p:nvSpPr>
          <p:cNvPr id="3" name="内容占位符 2"/>
          <p:cNvSpPr>
            <a:spLocks noGrp="1"/>
          </p:cNvSpPr>
          <p:nvPr>
            <p:ph idx="1"/>
          </p:nvPr>
        </p:nvSpPr>
        <p:spPr>
          <a:xfrm>
            <a:off x="7455460" y="1392071"/>
            <a:ext cx="4318000" cy="1528549"/>
          </a:xfrm>
        </p:spPr>
        <p:txBody>
          <a:bodyPr>
            <a:noAutofit/>
          </a:bodyPr>
          <a:lstStyle/>
          <a:p>
            <a:r>
              <a:rPr lang="zh-CN" altLang="en-US" sz="1400" dirty="0" smtClean="0"/>
              <a:t>要使国家粮食安全长治久安必须守好的“三条红线”是</a:t>
            </a:r>
            <a:endParaRPr lang="zh-CN" altLang="en-US" sz="1400" dirty="0" smtClean="0"/>
          </a:p>
          <a:p>
            <a:r>
              <a:rPr lang="en-US" sz="1400" dirty="0" smtClean="0"/>
              <a:t>A.</a:t>
            </a:r>
            <a:r>
              <a:rPr lang="zh-CN" altLang="en-US" sz="1400" dirty="0" smtClean="0"/>
              <a:t>耕地面积守住</a:t>
            </a:r>
            <a:r>
              <a:rPr lang="en-US" altLang="zh-CN" sz="1400" dirty="0" smtClean="0"/>
              <a:t>18</a:t>
            </a:r>
            <a:r>
              <a:rPr lang="zh-CN" altLang="en-US" sz="1400" dirty="0" smtClean="0"/>
              <a:t>亿亩</a:t>
            </a:r>
            <a:endParaRPr lang="zh-CN" altLang="en-US" sz="1400" dirty="0" smtClean="0"/>
          </a:p>
          <a:p>
            <a:r>
              <a:rPr lang="en-US" sz="1400" dirty="0" smtClean="0"/>
              <a:t>B.</a:t>
            </a:r>
            <a:r>
              <a:rPr lang="zh-CN" altLang="en-US" sz="1400" dirty="0" smtClean="0"/>
              <a:t>粮食播种面积不得少于</a:t>
            </a:r>
            <a:r>
              <a:rPr lang="en-US" altLang="zh-CN" sz="1400" dirty="0" smtClean="0"/>
              <a:t>16.5</a:t>
            </a:r>
            <a:r>
              <a:rPr lang="zh-CN" altLang="en-US" sz="1400" dirty="0" smtClean="0"/>
              <a:t>亿亩</a:t>
            </a:r>
            <a:endParaRPr lang="zh-CN" altLang="en-US" sz="1400" dirty="0" smtClean="0"/>
          </a:p>
          <a:p>
            <a:r>
              <a:rPr lang="en-US" sz="1400" dirty="0" smtClean="0"/>
              <a:t>D.</a:t>
            </a:r>
            <a:r>
              <a:rPr lang="zh-CN" altLang="en-US" sz="1400" dirty="0" smtClean="0"/>
              <a:t>农村职业劳动力人数不得少于</a:t>
            </a:r>
            <a:r>
              <a:rPr lang="en-US" altLang="zh-CN" sz="1400" dirty="0" smtClean="0"/>
              <a:t>7—8</a:t>
            </a:r>
            <a:r>
              <a:rPr lang="zh-CN" altLang="en-US" sz="1400" dirty="0" smtClean="0"/>
              <a:t>千万人</a:t>
            </a:r>
            <a:endParaRPr lang="zh-CN" altLang="en-US" sz="1400"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5" name="KSO_Shape"/>
          <p:cNvSpPr/>
          <p:nvPr/>
        </p:nvSpPr>
        <p:spPr bwMode="auto">
          <a:xfrm>
            <a:off x="2036101" y="2715823"/>
            <a:ext cx="1260000" cy="1260000"/>
          </a:xfrm>
          <a:custGeom>
            <a:avLst/>
            <a:gdLst>
              <a:gd name="T0" fmla="*/ 900088 w 3432"/>
              <a:gd name="T1" fmla="*/ 1800397 h 3432"/>
              <a:gd name="T2" fmla="*/ 0 w 3432"/>
              <a:gd name="T3" fmla="*/ 900199 h 3432"/>
              <a:gd name="T4" fmla="*/ 900088 w 3432"/>
              <a:gd name="T5" fmla="*/ 0 h 3432"/>
              <a:gd name="T6" fmla="*/ 1800175 w 3432"/>
              <a:gd name="T7" fmla="*/ 900199 h 3432"/>
              <a:gd name="T8" fmla="*/ 900088 w 3432"/>
              <a:gd name="T9" fmla="*/ 1800397 h 3432"/>
              <a:gd name="T10" fmla="*/ 1404157 w 3432"/>
              <a:gd name="T11" fmla="*/ 720264 h 3432"/>
              <a:gd name="T12" fmla="*/ 1278271 w 3432"/>
              <a:gd name="T13" fmla="*/ 720264 h 3432"/>
              <a:gd name="T14" fmla="*/ 1278271 w 3432"/>
              <a:gd name="T15" fmla="*/ 558165 h 3432"/>
              <a:gd name="T16" fmla="*/ 900088 w 3432"/>
              <a:gd name="T17" fmla="*/ 179935 h 3432"/>
              <a:gd name="T18" fmla="*/ 521904 w 3432"/>
              <a:gd name="T19" fmla="*/ 558165 h 3432"/>
              <a:gd name="T20" fmla="*/ 521904 w 3432"/>
              <a:gd name="T21" fmla="*/ 720264 h 3432"/>
              <a:gd name="T22" fmla="*/ 396018 w 3432"/>
              <a:gd name="T23" fmla="*/ 720264 h 3432"/>
              <a:gd name="T24" fmla="*/ 396018 w 3432"/>
              <a:gd name="T25" fmla="*/ 1440527 h 3432"/>
              <a:gd name="T26" fmla="*/ 1404157 w 3432"/>
              <a:gd name="T27" fmla="*/ 1440527 h 3432"/>
              <a:gd name="T28" fmla="*/ 1404157 w 3432"/>
              <a:gd name="T29" fmla="*/ 720264 h 3432"/>
              <a:gd name="T30" fmla="*/ 900088 w 3432"/>
              <a:gd name="T31" fmla="*/ 288001 h 3432"/>
              <a:gd name="T32" fmla="*/ 1170219 w 3432"/>
              <a:gd name="T33" fmla="*/ 558165 h 3432"/>
              <a:gd name="T34" fmla="*/ 1170219 w 3432"/>
              <a:gd name="T35" fmla="*/ 720264 h 3432"/>
              <a:gd name="T36" fmla="*/ 629956 w 3432"/>
              <a:gd name="T37" fmla="*/ 720264 h 3432"/>
              <a:gd name="T38" fmla="*/ 629956 w 3432"/>
              <a:gd name="T39" fmla="*/ 558690 h 3432"/>
              <a:gd name="T40" fmla="*/ 900088 w 3432"/>
              <a:gd name="T41" fmla="*/ 288001 h 3432"/>
              <a:gd name="T42" fmla="*/ 900088 w 3432"/>
              <a:gd name="T43" fmla="*/ 936395 h 3432"/>
              <a:gd name="T44" fmla="*/ 1008140 w 3432"/>
              <a:gd name="T45" fmla="*/ 1044461 h 3432"/>
              <a:gd name="T46" fmla="*/ 954114 w 3432"/>
              <a:gd name="T47" fmla="*/ 1137314 h 3432"/>
              <a:gd name="T48" fmla="*/ 954114 w 3432"/>
              <a:gd name="T49" fmla="*/ 1329839 h 3432"/>
              <a:gd name="T50" fmla="*/ 846061 w 3432"/>
              <a:gd name="T51" fmla="*/ 1329839 h 3432"/>
              <a:gd name="T52" fmla="*/ 846061 w 3432"/>
              <a:gd name="T53" fmla="*/ 1137314 h 3432"/>
              <a:gd name="T54" fmla="*/ 792035 w 3432"/>
              <a:gd name="T55" fmla="*/ 1044461 h 3432"/>
              <a:gd name="T56" fmla="*/ 900088 w 3432"/>
              <a:gd name="T57" fmla="*/ 936395 h 34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432" h="3432">
                <a:moveTo>
                  <a:pt x="1716" y="3432"/>
                </a:moveTo>
                <a:cubicBezTo>
                  <a:pt x="768" y="3432"/>
                  <a:pt x="0" y="2664"/>
                  <a:pt x="0" y="1716"/>
                </a:cubicBezTo>
                <a:cubicBezTo>
                  <a:pt x="0" y="768"/>
                  <a:pt x="768" y="0"/>
                  <a:pt x="1716" y="0"/>
                </a:cubicBezTo>
                <a:cubicBezTo>
                  <a:pt x="2663" y="0"/>
                  <a:pt x="3432" y="768"/>
                  <a:pt x="3432" y="1716"/>
                </a:cubicBezTo>
                <a:cubicBezTo>
                  <a:pt x="3432" y="2664"/>
                  <a:pt x="2663" y="3432"/>
                  <a:pt x="1716" y="3432"/>
                </a:cubicBezTo>
                <a:close/>
                <a:moveTo>
                  <a:pt x="2677" y="1373"/>
                </a:moveTo>
                <a:cubicBezTo>
                  <a:pt x="2437" y="1373"/>
                  <a:pt x="2437" y="1373"/>
                  <a:pt x="2437" y="1373"/>
                </a:cubicBezTo>
                <a:cubicBezTo>
                  <a:pt x="2437" y="1064"/>
                  <a:pt x="2437" y="1064"/>
                  <a:pt x="2437" y="1064"/>
                </a:cubicBezTo>
                <a:cubicBezTo>
                  <a:pt x="2437" y="1064"/>
                  <a:pt x="2436" y="343"/>
                  <a:pt x="1716" y="343"/>
                </a:cubicBezTo>
                <a:cubicBezTo>
                  <a:pt x="995" y="343"/>
                  <a:pt x="995" y="1064"/>
                  <a:pt x="995" y="1064"/>
                </a:cubicBezTo>
                <a:cubicBezTo>
                  <a:pt x="995" y="1373"/>
                  <a:pt x="995" y="1373"/>
                  <a:pt x="995" y="1373"/>
                </a:cubicBezTo>
                <a:cubicBezTo>
                  <a:pt x="755" y="1373"/>
                  <a:pt x="755" y="1373"/>
                  <a:pt x="755" y="1373"/>
                </a:cubicBezTo>
                <a:cubicBezTo>
                  <a:pt x="755" y="2746"/>
                  <a:pt x="755" y="2746"/>
                  <a:pt x="755" y="2746"/>
                </a:cubicBezTo>
                <a:cubicBezTo>
                  <a:pt x="2677" y="2746"/>
                  <a:pt x="2677" y="2746"/>
                  <a:pt x="2677" y="2746"/>
                </a:cubicBezTo>
                <a:lnTo>
                  <a:pt x="2677" y="1373"/>
                </a:lnTo>
                <a:close/>
                <a:moveTo>
                  <a:pt x="1716" y="549"/>
                </a:moveTo>
                <a:cubicBezTo>
                  <a:pt x="2199" y="549"/>
                  <a:pt x="2230" y="979"/>
                  <a:pt x="2231" y="1064"/>
                </a:cubicBezTo>
                <a:cubicBezTo>
                  <a:pt x="2231" y="1373"/>
                  <a:pt x="2231" y="1373"/>
                  <a:pt x="2231" y="1373"/>
                </a:cubicBezTo>
                <a:cubicBezTo>
                  <a:pt x="1201" y="1373"/>
                  <a:pt x="1201" y="1373"/>
                  <a:pt x="1201" y="1373"/>
                </a:cubicBezTo>
                <a:cubicBezTo>
                  <a:pt x="1201" y="1065"/>
                  <a:pt x="1201" y="1065"/>
                  <a:pt x="1201" y="1065"/>
                </a:cubicBezTo>
                <a:cubicBezTo>
                  <a:pt x="1202" y="979"/>
                  <a:pt x="1233" y="549"/>
                  <a:pt x="1716" y="549"/>
                </a:cubicBezTo>
                <a:close/>
                <a:moveTo>
                  <a:pt x="1716" y="1785"/>
                </a:moveTo>
                <a:cubicBezTo>
                  <a:pt x="1830" y="1785"/>
                  <a:pt x="1922" y="1877"/>
                  <a:pt x="1922" y="1991"/>
                </a:cubicBezTo>
                <a:cubicBezTo>
                  <a:pt x="1922" y="2067"/>
                  <a:pt x="1880" y="2132"/>
                  <a:pt x="1819" y="2168"/>
                </a:cubicBezTo>
                <a:cubicBezTo>
                  <a:pt x="1819" y="2535"/>
                  <a:pt x="1819" y="2535"/>
                  <a:pt x="1819" y="2535"/>
                </a:cubicBezTo>
                <a:cubicBezTo>
                  <a:pt x="1613" y="2535"/>
                  <a:pt x="1613" y="2535"/>
                  <a:pt x="1613" y="2535"/>
                </a:cubicBezTo>
                <a:cubicBezTo>
                  <a:pt x="1613" y="2168"/>
                  <a:pt x="1613" y="2168"/>
                  <a:pt x="1613" y="2168"/>
                </a:cubicBezTo>
                <a:cubicBezTo>
                  <a:pt x="1552" y="2132"/>
                  <a:pt x="1510" y="2067"/>
                  <a:pt x="1510" y="1991"/>
                </a:cubicBezTo>
                <a:cubicBezTo>
                  <a:pt x="1510" y="1877"/>
                  <a:pt x="1602" y="1785"/>
                  <a:pt x="1716" y="1785"/>
                </a:cubicBezTo>
                <a:close/>
              </a:path>
            </a:pathLst>
          </a:custGeom>
          <a:solidFill>
            <a:schemeClr val="tx2"/>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cs typeface="+mn-ea"/>
              <a:sym typeface="+mn-lt"/>
            </a:endParaRPr>
          </a:p>
        </p:txBody>
      </p:sp>
      <p:sp>
        <p:nvSpPr>
          <p:cNvPr id="7" name="左中括号 6"/>
          <p:cNvSpPr/>
          <p:nvPr/>
        </p:nvSpPr>
        <p:spPr>
          <a:xfrm>
            <a:off x="4203271" y="2280618"/>
            <a:ext cx="367862" cy="2133600"/>
          </a:xfrm>
          <a:prstGeom prst="leftBracket">
            <a:avLst>
              <a:gd name="adj" fmla="val 81190"/>
            </a:avLst>
          </a:prstGeom>
          <a:no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ysClr val="windowText" lastClr="000000"/>
              </a:solidFill>
              <a:effectLst/>
              <a:uLnTx/>
              <a:uFillTx/>
              <a:latin typeface="等线" panose="02010600030101010101" pitchFamily="2" charset="-122"/>
              <a:ea typeface="等线" panose="02010600030101010101" pitchFamily="2" charset="-122"/>
            </a:endParaRPr>
          </a:p>
        </p:txBody>
      </p:sp>
      <p:sp>
        <p:nvSpPr>
          <p:cNvPr id="8" name="椭圆 7"/>
          <p:cNvSpPr/>
          <p:nvPr/>
        </p:nvSpPr>
        <p:spPr>
          <a:xfrm>
            <a:off x="4657305" y="2022219"/>
            <a:ext cx="432000" cy="4320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endParaRPr>
          </a:p>
        </p:txBody>
      </p:sp>
      <p:grpSp>
        <p:nvGrpSpPr>
          <p:cNvPr id="13" name="组合 12"/>
          <p:cNvGrpSpPr/>
          <p:nvPr/>
        </p:nvGrpSpPr>
        <p:grpSpPr>
          <a:xfrm>
            <a:off x="4657306" y="3025804"/>
            <a:ext cx="2535064" cy="559442"/>
            <a:chOff x="4657305" y="3025804"/>
            <a:chExt cx="1934599" cy="559442"/>
          </a:xfrm>
        </p:grpSpPr>
        <p:sp>
          <p:nvSpPr>
            <p:cNvPr id="9" name="椭圆 8"/>
            <p:cNvSpPr/>
            <p:nvPr/>
          </p:nvSpPr>
          <p:spPr>
            <a:xfrm>
              <a:off x="4657305" y="3129823"/>
              <a:ext cx="432000" cy="4320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endParaRPr>
            </a:p>
          </p:txBody>
        </p:sp>
        <p:sp>
          <p:nvSpPr>
            <p:cNvPr id="11" name="内容占位符 2"/>
            <p:cNvSpPr txBox="1"/>
            <p:nvPr/>
          </p:nvSpPr>
          <p:spPr>
            <a:xfrm>
              <a:off x="5176454" y="3025804"/>
              <a:ext cx="1415450" cy="55944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spc="300" dirty="0" smtClean="0"/>
                <a:t>能源资源安全</a:t>
              </a:r>
              <a:endParaRPr lang="zh-CN" altLang="en-US" sz="2400" spc="300" dirty="0"/>
            </a:p>
          </p:txBody>
        </p:sp>
      </p:grpSp>
      <p:grpSp>
        <p:nvGrpSpPr>
          <p:cNvPr id="14" name="组合 13"/>
          <p:cNvGrpSpPr/>
          <p:nvPr/>
        </p:nvGrpSpPr>
        <p:grpSpPr>
          <a:xfrm>
            <a:off x="4657305" y="4088360"/>
            <a:ext cx="5079354" cy="581067"/>
            <a:chOff x="4657305" y="4088360"/>
            <a:chExt cx="5079354" cy="581067"/>
          </a:xfrm>
        </p:grpSpPr>
        <p:sp>
          <p:nvSpPr>
            <p:cNvPr id="10" name="椭圆 9"/>
            <p:cNvSpPr/>
            <p:nvPr/>
          </p:nvSpPr>
          <p:spPr>
            <a:xfrm>
              <a:off x="4657305" y="4237427"/>
              <a:ext cx="432000" cy="4320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endParaRPr>
            </a:p>
          </p:txBody>
        </p:sp>
        <p:sp>
          <p:nvSpPr>
            <p:cNvPr id="12" name="内容占位符 2"/>
            <p:cNvSpPr txBox="1"/>
            <p:nvPr/>
          </p:nvSpPr>
          <p:spPr>
            <a:xfrm>
              <a:off x="5418659" y="4088360"/>
              <a:ext cx="4318000" cy="559442"/>
            </a:xfrm>
            <a:prstGeom prst="rect">
              <a:avLst/>
            </a:prstGeom>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spc="300" dirty="0"/>
                <a:t>重要产业链供应链安全</a:t>
              </a:r>
              <a:endParaRPr lang="zh-CN" altLang="en-US" sz="2400" spc="300" dirty="0"/>
            </a:p>
          </p:txBody>
        </p:sp>
      </p:grpSp>
      <p:sp>
        <p:nvSpPr>
          <p:cNvPr id="18" name="矩形 17"/>
          <p:cNvSpPr/>
          <p:nvPr/>
        </p:nvSpPr>
        <p:spPr>
          <a:xfrm>
            <a:off x="5177051" y="2076187"/>
            <a:ext cx="2465695" cy="369332"/>
          </a:xfrm>
          <a:prstGeom prst="rect">
            <a:avLst/>
          </a:prstGeom>
        </p:spPr>
        <p:txBody>
          <a:bodyPr wrap="square">
            <a:spAutoFit/>
          </a:bodyPr>
          <a:lstStyle/>
          <a:p>
            <a:r>
              <a:rPr lang="zh-CN" altLang="en-US" dirty="0" smtClean="0"/>
              <a:t>    国家粮食安全</a:t>
            </a:r>
            <a:endParaRPr lang="zh-CN" altLang="en-US" dirty="0"/>
          </a:p>
        </p:txBody>
      </p:sp>
      <p:sp>
        <p:nvSpPr>
          <p:cNvPr id="19" name="矩形 18"/>
          <p:cNvSpPr/>
          <p:nvPr/>
        </p:nvSpPr>
        <p:spPr>
          <a:xfrm>
            <a:off x="327546" y="4203216"/>
            <a:ext cx="4804012" cy="2308324"/>
          </a:xfrm>
          <a:prstGeom prst="rect">
            <a:avLst/>
          </a:prstGeom>
        </p:spPr>
        <p:txBody>
          <a:bodyPr wrap="square">
            <a:spAutoFit/>
          </a:bodyPr>
          <a:lstStyle/>
          <a:p>
            <a:r>
              <a:rPr lang="zh-CN" altLang="en-US" dirty="0" smtClean="0"/>
              <a:t>根据中国公布的数据显示，</a:t>
            </a:r>
            <a:r>
              <a:rPr lang="en-US" altLang="zh-CN" dirty="0" smtClean="0"/>
              <a:t>2019</a:t>
            </a:r>
            <a:r>
              <a:rPr lang="zh-CN" altLang="en-US" dirty="0" smtClean="0"/>
              <a:t>年中国全年进口了石油约</a:t>
            </a:r>
            <a:r>
              <a:rPr lang="en-US" altLang="zh-CN" dirty="0" smtClean="0"/>
              <a:t>5.06</a:t>
            </a:r>
            <a:r>
              <a:rPr lang="zh-CN" altLang="en-US" dirty="0" smtClean="0"/>
              <a:t>亿吨，彻底突破了</a:t>
            </a:r>
            <a:r>
              <a:rPr lang="en-US" altLang="zh-CN" dirty="0" smtClean="0"/>
              <a:t>5</a:t>
            </a:r>
            <a:r>
              <a:rPr lang="zh-CN" altLang="en-US" dirty="0" smtClean="0"/>
              <a:t>亿大关，同时较去年提升了</a:t>
            </a:r>
            <a:r>
              <a:rPr lang="en-US" altLang="zh-CN" dirty="0" smtClean="0"/>
              <a:t>9.5%</a:t>
            </a:r>
            <a:r>
              <a:rPr lang="zh-CN" altLang="en-US" dirty="0" smtClean="0"/>
              <a:t>。</a:t>
            </a:r>
            <a:r>
              <a:rPr lang="en-US" altLang="zh-CN" dirty="0" smtClean="0"/>
              <a:t>2020</a:t>
            </a:r>
            <a:r>
              <a:rPr lang="zh-CN" altLang="en-US" dirty="0" smtClean="0"/>
              <a:t>年的石油进口量再一次刷新纪录新高，可见在</a:t>
            </a:r>
            <a:r>
              <a:rPr lang="en-US" altLang="zh-CN" dirty="0" smtClean="0"/>
              <a:t>17</a:t>
            </a:r>
            <a:r>
              <a:rPr lang="zh-CN" altLang="en-US" dirty="0" smtClean="0"/>
              <a:t>年中中国一直不断提升自己的进口石油量，并且日均进口量高达</a:t>
            </a:r>
            <a:r>
              <a:rPr lang="en-US" altLang="zh-CN" dirty="0" smtClean="0"/>
              <a:t>1012</a:t>
            </a:r>
            <a:r>
              <a:rPr lang="zh-CN" altLang="en-US" dirty="0" smtClean="0"/>
              <a:t>万桶，不但超过了全球石油最大消费国美国，甚至还是第三大石油进口国印度的两倍以上。（中巴经济走廊，瓜达尔港的意义）</a:t>
            </a:r>
            <a:endParaRPr lang="zh-CN" altLang="en-US" dirty="0"/>
          </a:p>
        </p:txBody>
      </p:sp>
      <p:pic>
        <p:nvPicPr>
          <p:cNvPr id="28674" name="Picture 2" descr="http://img95.699pic.com/xsj/1h/0a/oj.jpg!/fh/300"/>
          <p:cNvPicPr>
            <a:picLocks noChangeAspect="1" noChangeArrowheads="1"/>
          </p:cNvPicPr>
          <p:nvPr/>
        </p:nvPicPr>
        <p:blipFill>
          <a:blip r:embed="rId1"/>
          <a:srcRect/>
          <a:stretch>
            <a:fillRect/>
          </a:stretch>
        </p:blipFill>
        <p:spPr bwMode="auto">
          <a:xfrm>
            <a:off x="5158854" y="5027387"/>
            <a:ext cx="2470245" cy="163954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小结：中国式现代化，为人类实现现代化提供了全新选择</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smtClean="0"/>
              <a:t>党的二十大报告关于中国式现代化的中国特色、本质要求和重大原则的重要论述，充满自信自立自强的理论气度，把我们党对现代化建设规律的认识提升到一个新的高度。</a:t>
            </a:r>
            <a:endParaRPr lang="en-US" altLang="zh-CN" dirty="0" smtClean="0"/>
          </a:p>
          <a:p>
            <a:r>
              <a:rPr lang="zh-CN" altLang="en-US" dirty="0" smtClean="0"/>
              <a:t>中国式现代化扎根中国大地、传承中华文明、切合中国实际、独具中国特色，集中体现我们党的宗旨使命，深刻反映社会主义本质，打破了现代化就是西方化的迷思，</a:t>
            </a:r>
            <a:r>
              <a:rPr lang="zh-CN" altLang="en-US" dirty="0" smtClean="0">
                <a:solidFill>
                  <a:srgbClr val="FF0000"/>
                </a:solidFill>
              </a:rPr>
              <a:t>为人类实现现代化提供了全新选择</a:t>
            </a:r>
            <a:r>
              <a:rPr lang="zh-CN" altLang="en-US" dirty="0" smtClean="0"/>
              <a:t>。</a:t>
            </a:r>
            <a:endParaRPr lang="en-US" altLang="zh-CN" dirty="0" smtClean="0"/>
          </a:p>
          <a:p>
            <a:r>
              <a:rPr lang="zh-CN" altLang="en-US" dirty="0" smtClean="0">
                <a:solidFill>
                  <a:srgbClr val="FF0000"/>
                </a:solidFill>
              </a:rPr>
              <a:t>历史和现实雄辩地证明，中国式现代化道路不仅走得对、走得通，而且一定能走得好、走得远，</a:t>
            </a:r>
            <a:r>
              <a:rPr lang="zh-CN" altLang="en-US" dirty="0" smtClean="0"/>
              <a:t>不仅是一条发展中国自身、实现中华民族伟大复兴的光明大道，更是一条造福世界各国、书写人类社会发展新篇章的人间正道。</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43"/>
          <p:cNvSpPr txBox="1">
            <a:spLocks noChangeArrowheads="1"/>
          </p:cNvSpPr>
          <p:nvPr/>
        </p:nvSpPr>
        <p:spPr bwMode="auto">
          <a:xfrm>
            <a:off x="582456" y="2691390"/>
            <a:ext cx="11027087" cy="98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8" tIns="60948" rIns="121898" bIns="60948">
            <a:spAutoFit/>
          </a:bodyPr>
          <a:lstStyle>
            <a:lvl1pPr>
              <a:spcBef>
                <a:spcPct val="20000"/>
              </a:spcBef>
              <a:buFont typeface="Arial" panose="020B0604020202020204" pitchFamily="34" charset="0"/>
              <a:buChar char="•"/>
              <a:defRPr sz="23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555625" indent="-21272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855980" indent="-170180">
              <a:spcBef>
                <a:spcPct val="20000"/>
              </a:spcBef>
              <a:buFont typeface="Arial" panose="020B0604020202020204" pitchFamily="34" charset="0"/>
              <a:buChar char="•"/>
              <a:defRPr sz="17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1988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5417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9989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4561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9133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3705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dist">
              <a:spcBef>
                <a:spcPct val="0"/>
              </a:spcBef>
              <a:buNone/>
              <a:defRPr/>
            </a:pPr>
            <a:r>
              <a:rPr lang="zh-CN" altLang="en-US"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（四）牢</a:t>
            </a:r>
            <a:r>
              <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牢把握以伟大自我革命引领伟大社会革命的重要</a:t>
            </a:r>
            <a:r>
              <a:rPr lang="zh-CN" altLang="en-US"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要求</a:t>
            </a:r>
            <a:endParaRPr lang="en-US" altLang="zh-CN" sz="2800" b="1" spc="1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a:p>
            <a:pPr algn="ctr">
              <a:spcBef>
                <a:spcPct val="0"/>
              </a:spcBef>
              <a:buNone/>
              <a:defRPr/>
            </a:pPr>
            <a:r>
              <a:rPr lang="en-US" altLang="zh-CN" sz="2800" dirty="0" smtClean="0"/>
              <a:t>——</a:t>
            </a:r>
            <a:r>
              <a:rPr lang="zh-CN" altLang="en-US" sz="2800" dirty="0" smtClean="0"/>
              <a:t>时刻保持解决大党独有难题的清醒和坚定</a:t>
            </a:r>
            <a:endParaRPr lang="zh-CN" altLang="en-US" sz="2800" b="1" spc="1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270837" y="3716082"/>
            <a:ext cx="986638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 y="6112399"/>
            <a:ext cx="12192000" cy="8056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t>1</a:t>
            </a:r>
            <a:r>
              <a:rPr lang="zh-CN" altLang="en-US" sz="3200" dirty="0" smtClean="0"/>
              <a:t>、时刻保持解决大党独有难题的清醒和坚定</a:t>
            </a:r>
            <a:endParaRPr lang="zh-CN" altLang="en-US" dirty="0"/>
          </a:p>
        </p:txBody>
      </p:sp>
      <p:sp>
        <p:nvSpPr>
          <p:cNvPr id="4" name="内容占位符 3"/>
          <p:cNvSpPr>
            <a:spLocks noGrp="1"/>
          </p:cNvSpPr>
          <p:nvPr>
            <p:ph sz="half" idx="2"/>
          </p:nvPr>
        </p:nvSpPr>
        <p:spPr>
          <a:xfrm>
            <a:off x="1129624" y="2118824"/>
            <a:ext cx="4873574" cy="3869544"/>
          </a:xfrm>
        </p:spPr>
        <p:txBody>
          <a:bodyPr>
            <a:noAutofit/>
          </a:bodyPr>
          <a:lstStyle/>
          <a:p>
            <a:pPr marL="0" indent="0">
              <a:buNone/>
            </a:pPr>
            <a:endParaRPr lang="en-US" altLang="zh-CN" sz="1400" dirty="0" smtClean="0"/>
          </a:p>
          <a:p>
            <a:pPr latinLnBrk="1"/>
            <a:r>
              <a:rPr lang="zh-CN" altLang="en-US" sz="2000" dirty="0" smtClean="0"/>
              <a:t>作为走过百年历程，拥有</a:t>
            </a:r>
            <a:r>
              <a:rPr lang="en-US" altLang="zh-CN" sz="2000" dirty="0" smtClean="0"/>
              <a:t>9600</a:t>
            </a:r>
            <a:r>
              <a:rPr lang="zh-CN" altLang="en-US" sz="2000" dirty="0" smtClean="0"/>
              <a:t>多万党员，在</a:t>
            </a:r>
            <a:r>
              <a:rPr lang="en-US" altLang="zh-CN" sz="2000" dirty="0" smtClean="0"/>
              <a:t>14</a:t>
            </a:r>
            <a:r>
              <a:rPr lang="zh-CN" altLang="en-US" sz="2000" dirty="0" smtClean="0"/>
              <a:t>亿多人口大国长期执政的大党，中共二十大报告给出一个</a:t>
            </a:r>
            <a:r>
              <a:rPr lang="zh-CN" altLang="en-US" sz="2000" dirty="0" smtClean="0">
                <a:solidFill>
                  <a:srgbClr val="FF0000"/>
                </a:solidFill>
              </a:rPr>
              <a:t>清晰的自我认知</a:t>
            </a:r>
            <a:r>
              <a:rPr lang="zh-CN" altLang="en-US" sz="2000" dirty="0" smtClean="0"/>
              <a:t>：</a:t>
            </a:r>
            <a:endParaRPr lang="zh-CN" altLang="en-US" sz="2000" dirty="0" smtClean="0"/>
          </a:p>
          <a:p>
            <a:pPr latinLnBrk="1"/>
            <a:r>
              <a:rPr lang="zh-CN" altLang="en-US" sz="2000" dirty="0" smtClean="0"/>
              <a:t>“我们党作为世界上最大的马克思主义执政党，要始终赢得人民拥护、巩固长期执政地位，必须时刻保持解决大党独有难题的清醒和坚定。”</a:t>
            </a:r>
            <a:endParaRPr lang="en-US" altLang="zh-CN" sz="2000" dirty="0" smtClean="0"/>
          </a:p>
          <a:p>
            <a:endParaRPr lang="zh-CN" altLang="en-US" sz="2000" dirty="0"/>
          </a:p>
        </p:txBody>
      </p:sp>
      <p:sp>
        <p:nvSpPr>
          <p:cNvPr id="5" name="文本占位符 4"/>
          <p:cNvSpPr>
            <a:spLocks noGrp="1"/>
          </p:cNvSpPr>
          <p:nvPr>
            <p:ph type="body" sz="quarter" idx="3"/>
          </p:nvPr>
        </p:nvSpPr>
        <p:spPr/>
        <p:txBody>
          <a:bodyPr>
            <a:normAutofit fontScale="77500" lnSpcReduction="20000"/>
          </a:bodyPr>
          <a:lstStyle/>
          <a:p>
            <a:r>
              <a:rPr lang="zh-CN" altLang="en-US" dirty="0" smtClean="0">
                <a:latin typeface="黑体" panose="02010609060101010101" pitchFamily="49" charset="-122"/>
                <a:ea typeface="黑体" panose="02010609060101010101" pitchFamily="49" charset="-122"/>
              </a:rPr>
              <a:t>大党独有难题：四大考验与四大危险</a:t>
            </a:r>
            <a:endParaRPr lang="zh-CN" altLang="en-US" dirty="0">
              <a:latin typeface="黑体" panose="02010609060101010101" pitchFamily="49" charset="-122"/>
              <a:ea typeface="黑体" panose="02010609060101010101" pitchFamily="49" charset="-122"/>
            </a:endParaRPr>
          </a:p>
        </p:txBody>
      </p:sp>
      <p:sp>
        <p:nvSpPr>
          <p:cNvPr id="6" name="内容占位符 5"/>
          <p:cNvSpPr>
            <a:spLocks noGrp="1"/>
          </p:cNvSpPr>
          <p:nvPr>
            <p:ph sz="quarter" idx="4"/>
          </p:nvPr>
        </p:nvSpPr>
        <p:spPr/>
        <p:txBody>
          <a:bodyPr>
            <a:normAutofit fontScale="92500" lnSpcReduction="20000"/>
          </a:bodyPr>
          <a:lstStyle/>
          <a:p>
            <a:r>
              <a:rPr lang="zh-CN" altLang="en-US" sz="2400" dirty="0" smtClean="0"/>
              <a:t>十八大以来，中共以雷霆之势全面从严治党，解决了党内许多突出问题。但是，要把一个百年大党管好治好，中共深知自身面临的执政考验、改革开放考验、市场经济考验、外部环境考验</a:t>
            </a:r>
            <a:r>
              <a:rPr lang="zh-CN" altLang="en-US" sz="2400" dirty="0" smtClean="0">
                <a:solidFill>
                  <a:srgbClr val="FF0000"/>
                </a:solidFill>
              </a:rPr>
              <a:t>将长期存在</a:t>
            </a:r>
            <a:r>
              <a:rPr lang="zh-CN" altLang="en-US" sz="2400" dirty="0" smtClean="0"/>
              <a:t>，精神懈怠危险、能力不足危险、脱离群众危险、消极腐败危险</a:t>
            </a:r>
            <a:r>
              <a:rPr lang="zh-CN" altLang="en-US" sz="2400" dirty="0" smtClean="0">
                <a:solidFill>
                  <a:srgbClr val="FF0000"/>
                </a:solidFill>
              </a:rPr>
              <a:t>将长期存在</a:t>
            </a:r>
            <a:r>
              <a:rPr lang="zh-CN" altLang="en-US" sz="2400" dirty="0" smtClean="0"/>
              <a:t>。</a:t>
            </a:r>
            <a:endParaRPr lang="zh-CN" altLang="en-US" sz="2400" dirty="0" smtClean="0"/>
          </a:p>
          <a:p>
            <a:endParaRPr lang="zh-CN" altLang="en-US" dirty="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  </a:t>
            </a:r>
            <a:r>
              <a:rPr lang="en-US" altLang="zh-CN" dirty="0" smtClean="0"/>
              <a:t>2</a:t>
            </a:r>
            <a:r>
              <a:rPr lang="zh-CN" altLang="en-US" dirty="0" smtClean="0"/>
              <a:t>、牢记“三个务必”</a:t>
            </a:r>
            <a:endParaRPr lang="zh-CN" altLang="en-US" dirty="0"/>
          </a:p>
        </p:txBody>
      </p:sp>
      <p:sp>
        <p:nvSpPr>
          <p:cNvPr id="6" name="内容占位符 5"/>
          <p:cNvSpPr>
            <a:spLocks noGrp="1"/>
          </p:cNvSpPr>
          <p:nvPr>
            <p:ph sz="half" idx="1"/>
          </p:nvPr>
        </p:nvSpPr>
        <p:spPr/>
        <p:txBody>
          <a:bodyPr>
            <a:normAutofit lnSpcReduction="10000"/>
          </a:bodyPr>
          <a:lstStyle/>
          <a:p>
            <a:r>
              <a:rPr lang="zh-CN" altLang="en-US" dirty="0" smtClean="0">
                <a:solidFill>
                  <a:srgbClr val="FF0000"/>
                </a:solidFill>
              </a:rPr>
              <a:t>习近平总书记</a:t>
            </a:r>
            <a:r>
              <a:rPr lang="zh-CN" altLang="en-US" dirty="0" smtClean="0"/>
              <a:t>在党的二十大开幕会上开宗明义地指出：“全党同志</a:t>
            </a:r>
            <a:r>
              <a:rPr lang="zh-CN" altLang="en-US" dirty="0" smtClean="0">
                <a:solidFill>
                  <a:srgbClr val="FF0000"/>
                </a:solidFill>
              </a:rPr>
              <a:t>务必</a:t>
            </a:r>
            <a:r>
              <a:rPr lang="zh-CN" altLang="en-US" dirty="0" smtClean="0"/>
              <a:t>不忘初心、牢记使命，</a:t>
            </a:r>
            <a:r>
              <a:rPr lang="zh-CN" altLang="en-US" dirty="0" smtClean="0">
                <a:solidFill>
                  <a:srgbClr val="FF0000"/>
                </a:solidFill>
              </a:rPr>
              <a:t>务必</a:t>
            </a:r>
            <a:r>
              <a:rPr lang="zh-CN" altLang="en-US" dirty="0" smtClean="0"/>
              <a:t>谦虚谨慎、艰苦奋斗，</a:t>
            </a:r>
            <a:r>
              <a:rPr lang="zh-CN" altLang="en-US" dirty="0" smtClean="0">
                <a:solidFill>
                  <a:srgbClr val="FF0000"/>
                </a:solidFill>
              </a:rPr>
              <a:t>务必</a:t>
            </a:r>
            <a:r>
              <a:rPr lang="zh-CN" altLang="en-US" dirty="0" smtClean="0"/>
              <a:t>敢于斗争、善于斗争，坚定历史自信，增强历史主动，谱写新时代中国特色社会主义更加绚丽的华章。”</a:t>
            </a:r>
            <a:endParaRPr lang="en-US" altLang="zh-CN" dirty="0" smtClean="0"/>
          </a:p>
          <a:p>
            <a:r>
              <a:rPr lang="zh-CN" altLang="en-US" dirty="0" smtClean="0"/>
              <a:t>“三个务必”体现了强烈的使命担当、忧患意识和斗争精神。</a:t>
            </a:r>
            <a:endParaRPr lang="zh-CN" altLang="en-US" dirty="0"/>
          </a:p>
        </p:txBody>
      </p:sp>
      <p:sp>
        <p:nvSpPr>
          <p:cNvPr id="7" name="内容占位符 6"/>
          <p:cNvSpPr>
            <a:spLocks noGrp="1"/>
          </p:cNvSpPr>
          <p:nvPr>
            <p:ph sz="half" idx="2"/>
          </p:nvPr>
        </p:nvSpPr>
        <p:spPr/>
        <p:txBody>
          <a:bodyPr>
            <a:normAutofit lnSpcReduction="10000"/>
          </a:bodyPr>
          <a:lstStyle/>
          <a:p>
            <a:r>
              <a:rPr lang="en-US" altLang="zh-CN" dirty="0" smtClean="0"/>
              <a:t>70</a:t>
            </a:r>
            <a:r>
              <a:rPr lang="zh-CN" altLang="en-US" dirty="0" smtClean="0"/>
              <a:t>多年前，</a:t>
            </a:r>
            <a:r>
              <a:rPr lang="zh-CN" altLang="en-US" dirty="0" smtClean="0">
                <a:solidFill>
                  <a:srgbClr val="FF0000"/>
                </a:solidFill>
              </a:rPr>
              <a:t>毛泽东同志</a:t>
            </a:r>
            <a:r>
              <a:rPr lang="zh-CN" altLang="en-US" dirty="0" smtClean="0"/>
              <a:t>在党的七届二中全会上首次提出，“</a:t>
            </a:r>
            <a:r>
              <a:rPr lang="zh-CN" altLang="en-US" dirty="0" smtClean="0">
                <a:solidFill>
                  <a:srgbClr val="FF0000"/>
                </a:solidFill>
              </a:rPr>
              <a:t>务必</a:t>
            </a:r>
            <a:r>
              <a:rPr lang="zh-CN" altLang="en-US" dirty="0" smtClean="0"/>
              <a:t>使同志们继续地保持谦虚、谨慎、不骄、不躁的作风，</a:t>
            </a:r>
            <a:r>
              <a:rPr lang="zh-CN" altLang="en-US" dirty="0" smtClean="0">
                <a:solidFill>
                  <a:srgbClr val="FF0000"/>
                </a:solidFill>
              </a:rPr>
              <a:t>务必</a:t>
            </a:r>
            <a:r>
              <a:rPr lang="zh-CN" altLang="en-US" dirty="0" smtClean="0"/>
              <a:t>使同志们继续地保持艰苦奋斗的作风”。</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20482" name="Picture 2" descr="https://inews.gtimg.com/newsapp_bt/0/13428271439/1000"/>
          <p:cNvPicPr>
            <a:picLocks noChangeAspect="1" noChangeArrowheads="1"/>
          </p:cNvPicPr>
          <p:nvPr/>
        </p:nvPicPr>
        <p:blipFill>
          <a:blip r:embed="rId1"/>
          <a:srcRect/>
          <a:stretch>
            <a:fillRect/>
          </a:stretch>
        </p:blipFill>
        <p:spPr bwMode="auto">
          <a:xfrm>
            <a:off x="8624086" y="3466530"/>
            <a:ext cx="2173474" cy="3111689"/>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chemeClr val="bg1"/>
          </a:solidFill>
        </p:spPr>
        <p:txBody>
          <a:bodyPr/>
          <a:lstStyle/>
          <a:p>
            <a:r>
              <a:rPr lang="en-US" altLang="zh-CN" dirty="0" smtClean="0">
                <a:solidFill>
                  <a:srgbClr val="C00000"/>
                </a:solidFill>
              </a:rPr>
              <a:t>3</a:t>
            </a:r>
            <a:r>
              <a:rPr lang="zh-CN" altLang="en-US" dirty="0" smtClean="0">
                <a:solidFill>
                  <a:srgbClr val="C00000"/>
                </a:solidFill>
              </a:rPr>
              <a:t>、宝贵历史</a:t>
            </a:r>
            <a:r>
              <a:rPr lang="zh-CN" altLang="en-US" dirty="0">
                <a:solidFill>
                  <a:srgbClr val="C00000"/>
                </a:solidFill>
              </a:rPr>
              <a:t>经验：</a:t>
            </a:r>
            <a:r>
              <a:rPr lang="zh-CN" altLang="en-US" dirty="0">
                <a:solidFill>
                  <a:srgbClr val="002060"/>
                </a:solidFill>
              </a:rPr>
              <a:t>坚持自我革命</a:t>
            </a:r>
            <a:endParaRPr lang="zh-CN" altLang="en-US" dirty="0">
              <a:solidFill>
                <a:srgbClr val="002060"/>
              </a:solidFill>
            </a:endParaRPr>
          </a:p>
        </p:txBody>
      </p:sp>
      <p:sp>
        <p:nvSpPr>
          <p:cNvPr id="3" name="内容占位符 2"/>
          <p:cNvSpPr>
            <a:spLocks noGrp="1"/>
          </p:cNvSpPr>
          <p:nvPr>
            <p:ph sz="half" idx="1"/>
          </p:nvPr>
        </p:nvSpPr>
        <p:spPr/>
        <p:txBody>
          <a:bodyPr>
            <a:noAutofit/>
          </a:bodyPr>
          <a:lstStyle/>
          <a:p>
            <a:r>
              <a:rPr lang="zh-CN" altLang="en-US" sz="2400" dirty="0">
                <a:latin typeface="楷体" panose="02010609060101010101" pitchFamily="49" charset="-122"/>
                <a:ea typeface="楷体" panose="02010609060101010101" pitchFamily="49" charset="-122"/>
              </a:rPr>
              <a:t>中国共产党百年奋斗的宝贵历史经验第十</a:t>
            </a:r>
            <a:r>
              <a:rPr lang="zh-CN" altLang="en-US" sz="2400" b="1" dirty="0">
                <a:solidFill>
                  <a:srgbClr val="C00000"/>
                </a:solidFill>
                <a:latin typeface="楷体" panose="02010609060101010101" pitchFamily="49" charset="-122"/>
                <a:ea typeface="楷体" panose="02010609060101010101" pitchFamily="49" charset="-122"/>
              </a:rPr>
              <a:t>条</a:t>
            </a:r>
            <a:r>
              <a:rPr lang="zh-CN" altLang="en-US" sz="2400" b="1" dirty="0" smtClean="0">
                <a:solidFill>
                  <a:srgbClr val="C00000"/>
                </a:solidFill>
                <a:latin typeface="楷体" panose="02010609060101010101" pitchFamily="49" charset="-122"/>
                <a:ea typeface="楷体" panose="02010609060101010101" pitchFamily="49" charset="-122"/>
              </a:rPr>
              <a:t>“坚持自我革命”</a:t>
            </a:r>
            <a:endParaRPr lang="en-US" altLang="zh-CN" sz="2400" b="1" dirty="0" smtClean="0">
              <a:solidFill>
                <a:srgbClr val="C00000"/>
              </a:solidFill>
              <a:latin typeface="楷体" panose="02010609060101010101" pitchFamily="49" charset="-122"/>
              <a:ea typeface="楷体" panose="02010609060101010101" pitchFamily="49" charset="-122"/>
            </a:endParaRPr>
          </a:p>
          <a:p>
            <a:r>
              <a:rPr lang="zh-CN" altLang="en-US" sz="2400" b="1" dirty="0">
                <a:solidFill>
                  <a:srgbClr val="0000FF"/>
                </a:solidFill>
                <a:latin typeface="楷体" panose="02010609060101010101" pitchFamily="49" charset="-122"/>
                <a:ea typeface="楷体" panose="02010609060101010101" pitchFamily="49" charset="-122"/>
              </a:rPr>
              <a:t>勇于自我革命是中国共产党区别于其他政党的显著标志</a:t>
            </a:r>
            <a:r>
              <a:rPr lang="zh-CN" altLang="en-US" sz="2400" dirty="0" smtClean="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只要我们不断清除一切损害党的先进性和纯洁性的因素，不断清除一切侵蚀党的健康肌体的病毒，就一定能够确保党</a:t>
            </a:r>
            <a:r>
              <a:rPr lang="zh-CN" altLang="en-US" sz="2400" b="1" dirty="0">
                <a:latin typeface="楷体" panose="02010609060101010101" pitchFamily="49" charset="-122"/>
                <a:ea typeface="楷体" panose="02010609060101010101" pitchFamily="49" charset="-122"/>
              </a:rPr>
              <a:t>不变质、不变色、不变</a:t>
            </a:r>
            <a:r>
              <a:rPr lang="zh-CN" altLang="en-US" sz="2400" b="1" dirty="0" smtClean="0">
                <a:latin typeface="楷体" panose="02010609060101010101" pitchFamily="49" charset="-122"/>
                <a:ea typeface="楷体" panose="02010609060101010101" pitchFamily="49" charset="-122"/>
              </a:rPr>
              <a:t>味。</a:t>
            </a:r>
            <a:r>
              <a:rPr lang="zh-CN" altLang="en-US" sz="2400" dirty="0" smtClean="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p>
            <a:pPr marL="0" indent="0">
              <a:buNone/>
            </a:pPr>
            <a:endParaRPr lang="zh-CN" altLang="en-US" sz="2400" dirty="0">
              <a:latin typeface="楷体" panose="02010609060101010101" pitchFamily="49" charset="-122"/>
              <a:ea typeface="楷体" panose="02010609060101010101" pitchFamily="49" charset="-122"/>
            </a:endParaRPr>
          </a:p>
        </p:txBody>
      </p:sp>
      <p:sp>
        <p:nvSpPr>
          <p:cNvPr id="6" name="内容占位符 5"/>
          <p:cNvSpPr>
            <a:spLocks noGrp="1"/>
          </p:cNvSpPr>
          <p:nvPr>
            <p:ph sz="half" idx="2"/>
          </p:nvPr>
        </p:nvSpPr>
        <p:spPr/>
        <p:txBody>
          <a:bodyPr>
            <a:normAutofit fontScale="92500" lnSpcReduction="10000"/>
          </a:bodyPr>
          <a:lstStyle/>
          <a:p>
            <a:r>
              <a:rPr lang="en-US" altLang="zh-CN" dirty="0" smtClean="0"/>
              <a:t>【</a:t>
            </a:r>
            <a:r>
              <a:rPr lang="zh-CN" altLang="en-US" dirty="0" smtClean="0"/>
              <a:t>案例</a:t>
            </a:r>
            <a:r>
              <a:rPr lang="en-US" altLang="zh-CN" dirty="0" smtClean="0"/>
              <a:t>】</a:t>
            </a:r>
            <a:r>
              <a:rPr lang="zh-CN" altLang="en-US" dirty="0" smtClean="0"/>
              <a:t>党的十八大以来，截至</a:t>
            </a:r>
            <a:r>
              <a:rPr lang="en-US" altLang="zh-CN" dirty="0" smtClean="0"/>
              <a:t>2021</a:t>
            </a:r>
            <a:r>
              <a:rPr lang="zh-CN" altLang="en-US" dirty="0" smtClean="0"/>
              <a:t>年</a:t>
            </a:r>
            <a:r>
              <a:rPr lang="en-US" altLang="zh-CN" dirty="0" smtClean="0"/>
              <a:t>10</a:t>
            </a:r>
            <a:r>
              <a:rPr lang="zh-CN" altLang="en-US" dirty="0" smtClean="0"/>
              <a:t>月，全国纪检监察机关共立案</a:t>
            </a:r>
            <a:r>
              <a:rPr lang="en-US" altLang="zh-CN" dirty="0" smtClean="0"/>
              <a:t>407.8</a:t>
            </a:r>
            <a:r>
              <a:rPr lang="zh-CN" altLang="en-US" dirty="0" smtClean="0"/>
              <a:t>万件、</a:t>
            </a:r>
            <a:r>
              <a:rPr lang="en-US" altLang="zh-CN" dirty="0" smtClean="0"/>
              <a:t>437.9</a:t>
            </a:r>
            <a:r>
              <a:rPr lang="zh-CN" altLang="en-US" dirty="0" smtClean="0"/>
              <a:t>万人，其中立案审查调查中管干部</a:t>
            </a:r>
            <a:r>
              <a:rPr lang="en-US" altLang="zh-CN" dirty="0" smtClean="0"/>
              <a:t>484</a:t>
            </a:r>
            <a:r>
              <a:rPr lang="zh-CN" altLang="en-US" dirty="0" smtClean="0"/>
              <a:t>人，共给予党纪政务处分</a:t>
            </a:r>
            <a:r>
              <a:rPr lang="en-US" altLang="zh-CN" dirty="0" smtClean="0"/>
              <a:t>399.8</a:t>
            </a:r>
            <a:r>
              <a:rPr lang="zh-CN" altLang="en-US" dirty="0" smtClean="0"/>
              <a:t>万人，</a:t>
            </a:r>
            <a:r>
              <a:rPr lang="zh-CN" altLang="en-US" dirty="0" smtClean="0">
                <a:solidFill>
                  <a:srgbClr val="FF0000"/>
                </a:solidFill>
              </a:rPr>
              <a:t>力度之大前所未有、成效之大有目共睹。以“得罪千百人、不负十四亿”的使命担当，以“刮骨疗毒、壮士断腕”的坚定意志，</a:t>
            </a:r>
            <a:r>
              <a:rPr lang="zh-CN" altLang="en-US" dirty="0" smtClean="0"/>
              <a:t>推动反腐败斗争取得压倒性胜利并全面巩固，管党治党宽松软状况得到根本扭转。</a:t>
            </a:r>
            <a:endParaRPr lang="zh-CN" altLang="en-US" dirty="0"/>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14591" y="3735926"/>
            <a:ext cx="2189542" cy="2140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01713" y="2081058"/>
            <a:ext cx="8196757" cy="1182397"/>
          </a:xfrm>
          <a:solidFill>
            <a:srgbClr val="FFFFFF"/>
          </a:solidFill>
        </p:spPr>
        <p:txBody>
          <a:bodyPr>
            <a:noAutofit/>
          </a:bodyPr>
          <a:lstStyle/>
          <a:p>
            <a:pPr marL="0" indent="0">
              <a:buNone/>
            </a:pPr>
            <a:r>
              <a:rPr lang="zh-CN" altLang="en-US" dirty="0"/>
              <a:t>“只有让人民来监督政府，政府才不敢松懈。只有人人起来负责，才不会人亡政息”</a:t>
            </a:r>
            <a:r>
              <a:rPr lang="en-US" altLang="zh-CN" sz="1800" dirty="0">
                <a:latin typeface="楷体" panose="02010609060101010101" pitchFamily="49" charset="-122"/>
                <a:ea typeface="楷体" panose="02010609060101010101" pitchFamily="49" charset="-122"/>
              </a:rPr>
              <a:t>——</a:t>
            </a:r>
            <a:r>
              <a:rPr lang="zh-CN" altLang="en-US" sz="1800" dirty="0">
                <a:latin typeface="楷体" panose="02010609060101010101" pitchFamily="49" charset="-122"/>
                <a:ea typeface="楷体" panose="02010609060101010101" pitchFamily="49" charset="-122"/>
              </a:rPr>
              <a:t>毛泽东</a:t>
            </a:r>
            <a:endParaRPr lang="zh-CN" altLang="en-US" sz="1800" dirty="0">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grpSp>
        <p:nvGrpSpPr>
          <p:cNvPr id="5" name="组合 4"/>
          <p:cNvGrpSpPr/>
          <p:nvPr/>
        </p:nvGrpSpPr>
        <p:grpSpPr>
          <a:xfrm>
            <a:off x="697683" y="470997"/>
            <a:ext cx="9236710" cy="553085"/>
            <a:chOff x="6591298" y="2218049"/>
            <a:chExt cx="13376554" cy="553085"/>
          </a:xfrm>
        </p:grpSpPr>
        <p:sp>
          <p:nvSpPr>
            <p:cNvPr id="6" name="平行四边形 5"/>
            <p:cNvSpPr/>
            <p:nvPr/>
          </p:nvSpPr>
          <p:spPr>
            <a:xfrm rot="10800000" flipV="1">
              <a:off x="6591298" y="2276758"/>
              <a:ext cx="91441"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prstClr val="white"/>
                </a:solidFill>
              </a:endParaRPr>
            </a:p>
          </p:txBody>
        </p:sp>
        <p:sp>
          <p:nvSpPr>
            <p:cNvPr id="7" name="平行四边形 6"/>
            <p:cNvSpPr/>
            <p:nvPr/>
          </p:nvSpPr>
          <p:spPr>
            <a:xfrm rot="10800000" flipV="1">
              <a:off x="6682738" y="2276758"/>
              <a:ext cx="3397887"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prstClr val="white"/>
                </a:solidFill>
              </a:endParaRPr>
            </a:p>
          </p:txBody>
        </p:sp>
        <p:sp>
          <p:nvSpPr>
            <p:cNvPr id="8" name="文本框 4"/>
            <p:cNvSpPr txBox="1"/>
            <p:nvPr/>
          </p:nvSpPr>
          <p:spPr>
            <a:xfrm>
              <a:off x="6682339" y="2218049"/>
              <a:ext cx="13285513" cy="553085"/>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pPr algn="ctr"/>
              <a:r>
                <a:rPr lang="en-US" altLang="zh-CN" sz="3000" b="1" spc="200" dirty="0" smtClean="0">
                  <a:solidFill>
                    <a:srgbClr val="C00000"/>
                  </a:solidFill>
                  <a:latin typeface="黑体" panose="02010609060101010101" pitchFamily="49" charset="-122"/>
                  <a:ea typeface="黑体" panose="02010609060101010101" pitchFamily="49" charset="-122"/>
                </a:rPr>
                <a:t>4</a:t>
              </a:r>
              <a:r>
                <a:rPr lang="zh-CN" altLang="en-US" sz="3000" b="1" spc="200" dirty="0" smtClean="0">
                  <a:solidFill>
                    <a:srgbClr val="C00000"/>
                  </a:solidFill>
                  <a:latin typeface="黑体" panose="02010609060101010101" pitchFamily="49" charset="-122"/>
                  <a:ea typeface="黑体" panose="02010609060101010101" pitchFamily="49" charset="-122"/>
                </a:rPr>
                <a:t>、找</a:t>
              </a:r>
              <a:r>
                <a:rPr lang="zh-CN" altLang="en-US" sz="3000" b="1" spc="200" dirty="0">
                  <a:solidFill>
                    <a:srgbClr val="C00000"/>
                  </a:solidFill>
                  <a:latin typeface="黑体" panose="02010609060101010101" pitchFamily="49" charset="-122"/>
                  <a:ea typeface="黑体" panose="02010609060101010101" pitchFamily="49" charset="-122"/>
                </a:rPr>
                <a:t>到</a:t>
              </a:r>
              <a:r>
                <a:rPr lang="zh-CN" altLang="en-US" sz="3000" b="1" spc="200" dirty="0" smtClean="0">
                  <a:solidFill>
                    <a:srgbClr val="C00000"/>
                  </a:solidFill>
                  <a:latin typeface="黑体" panose="02010609060101010101" pitchFamily="49" charset="-122"/>
                  <a:ea typeface="黑体" panose="02010609060101010101" pitchFamily="49" charset="-122"/>
                </a:rPr>
                <a:t>了跳出</a:t>
              </a:r>
              <a:r>
                <a:rPr lang="zh-CN" altLang="en-US" sz="3000" b="1" spc="200" dirty="0">
                  <a:solidFill>
                    <a:srgbClr val="C00000"/>
                  </a:solidFill>
                  <a:latin typeface="黑体" panose="02010609060101010101" pitchFamily="49" charset="-122"/>
                  <a:ea typeface="黑体" panose="02010609060101010101" pitchFamily="49" charset="-122"/>
                </a:rPr>
                <a:t>治乱兴衰历史周期率的第二个答案</a:t>
              </a:r>
              <a:endParaRPr lang="en-US" altLang="zh-CN" sz="2000" dirty="0"/>
            </a:p>
          </p:txBody>
        </p:sp>
      </p:grpSp>
      <p:sp>
        <p:nvSpPr>
          <p:cNvPr id="17" name="六边形 16"/>
          <p:cNvSpPr/>
          <p:nvPr/>
        </p:nvSpPr>
        <p:spPr>
          <a:xfrm>
            <a:off x="1044566" y="2128355"/>
            <a:ext cx="1615226" cy="1355836"/>
          </a:xfrm>
          <a:prstGeom prst="hexagon">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人民</a:t>
            </a:r>
            <a:endParaRPr kumimoji="0" lang="en-US" altLang="zh-CN" sz="2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民主</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8" name="六边形 17"/>
          <p:cNvSpPr/>
          <p:nvPr/>
        </p:nvSpPr>
        <p:spPr>
          <a:xfrm>
            <a:off x="1044566" y="4125323"/>
            <a:ext cx="1615226" cy="1355836"/>
          </a:xfrm>
          <a:prstGeom prst="hexagon">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defRPr/>
            </a:pPr>
            <a:r>
              <a:rPr lang="zh-CN" altLang="en-US" sz="2400" b="1" kern="0" dirty="0">
                <a:solidFill>
                  <a:prstClr val="white"/>
                </a:solidFill>
                <a:latin typeface="微软雅黑" panose="020B0503020204020204" pitchFamily="34" charset="-122"/>
                <a:ea typeface="微软雅黑" panose="020B0503020204020204" pitchFamily="34" charset="-122"/>
              </a:rPr>
              <a:t>自我</a:t>
            </a:r>
            <a:endParaRPr kumimoji="0" lang="en-US" altLang="zh-CN" sz="2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defRPr/>
            </a:pPr>
            <a:r>
              <a:rPr lang="zh-CN" altLang="en-US" sz="2400" b="1" kern="0" dirty="0">
                <a:solidFill>
                  <a:prstClr val="white"/>
                </a:solidFill>
                <a:latin typeface="微软雅黑" panose="020B0503020204020204" pitchFamily="34" charset="-122"/>
                <a:ea typeface="微软雅黑" panose="020B0503020204020204" pitchFamily="34" charset="-122"/>
              </a:rPr>
              <a:t>革命</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1378626" y="1348530"/>
            <a:ext cx="8917119" cy="400203"/>
          </a:xfrm>
          <a:prstGeom prst="rect">
            <a:avLst/>
          </a:prstGeom>
        </p:spPr>
        <p:txBody>
          <a:bodyPr wrap="square">
            <a:spAutoFit/>
          </a:bodyPr>
          <a:lstStyle/>
          <a:p>
            <a:r>
              <a:rPr lang="zh-CN" altLang="en-US" sz="2000" spc="300" dirty="0">
                <a:solidFill>
                  <a:srgbClr val="0066FF"/>
                </a:solidFill>
                <a:latin typeface="思源黑体 CN Bold" panose="020B0800000000000000" pitchFamily="34" charset="-122"/>
                <a:ea typeface="思源黑体 CN Bold" panose="020B0800000000000000" pitchFamily="34" charset="-122"/>
              </a:rPr>
              <a:t>历史</a:t>
            </a:r>
            <a:r>
              <a:rPr lang="zh-CN" altLang="en-US" sz="2000" spc="300" dirty="0" smtClean="0">
                <a:solidFill>
                  <a:srgbClr val="0066FF"/>
                </a:solidFill>
                <a:latin typeface="思源黑体 CN Bold" panose="020B0800000000000000" pitchFamily="34" charset="-122"/>
                <a:ea typeface="思源黑体 CN Bold" panose="020B0800000000000000" pitchFamily="34" charset="-122"/>
              </a:rPr>
              <a:t>周期律</a:t>
            </a:r>
            <a:r>
              <a:rPr lang="zh-CN" altLang="en-US" sz="2000" spc="300" dirty="0">
                <a:solidFill>
                  <a:srgbClr val="0066FF"/>
                </a:solidFill>
                <a:latin typeface="思源黑体 CN Bold" panose="020B0800000000000000" pitchFamily="34" charset="-122"/>
                <a:ea typeface="思源黑体 CN Bold" panose="020B0800000000000000" pitchFamily="34" charset="-122"/>
              </a:rPr>
              <a:t>特征</a:t>
            </a:r>
            <a:r>
              <a:rPr lang="zh-CN" altLang="en-US" sz="2000" spc="300" dirty="0" smtClean="0">
                <a:solidFill>
                  <a:srgbClr val="0066FF"/>
                </a:solidFill>
                <a:latin typeface="思源黑体 CN Bold" panose="020B0800000000000000" pitchFamily="34" charset="-122"/>
                <a:ea typeface="思源黑体 CN Bold" panose="020B0800000000000000" pitchFamily="34" charset="-122"/>
              </a:rPr>
              <a:t>：</a:t>
            </a:r>
            <a:r>
              <a:rPr lang="zh-CN" altLang="en-US" sz="2000" dirty="0" smtClean="0">
                <a:latin typeface="等线" panose="02010600030101010101" pitchFamily="2" charset="-122"/>
                <a:ea typeface="等线" panose="02010600030101010101" pitchFamily="2" charset="-122"/>
              </a:rPr>
              <a:t>“政</a:t>
            </a:r>
            <a:r>
              <a:rPr lang="zh-CN" altLang="en-US" sz="2000" dirty="0">
                <a:latin typeface="等线" panose="02010600030101010101" pitchFamily="2" charset="-122"/>
                <a:ea typeface="等线" panose="02010600030101010101" pitchFamily="2" charset="-122"/>
              </a:rPr>
              <a:t>怠宦成    </a:t>
            </a:r>
            <a:r>
              <a:rPr lang="zh-CN" altLang="en-US" sz="2000" dirty="0" smtClean="0">
                <a:latin typeface="等线" panose="02010600030101010101" pitchFamily="2" charset="-122"/>
                <a:ea typeface="等线" panose="02010600030101010101" pitchFamily="2" charset="-122"/>
              </a:rPr>
              <a:t>人亡政息     求荣</a:t>
            </a:r>
            <a:r>
              <a:rPr lang="zh-CN" altLang="en-US" sz="2000" dirty="0">
                <a:latin typeface="等线" panose="02010600030101010101" pitchFamily="2" charset="-122"/>
                <a:ea typeface="等线" panose="02010600030101010101" pitchFamily="2" charset="-122"/>
              </a:rPr>
              <a:t>取</a:t>
            </a:r>
            <a:r>
              <a:rPr lang="zh-CN" altLang="en-US" sz="2000" dirty="0" smtClean="0">
                <a:latin typeface="等线" panose="02010600030101010101" pitchFamily="2" charset="-122"/>
                <a:ea typeface="等线" panose="02010600030101010101" pitchFamily="2" charset="-122"/>
              </a:rPr>
              <a:t>辱”</a:t>
            </a:r>
            <a:r>
              <a:rPr lang="en-US" altLang="zh-CN" sz="1600" dirty="0" smtClean="0">
                <a:latin typeface="楷体" panose="02010609060101010101" pitchFamily="49" charset="-122"/>
                <a:ea typeface="楷体" panose="02010609060101010101" pitchFamily="49" charset="-122"/>
              </a:rPr>
              <a:t>——</a:t>
            </a:r>
            <a:r>
              <a:rPr lang="zh-CN" altLang="en-US" sz="1600" dirty="0">
                <a:latin typeface="楷体" panose="02010609060101010101" pitchFamily="49" charset="-122"/>
                <a:ea typeface="楷体" panose="02010609060101010101" pitchFamily="49" charset="-122"/>
              </a:rPr>
              <a:t>黄炎</a:t>
            </a:r>
            <a:r>
              <a:rPr lang="zh-CN" altLang="en-US" sz="1600" dirty="0" smtClean="0">
                <a:latin typeface="楷体" panose="02010609060101010101" pitchFamily="49" charset="-122"/>
                <a:ea typeface="楷体" panose="02010609060101010101" pitchFamily="49" charset="-122"/>
              </a:rPr>
              <a:t>培、</a:t>
            </a:r>
            <a:r>
              <a:rPr lang="en-US" altLang="zh-CN" sz="1600" dirty="0" smtClean="0">
                <a:latin typeface="楷体" panose="02010609060101010101" pitchFamily="49" charset="-122"/>
                <a:ea typeface="楷体" panose="02010609060101010101" pitchFamily="49" charset="-122"/>
              </a:rPr>
              <a:t>1945.7</a:t>
            </a:r>
            <a:endParaRPr lang="zh-CN" altLang="en-US" sz="1600" dirty="0">
              <a:latin typeface="楷体" panose="02010609060101010101" pitchFamily="49" charset="-122"/>
              <a:ea typeface="楷体" panose="02010609060101010101" pitchFamily="49" charset="-122"/>
            </a:endParaRPr>
          </a:p>
        </p:txBody>
      </p:sp>
      <p:sp>
        <p:nvSpPr>
          <p:cNvPr id="20" name="内容占位符 2"/>
          <p:cNvSpPr txBox="1"/>
          <p:nvPr/>
        </p:nvSpPr>
        <p:spPr>
          <a:xfrm>
            <a:off x="2932388" y="3951903"/>
            <a:ext cx="9002111" cy="1182397"/>
          </a:xfrm>
          <a:prstGeom prst="rect">
            <a:avLst/>
          </a:prstGeom>
          <a:solidFill>
            <a:srgbClr val="FFFFFF"/>
          </a:solidFill>
        </p:spPr>
        <p:txBody>
          <a:bodyPr vert="horz" lIns="91440" tIns="45720" rIns="91440" bIns="45720" rtlCol="0">
            <a:noAutofit/>
          </a:bodyPr>
          <a:lstStyle>
            <a:lvl1pPr marL="228600" indent="-228600" algn="l" defTabSz="914400" rtl="0" eaLnBrk="1" latinLnBrk="0" hangingPunct="1">
              <a:lnSpc>
                <a:spcPct val="145000"/>
              </a:lnSpc>
              <a:spcBef>
                <a:spcPts val="0"/>
              </a:spcBef>
              <a:buFont typeface="Arial" panose="020B0604020202020204" pitchFamily="34" charset="0"/>
              <a:buChar char="•"/>
              <a:defRPr sz="2200" kern="1200" spc="100" baseline="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145000"/>
              </a:lnSpc>
              <a:spcBef>
                <a:spcPts val="0"/>
              </a:spcBef>
              <a:buFont typeface="Arial" panose="020B0604020202020204" pitchFamily="34" charset="0"/>
              <a:buChar char="•"/>
              <a:defRPr sz="2000" kern="1200" spc="100" baseline="0">
                <a:solidFill>
                  <a:schemeClr val="tx1"/>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3pPr>
            <a:lvl4pPr marL="16002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4pPr>
            <a:lvl5pPr marL="2057400" indent="-228600" algn="l" defTabSz="914400" rtl="0" eaLnBrk="1" latinLnBrk="0" hangingPunct="1">
              <a:lnSpc>
                <a:spcPct val="145000"/>
              </a:lnSpc>
              <a:spcBef>
                <a:spcPts val="0"/>
              </a:spcBef>
              <a:buFont typeface="Arial" panose="020B0604020202020204" pitchFamily="34" charset="0"/>
              <a:buChar char="•"/>
              <a:defRPr sz="2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100" dirty="0"/>
              <a:t>对党的历史上走过的弯路、经历的曲折不能健忘失</a:t>
            </a:r>
            <a:r>
              <a:rPr lang="zh-CN" altLang="en-US" sz="2100" dirty="0" smtClean="0"/>
              <a:t>忆</a:t>
            </a:r>
            <a:endParaRPr lang="en-US" altLang="zh-CN" sz="2100" dirty="0" smtClean="0"/>
          </a:p>
          <a:p>
            <a:r>
              <a:rPr lang="zh-CN" altLang="en-US" sz="2100" dirty="0"/>
              <a:t>对中外政治史上那些安于现状、死于安乐的深刻教训不能健忘失忆</a:t>
            </a:r>
            <a:endParaRPr lang="zh-CN" altLang="en-US" sz="2100" dirty="0"/>
          </a:p>
          <a:p>
            <a:endParaRPr lang="zh-CN" altLang="en-US" dirty="0"/>
          </a:p>
        </p:txBody>
      </p:sp>
      <p:sp>
        <p:nvSpPr>
          <p:cNvPr id="2" name="矩形 1"/>
          <p:cNvSpPr/>
          <p:nvPr/>
        </p:nvSpPr>
        <p:spPr>
          <a:xfrm>
            <a:off x="3977732" y="5181595"/>
            <a:ext cx="5134739" cy="461665"/>
          </a:xfrm>
          <a:prstGeom prst="rect">
            <a:avLst/>
          </a:prstGeom>
        </p:spPr>
        <p:txBody>
          <a:bodyPr wrap="none">
            <a:spAutoFit/>
          </a:bodyPr>
          <a:lstStyle/>
          <a:p>
            <a:r>
              <a:rPr lang="zh-CN" altLang="en-US" sz="2400" dirty="0">
                <a:solidFill>
                  <a:srgbClr val="C00000"/>
                </a:solidFill>
                <a:latin typeface="华文中宋" panose="02010600040101010101" pitchFamily="2" charset="-122"/>
                <a:ea typeface="华文中宋" panose="02010600040101010101" pitchFamily="2" charset="-122"/>
              </a:rPr>
              <a:t>确保党永远不变质、不变色、不</a:t>
            </a:r>
            <a:r>
              <a:rPr lang="zh-CN" altLang="en-US" sz="2400" dirty="0" smtClean="0">
                <a:solidFill>
                  <a:srgbClr val="C00000"/>
                </a:solidFill>
                <a:latin typeface="华文中宋" panose="02010600040101010101" pitchFamily="2" charset="-122"/>
                <a:ea typeface="华文中宋" panose="02010600040101010101" pitchFamily="2" charset="-122"/>
              </a:rPr>
              <a:t>变味</a:t>
            </a:r>
            <a:endParaRPr lang="zh-CN" altLang="en-US" sz="2400" dirty="0">
              <a:solidFill>
                <a:srgbClr val="C00000"/>
              </a:solidFill>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build="p"/>
      <p:bldP spid="17" grpId="0" animBg="1"/>
      <p:bldP spid="18" grpId="0" animBg="1"/>
      <p:bldP spid="19" grpId="0"/>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2666" y="500593"/>
            <a:ext cx="7281333" cy="722695"/>
          </a:xfrm>
          <a:solidFill>
            <a:schemeClr val="bg1"/>
          </a:solidFill>
        </p:spPr>
        <p:txBody>
          <a:bodyPr>
            <a:normAutofit/>
          </a:bodyPr>
          <a:lstStyle/>
          <a:p>
            <a:pPr algn="ctr"/>
            <a:r>
              <a:rPr lang="en-US" altLang="zh-CN" spc="300" dirty="0" smtClean="0">
                <a:solidFill>
                  <a:srgbClr val="C00000"/>
                </a:solidFill>
              </a:rPr>
              <a:t>5</a:t>
            </a:r>
            <a:r>
              <a:rPr lang="zh-CN" altLang="en-US" spc="300" dirty="0" smtClean="0">
                <a:solidFill>
                  <a:srgbClr val="C00000"/>
                </a:solidFill>
              </a:rPr>
              <a:t>、全面从严治党：</a:t>
            </a:r>
            <a:r>
              <a:rPr lang="zh-CN" altLang="en-US" spc="300" dirty="0" smtClean="0">
                <a:solidFill>
                  <a:srgbClr val="002060"/>
                </a:solidFill>
              </a:rPr>
              <a:t>两个“永远在路上” </a:t>
            </a:r>
            <a:endParaRPr lang="zh-CN" altLang="en-US" spc="300" dirty="0">
              <a:solidFill>
                <a:srgbClr val="002060"/>
              </a:solidFill>
            </a:endParaRPr>
          </a:p>
        </p:txBody>
      </p:sp>
      <p:sp>
        <p:nvSpPr>
          <p:cNvPr id="3" name="内容占位符 2"/>
          <p:cNvSpPr>
            <a:spLocks noGrp="1"/>
          </p:cNvSpPr>
          <p:nvPr>
            <p:ph idx="1"/>
          </p:nvPr>
        </p:nvSpPr>
        <p:spPr>
          <a:xfrm>
            <a:off x="1378634" y="3308222"/>
            <a:ext cx="8046720" cy="769845"/>
          </a:xfrm>
        </p:spPr>
        <p:txBody>
          <a:bodyPr>
            <a:normAutofit fontScale="77500" lnSpcReduction="20000"/>
          </a:bodyPr>
          <a:lstStyle/>
          <a:p>
            <a:pPr marL="0" indent="0">
              <a:buNone/>
            </a:pPr>
            <a:r>
              <a:rPr lang="zh-CN" altLang="en-US" sz="2800" b="1" spc="300" dirty="0">
                <a:solidFill>
                  <a:srgbClr val="FF0000"/>
                </a:solidFill>
                <a:latin typeface="微软雅黑" panose="020B0503020204020204" pitchFamily="34" charset="-122"/>
                <a:ea typeface="微软雅黑" panose="020B0503020204020204" pitchFamily="34" charset="-122"/>
              </a:rPr>
              <a:t>全面从严治党</a:t>
            </a:r>
            <a:r>
              <a:rPr lang="zh-CN" altLang="en-US" sz="2800" b="1" u="sng" spc="300" dirty="0">
                <a:solidFill>
                  <a:srgbClr val="FF0000"/>
                </a:solidFill>
                <a:latin typeface="微软雅黑" panose="020B0503020204020204" pitchFamily="34" charset="-122"/>
                <a:ea typeface="微软雅黑" panose="020B0503020204020204" pitchFamily="34" charset="-122"/>
              </a:rPr>
              <a:t>永远在路上</a:t>
            </a:r>
            <a:r>
              <a:rPr lang="zh-CN" altLang="en-US" sz="2800" b="1" spc="300" dirty="0">
                <a:solidFill>
                  <a:srgbClr val="FF0000"/>
                </a:solidFill>
                <a:latin typeface="微软雅黑" panose="020B0503020204020204" pitchFamily="34" charset="-122"/>
                <a:ea typeface="微软雅黑" panose="020B0503020204020204" pitchFamily="34" charset="-122"/>
              </a:rPr>
              <a:t>，党的自我革命</a:t>
            </a:r>
            <a:r>
              <a:rPr lang="zh-CN" altLang="en-US" sz="2800" b="1" u="sng" spc="300" dirty="0">
                <a:solidFill>
                  <a:srgbClr val="FF0000"/>
                </a:solidFill>
                <a:latin typeface="微软雅黑" panose="020B0503020204020204" pitchFamily="34" charset="-122"/>
                <a:ea typeface="微软雅黑" panose="020B0503020204020204" pitchFamily="34" charset="-122"/>
              </a:rPr>
              <a:t>永远在路上</a:t>
            </a:r>
            <a:endParaRPr lang="zh-CN" altLang="en-US" sz="2800" b="1" u="sng" spc="300" dirty="0">
              <a:solidFill>
                <a:srgbClr val="FF0000"/>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fld>
            <a:endParaRPr lang="zh-CN" altLang="en-US">
              <a:solidFill>
                <a:prstClr val="black">
                  <a:tint val="75000"/>
                </a:prstClr>
              </a:solidFill>
            </a:endParaRPr>
          </a:p>
        </p:txBody>
      </p:sp>
      <p:sp>
        <p:nvSpPr>
          <p:cNvPr id="7" name="矩形 6"/>
          <p:cNvSpPr/>
          <p:nvPr/>
        </p:nvSpPr>
        <p:spPr>
          <a:xfrm>
            <a:off x="931333" y="1632634"/>
            <a:ext cx="10160000" cy="461665"/>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全面建设社会主义现代化国家、全面推进中华民族伟大复兴，</a:t>
            </a:r>
            <a:r>
              <a:rPr lang="zh-CN" altLang="en-US" sz="2400" b="1" dirty="0">
                <a:solidFill>
                  <a:srgbClr val="FF0000"/>
                </a:solidFill>
                <a:latin typeface="华文琥珀" panose="02010800040101010101" pitchFamily="2" charset="-122"/>
                <a:ea typeface="华文琥珀" panose="02010800040101010101" pitchFamily="2" charset="-122"/>
              </a:rPr>
              <a:t>关键在党</a:t>
            </a:r>
            <a:endParaRPr lang="zh-CN" altLang="en-US" sz="2400" b="1" dirty="0">
              <a:solidFill>
                <a:srgbClr val="FF0000"/>
              </a:solidFill>
              <a:latin typeface="华文琥珀" panose="02010800040101010101" pitchFamily="2" charset="-122"/>
              <a:ea typeface="华文琥珀" panose="02010800040101010101" pitchFamily="2" charset="-122"/>
            </a:endParaRPr>
          </a:p>
        </p:txBody>
      </p:sp>
      <p:sp>
        <p:nvSpPr>
          <p:cNvPr id="8" name="矩形 7"/>
          <p:cNvSpPr/>
          <p:nvPr/>
        </p:nvSpPr>
        <p:spPr>
          <a:xfrm>
            <a:off x="2709334" y="2553223"/>
            <a:ext cx="6763390" cy="461665"/>
          </a:xfrm>
          <a:prstGeom prst="rect">
            <a:avLst/>
          </a:prstGeom>
        </p:spPr>
        <p:txBody>
          <a:bodyPr wrap="none">
            <a:spAutoFit/>
          </a:bodyPr>
          <a:lstStyle/>
          <a:p>
            <a:r>
              <a:rPr lang="zh-CN" altLang="en-US" sz="2400" b="1" spc="300" dirty="0">
                <a:solidFill>
                  <a:srgbClr val="0070C0"/>
                </a:solidFill>
                <a:latin typeface="华文中宋" panose="02010600040101010101" pitchFamily="2" charset="-122"/>
                <a:ea typeface="华文中宋" panose="02010600040101010101" pitchFamily="2" charset="-122"/>
              </a:rPr>
              <a:t>“得罪千百人，不负十四亿</a:t>
            </a:r>
            <a:r>
              <a:rPr lang="zh-CN" altLang="en-US" sz="2400" b="1" spc="300" dirty="0" smtClean="0">
                <a:solidFill>
                  <a:srgbClr val="0070C0"/>
                </a:solidFill>
                <a:latin typeface="华文中宋" panose="02010600040101010101" pitchFamily="2" charset="-122"/>
                <a:ea typeface="华文中宋" panose="02010600040101010101" pitchFamily="2" charset="-122"/>
              </a:rPr>
              <a:t>”（使命担当）</a:t>
            </a:r>
            <a:endParaRPr lang="zh-CN" altLang="en-US" sz="2400" b="1" spc="300" dirty="0">
              <a:solidFill>
                <a:srgbClr val="0070C0"/>
              </a:solidFill>
              <a:latin typeface="华文中宋" panose="02010600040101010101" pitchFamily="2" charset="-122"/>
              <a:ea typeface="华文中宋" panose="02010600040101010101" pitchFamily="2" charset="-122"/>
            </a:endParaRPr>
          </a:p>
        </p:txBody>
      </p:sp>
      <p:sp>
        <p:nvSpPr>
          <p:cNvPr id="9" name="矩形 8"/>
          <p:cNvSpPr/>
          <p:nvPr/>
        </p:nvSpPr>
        <p:spPr>
          <a:xfrm>
            <a:off x="931333" y="4457468"/>
            <a:ext cx="10414000" cy="943528"/>
          </a:xfrm>
          <a:prstGeom prst="rect">
            <a:avLst/>
          </a:prstGeom>
        </p:spPr>
        <p:txBody>
          <a:bodyPr wrap="square">
            <a:spAutoFit/>
          </a:bodyPr>
          <a:lstStyle/>
          <a:p>
            <a:pPr marL="342900" indent="-342900">
              <a:lnSpc>
                <a:spcPct val="150000"/>
              </a:lnSpc>
              <a:buFont typeface="Arial" panose="020B0604020202020204" pitchFamily="34" charset="0"/>
              <a:buChar char="•"/>
            </a:pPr>
            <a:r>
              <a:rPr lang="zh-CN" altLang="en-US" sz="2000" dirty="0">
                <a:latin typeface="+mj-ea"/>
                <a:ea typeface="+mj-ea"/>
              </a:rPr>
              <a:t>我们要持之以恒推进党的自我革命，</a:t>
            </a:r>
            <a:r>
              <a:rPr lang="zh-CN" altLang="en-US" sz="2000" dirty="0">
                <a:solidFill>
                  <a:srgbClr val="FF0000"/>
                </a:solidFill>
                <a:latin typeface="+mj-ea"/>
                <a:ea typeface="+mj-ea"/>
              </a:rPr>
              <a:t>确保党永远</a:t>
            </a:r>
            <a:r>
              <a:rPr lang="zh-CN" altLang="en-US" sz="2000" b="1" dirty="0">
                <a:solidFill>
                  <a:srgbClr val="FF0000"/>
                </a:solidFill>
                <a:latin typeface="华文行楷" panose="02010800040101010101" pitchFamily="2" charset="-122"/>
                <a:ea typeface="华文行楷" panose="02010800040101010101" pitchFamily="2" charset="-122"/>
              </a:rPr>
              <a:t>不变质、不变色、不变味</a:t>
            </a:r>
            <a:r>
              <a:rPr lang="zh-CN" altLang="en-US" sz="2000" dirty="0" smtClean="0">
                <a:latin typeface="+mj-ea"/>
                <a:ea typeface="+mj-ea"/>
              </a:rPr>
              <a:t>，</a:t>
            </a:r>
            <a:endParaRPr lang="en-US" altLang="zh-CN" sz="2000" dirty="0" smtClean="0">
              <a:latin typeface="+mj-ea"/>
              <a:ea typeface="+mj-ea"/>
            </a:endParaRPr>
          </a:p>
          <a:p>
            <a:pPr marL="342900" indent="-342900">
              <a:lnSpc>
                <a:spcPct val="150000"/>
              </a:lnSpc>
              <a:buFont typeface="Arial" panose="020B0604020202020204" pitchFamily="34" charset="0"/>
              <a:buChar char="•"/>
            </a:pPr>
            <a:r>
              <a:rPr lang="zh-CN" altLang="en-US" sz="2000" b="1" dirty="0" smtClean="0">
                <a:latin typeface="+mj-ea"/>
                <a:ea typeface="+mj-ea"/>
              </a:rPr>
              <a:t>使</a:t>
            </a:r>
            <a:r>
              <a:rPr lang="zh-CN" altLang="en-US" sz="2000" b="1" dirty="0">
                <a:latin typeface="+mj-ea"/>
                <a:ea typeface="+mj-ea"/>
              </a:rPr>
              <a:t>党始终成为中国特色社会主义事业的坚强领导核心</a:t>
            </a:r>
            <a:endParaRPr lang="zh-CN" altLang="en-US" sz="2000" b="1" dirty="0">
              <a:latin typeface="+mj-ea"/>
              <a:ea typeface="+mj-ea"/>
            </a:endParaRPr>
          </a:p>
        </p:txBody>
      </p:sp>
      <p:pic>
        <p:nvPicPr>
          <p:cNvPr id="25602" name="Picture 2" descr="https://p3.ssl.qhimgs1.com/sdr/400__/t0114246b5ecd463399.jpg"/>
          <p:cNvPicPr>
            <a:picLocks noChangeAspect="1" noChangeArrowheads="1"/>
          </p:cNvPicPr>
          <p:nvPr/>
        </p:nvPicPr>
        <p:blipFill>
          <a:blip r:embed="rId1"/>
          <a:srcRect/>
          <a:stretch>
            <a:fillRect/>
          </a:stretch>
        </p:blipFill>
        <p:spPr bwMode="auto">
          <a:xfrm>
            <a:off x="9906000" y="2800350"/>
            <a:ext cx="2286000" cy="40576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43"/>
          <p:cNvSpPr txBox="1">
            <a:spLocks noChangeArrowheads="1"/>
          </p:cNvSpPr>
          <p:nvPr/>
        </p:nvSpPr>
        <p:spPr bwMode="auto">
          <a:xfrm>
            <a:off x="582456" y="2691390"/>
            <a:ext cx="11027087" cy="615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8" tIns="60948" rIns="121898" bIns="60948">
            <a:spAutoFit/>
          </a:bodyPr>
          <a:lstStyle>
            <a:lvl1pPr>
              <a:spcBef>
                <a:spcPct val="20000"/>
              </a:spcBef>
              <a:buFont typeface="Arial" panose="020B0604020202020204" pitchFamily="34" charset="0"/>
              <a:buChar char="•"/>
              <a:defRPr sz="23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555625" indent="-21272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855980" indent="-170180">
              <a:spcBef>
                <a:spcPct val="20000"/>
              </a:spcBef>
              <a:buFont typeface="Arial" panose="020B0604020202020204" pitchFamily="34" charset="0"/>
              <a:buChar char="•"/>
              <a:defRPr sz="17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1988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541780" indent="-170180">
              <a:spcBef>
                <a:spcPct val="20000"/>
              </a:spcBef>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9989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4561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9133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370580" indent="-170180" defTabSz="685800" eaLnBrk="0" fontAlgn="base" hangingPunct="0">
              <a:spcBef>
                <a:spcPct val="20000"/>
              </a:spcBef>
              <a:spcAft>
                <a:spcPct val="0"/>
              </a:spcAft>
              <a:buFont typeface="Arial" panose="020B0604020202020204" pitchFamily="34" charset="0"/>
              <a:buChar char="»"/>
              <a:defRPr sz="14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defRPr/>
            </a:pPr>
            <a:r>
              <a:rPr lang="zh-CN" altLang="en-US" sz="3200" b="1" spc="600" dirty="0" smtClean="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（五）牢牢</a:t>
            </a:r>
            <a:r>
              <a:rPr lang="zh-CN" altLang="en-US" sz="3200" b="1" spc="6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rPr>
              <a:t>把握团结奋斗的时代要求</a:t>
            </a:r>
            <a:endParaRPr lang="zh-CN" altLang="en-US" sz="3200" b="1" spc="600" dirty="0">
              <a:ln w="9525">
                <a:solidFill>
                  <a:prstClr val="white"/>
                </a:solidFill>
                <a:prstDash val="solid"/>
              </a:ln>
              <a:solidFill>
                <a:srgbClr val="002060"/>
              </a:solidFill>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270837" y="3716082"/>
            <a:ext cx="986638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 y="6112399"/>
            <a:ext cx="12192000" cy="8056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牢牢把握团结奋斗的时代要求</a:t>
            </a:r>
            <a:endParaRPr lang="zh-CN" altLang="en-US" dirty="0"/>
          </a:p>
        </p:txBody>
      </p:sp>
      <p:sp>
        <p:nvSpPr>
          <p:cNvPr id="4" name="内容占位符 3"/>
          <p:cNvSpPr>
            <a:spLocks noGrp="1"/>
          </p:cNvSpPr>
          <p:nvPr>
            <p:ph sz="half" idx="2"/>
          </p:nvPr>
        </p:nvSpPr>
        <p:spPr>
          <a:xfrm>
            <a:off x="1071204" y="2339624"/>
            <a:ext cx="4873574" cy="3524284"/>
          </a:xfrm>
        </p:spPr>
        <p:txBody>
          <a:bodyPr>
            <a:normAutofit fontScale="85000" lnSpcReduction="20000"/>
          </a:bodyPr>
          <a:lstStyle/>
          <a:p>
            <a:r>
              <a:rPr lang="zh-CN" altLang="en-US" b="1" dirty="0" smtClean="0"/>
              <a:t>习近平同志在党的二十大报告中指出：“团结奋斗是中国人民创造历史伟业的必由之路。”</a:t>
            </a:r>
            <a:r>
              <a:rPr lang="en-US" altLang="zh-CN" b="1" dirty="0" smtClean="0"/>
              <a:t> </a:t>
            </a:r>
            <a:r>
              <a:rPr lang="zh-CN" altLang="en-US" b="1" dirty="0" smtClean="0"/>
              <a:t>他在参加党的二十大广西代表团讨论时再次强调，学习贯彻党的二十大精神，要牢牢把握团结奋斗的时代要求，“全党全国各族人民要在党的旗帜下团结成‘</a:t>
            </a:r>
            <a:r>
              <a:rPr lang="zh-CN" altLang="en-US" b="1" dirty="0" smtClean="0">
                <a:solidFill>
                  <a:srgbClr val="FF0000"/>
                </a:solidFill>
              </a:rPr>
              <a:t>一块坚硬的钢铁’</a:t>
            </a:r>
            <a:r>
              <a:rPr lang="zh-CN" altLang="en-US" b="1" dirty="0" smtClean="0"/>
              <a:t>，心往一处想、劲往一处使，推动中华民族伟大复兴号巨轮乘风破浪、扬帆远航。”</a:t>
            </a:r>
            <a:endParaRPr lang="zh-CN" altLang="en-US" dirty="0"/>
          </a:p>
        </p:txBody>
      </p:sp>
      <p:sp>
        <p:nvSpPr>
          <p:cNvPr id="6" name="内容占位符 5"/>
          <p:cNvSpPr>
            <a:spLocks noGrp="1"/>
          </p:cNvSpPr>
          <p:nvPr>
            <p:ph sz="quarter" idx="4"/>
          </p:nvPr>
        </p:nvSpPr>
        <p:spPr>
          <a:xfrm>
            <a:off x="6247413" y="2340259"/>
            <a:ext cx="4897576" cy="3524284"/>
          </a:xfrm>
        </p:spPr>
        <p:txBody>
          <a:bodyPr>
            <a:normAutofit fontScale="92500" lnSpcReduction="20000"/>
          </a:bodyPr>
          <a:lstStyle/>
          <a:p>
            <a:r>
              <a:rPr lang="zh-CN" altLang="en-US" dirty="0" smtClean="0"/>
              <a:t>团结就是力量，团结才能胜利。党的二十大站在民族复兴和百年变局的制高点，擘画了未来</a:t>
            </a:r>
            <a:r>
              <a:rPr lang="en-US" altLang="zh-CN" dirty="0" smtClean="0"/>
              <a:t>5</a:t>
            </a:r>
            <a:r>
              <a:rPr lang="zh-CN" altLang="en-US" dirty="0" smtClean="0"/>
              <a:t>年乃至更长时期党和国家事业发展的新蓝图。</a:t>
            </a:r>
            <a:r>
              <a:rPr lang="zh-CN" altLang="en-US" dirty="0" smtClean="0">
                <a:solidFill>
                  <a:srgbClr val="FF0000"/>
                </a:solidFill>
              </a:rPr>
              <a:t>从现在起，中国共产党的中心任务</a:t>
            </a:r>
            <a:r>
              <a:rPr lang="zh-CN" altLang="en-US" dirty="0" smtClean="0"/>
              <a:t>就是团结带领全国各族人民全面建成社会主义现代化强国、实现第二个百年奋斗目标，以中国式现代化全面推进中华民族伟大复兴。</a:t>
            </a:r>
            <a:endParaRPr lang="zh-CN" altLang="en-US" dirty="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62976" y="3326937"/>
            <a:ext cx="3276624" cy="2210948"/>
          </a:xfrm>
          <a:prstGeom prst="rect">
            <a:avLst/>
          </a:prstGeom>
        </p:spPr>
      </p:pic>
      <p:sp>
        <p:nvSpPr>
          <p:cNvPr id="3" name="矩形 2"/>
          <p:cNvSpPr/>
          <p:nvPr/>
        </p:nvSpPr>
        <p:spPr>
          <a:xfrm>
            <a:off x="896456" y="687401"/>
            <a:ext cx="5707012" cy="553998"/>
          </a:xfrm>
          <a:prstGeom prst="rect">
            <a:avLst/>
          </a:prstGeom>
          <a:solidFill>
            <a:schemeClr val="bg1"/>
          </a:solidFill>
        </p:spPr>
        <p:txBody>
          <a:bodyPr wrap="none">
            <a:spAutoFit/>
          </a:bodyPr>
          <a:lstStyle/>
          <a:p>
            <a:r>
              <a:rPr lang="zh-CN" altLang="en-US" sz="3000" b="1" spc="300" dirty="0">
                <a:solidFill>
                  <a:srgbClr val="C00000"/>
                </a:solidFill>
                <a:latin typeface="黑体" panose="02010609060101010101" pitchFamily="49" charset="-122"/>
                <a:ea typeface="黑体" panose="02010609060101010101" pitchFamily="49" charset="-122"/>
              </a:rPr>
              <a:t>团结就是力量，团结才能胜利</a:t>
            </a:r>
            <a:endParaRPr lang="zh-CN" altLang="en-US" sz="3000" b="1" spc="300" dirty="0">
              <a:solidFill>
                <a:srgbClr val="C00000"/>
              </a:solidFill>
              <a:latin typeface="黑体" panose="02010609060101010101" pitchFamily="49" charset="-122"/>
              <a:ea typeface="黑体" panose="02010609060101010101" pitchFamily="49" charset="-122"/>
            </a:endParaRPr>
          </a:p>
        </p:txBody>
      </p:sp>
      <p:sp>
        <p:nvSpPr>
          <p:cNvPr id="4" name="矩形 3"/>
          <p:cNvSpPr/>
          <p:nvPr/>
        </p:nvSpPr>
        <p:spPr>
          <a:xfrm>
            <a:off x="1252479" y="1623424"/>
            <a:ext cx="9770623" cy="1107996"/>
          </a:xfrm>
          <a:prstGeom prst="rect">
            <a:avLst/>
          </a:prstGeom>
          <a:solidFill>
            <a:schemeClr val="bg1"/>
          </a:solidFill>
        </p:spPr>
        <p:txBody>
          <a:bodyPr wrap="none">
            <a:spAutoFit/>
          </a:bodyPr>
          <a:lstStyle/>
          <a:p>
            <a:pPr marL="285750" indent="-285750">
              <a:lnSpc>
                <a:spcPct val="150000"/>
              </a:lnSpc>
              <a:buClr>
                <a:srgbClr val="C00000"/>
              </a:buClr>
              <a:buSzPct val="85000"/>
              <a:buFont typeface="Wingdings" panose="05000000000000000000" pitchFamily="2" charset="2"/>
              <a:buChar char="l"/>
            </a:pPr>
            <a:r>
              <a:rPr lang="zh-CN" altLang="en-US" sz="2200" spc="300" dirty="0">
                <a:latin typeface="等线" panose="02010600030101010101" pitchFamily="2" charset="-122"/>
                <a:ea typeface="等线" panose="02010600030101010101" pitchFamily="2" charset="-122"/>
              </a:rPr>
              <a:t>团结奋斗是中国共产党和中国人民最显著的</a:t>
            </a:r>
            <a:r>
              <a:rPr lang="zh-CN" altLang="en-US" sz="2200" b="1" spc="300" dirty="0">
                <a:solidFill>
                  <a:srgbClr val="002060"/>
                </a:solidFill>
                <a:latin typeface="等线" panose="02010600030101010101" pitchFamily="2" charset="-122"/>
                <a:ea typeface="等线" panose="02010600030101010101" pitchFamily="2" charset="-122"/>
              </a:rPr>
              <a:t>精神</a:t>
            </a:r>
            <a:r>
              <a:rPr lang="zh-CN" altLang="en-US" sz="2200" b="1" spc="300" dirty="0" smtClean="0">
                <a:solidFill>
                  <a:srgbClr val="002060"/>
                </a:solidFill>
                <a:latin typeface="等线" panose="02010600030101010101" pitchFamily="2" charset="-122"/>
                <a:ea typeface="等线" panose="02010600030101010101" pitchFamily="2" charset="-122"/>
              </a:rPr>
              <a:t>标识</a:t>
            </a:r>
            <a:endParaRPr lang="en-US" altLang="zh-CN" sz="2200" b="1" spc="300" dirty="0" smtClean="0">
              <a:solidFill>
                <a:srgbClr val="002060"/>
              </a:solidFill>
              <a:latin typeface="等线" panose="02010600030101010101" pitchFamily="2" charset="-122"/>
              <a:ea typeface="等线" panose="02010600030101010101" pitchFamily="2" charset="-122"/>
            </a:endParaRPr>
          </a:p>
          <a:p>
            <a:pPr marL="285750" indent="-285750">
              <a:lnSpc>
                <a:spcPct val="150000"/>
              </a:lnSpc>
              <a:buClr>
                <a:srgbClr val="C00000"/>
              </a:buClr>
              <a:buSzPct val="85000"/>
              <a:buFont typeface="Wingdings" panose="05000000000000000000" pitchFamily="2" charset="2"/>
              <a:buChar char="l"/>
            </a:pPr>
            <a:r>
              <a:rPr lang="zh-CN" altLang="en-US" sz="2200" spc="300" dirty="0">
                <a:latin typeface="等线" panose="02010600030101010101" pitchFamily="2" charset="-122"/>
                <a:ea typeface="等线" panose="02010600030101010101" pitchFamily="2" charset="-122"/>
              </a:rPr>
              <a:t>全面建设社会主义现代化国家，必须充分发挥亿万人民的</a:t>
            </a:r>
            <a:r>
              <a:rPr lang="zh-CN" altLang="en-US" sz="2200" b="1" spc="300" dirty="0">
                <a:latin typeface="等线" panose="02010600030101010101" pitchFamily="2" charset="-122"/>
                <a:ea typeface="等线" panose="02010600030101010101" pitchFamily="2" charset="-122"/>
              </a:rPr>
              <a:t>创造伟力</a:t>
            </a:r>
            <a:endParaRPr lang="zh-CN" altLang="en-US" sz="2200" b="1" spc="300" dirty="0">
              <a:latin typeface="等线" panose="02010600030101010101" pitchFamily="2" charset="-122"/>
              <a:ea typeface="等线" panose="02010600030101010101" pitchFamily="2" charset="-122"/>
            </a:endParaRPr>
          </a:p>
        </p:txBody>
      </p:sp>
      <p:sp>
        <p:nvSpPr>
          <p:cNvPr id="6" name="矩形 5"/>
          <p:cNvSpPr/>
          <p:nvPr/>
        </p:nvSpPr>
        <p:spPr>
          <a:xfrm>
            <a:off x="1464721" y="2995137"/>
            <a:ext cx="6832612" cy="2308324"/>
          </a:xfrm>
          <a:prstGeom prst="rect">
            <a:avLst/>
          </a:prstGeom>
          <a:solidFill>
            <a:schemeClr val="bg1"/>
          </a:solidFill>
        </p:spPr>
        <p:txBody>
          <a:bodyPr wrap="square">
            <a:spAutoFit/>
          </a:bodyPr>
          <a:lstStyle/>
          <a:p>
            <a:pPr>
              <a:lnSpc>
                <a:spcPct val="150000"/>
              </a:lnSpc>
            </a:pPr>
            <a:r>
              <a:rPr lang="zh-CN" altLang="en-US" sz="2400" spc="150" dirty="0"/>
              <a:t>全党要坚持全心全意为人民服务的</a:t>
            </a:r>
            <a:r>
              <a:rPr lang="zh-CN" altLang="en-US" sz="2400" b="1" spc="150" dirty="0">
                <a:solidFill>
                  <a:srgbClr val="0000FF"/>
                </a:solidFill>
              </a:rPr>
              <a:t>根本宗旨</a:t>
            </a:r>
            <a:r>
              <a:rPr lang="zh-CN" altLang="en-US" sz="2400" spc="150" dirty="0"/>
              <a:t>，贯彻</a:t>
            </a:r>
            <a:r>
              <a:rPr lang="zh-CN" altLang="en-US" sz="2400" spc="150" dirty="0" smtClean="0"/>
              <a:t>群众路线，</a:t>
            </a:r>
            <a:r>
              <a:rPr lang="zh-CN" altLang="zh-CN" sz="2400" spc="150" dirty="0"/>
              <a:t>巩固全国各族人民大团结，加强海内外中华儿女大团结，形成</a:t>
            </a:r>
            <a:r>
              <a:rPr lang="zh-CN" altLang="zh-CN" sz="2400" b="1" spc="150" dirty="0">
                <a:solidFill>
                  <a:srgbClr val="0000FF"/>
                </a:solidFill>
              </a:rPr>
              <a:t>同心共圆中国梦</a:t>
            </a:r>
            <a:r>
              <a:rPr lang="zh-CN" altLang="zh-CN" sz="2400" spc="150" dirty="0"/>
              <a:t>的强大合力</a:t>
            </a:r>
            <a:endParaRPr lang="zh-CN" altLang="en-US" sz="2400" spc="15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4400" dirty="0" smtClean="0">
                <a:solidFill>
                  <a:srgbClr val="FF0000"/>
                </a:solidFill>
              </a:rPr>
              <a:t>全</a:t>
            </a:r>
            <a:r>
              <a:rPr lang="zh-CN" altLang="en-US" sz="4400" dirty="0" smtClean="0">
                <a:solidFill>
                  <a:srgbClr val="FF0000"/>
                </a:solidFill>
              </a:rPr>
              <a:t>面学习、全面把握、全面落实</a:t>
            </a:r>
            <a:br>
              <a:rPr lang="zh-CN" altLang="en-US" sz="4400" dirty="0" smtClean="0">
                <a:solidFill>
                  <a:srgbClr val="FF0000"/>
                </a:solidFill>
              </a:rPr>
            </a:br>
            <a:r>
              <a:rPr lang="zh-CN" altLang="en-US" sz="4400" dirty="0" smtClean="0">
                <a:solidFill>
                  <a:srgbClr val="FF0000"/>
                </a:solidFill>
              </a:rPr>
              <a:t>二十大精神</a:t>
            </a:r>
            <a:endParaRPr lang="zh-CN" altLang="en-US" sz="4400"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学习宣传贯彻二十大精神是首要政治任务</a:t>
            </a:r>
            <a:endParaRPr lang="zh-CN" altLang="en-US" dirty="0">
              <a:solidFill>
                <a:srgbClr val="FF0000"/>
              </a:solidFill>
            </a:endParaRPr>
          </a:p>
        </p:txBody>
      </p:sp>
      <p:sp>
        <p:nvSpPr>
          <p:cNvPr id="3" name="内容占位符 2"/>
          <p:cNvSpPr>
            <a:spLocks noGrp="1"/>
          </p:cNvSpPr>
          <p:nvPr>
            <p:ph sz="half" idx="1"/>
          </p:nvPr>
        </p:nvSpPr>
        <p:spPr/>
        <p:txBody>
          <a:bodyPr>
            <a:normAutofit fontScale="92500" lnSpcReduction="10000"/>
          </a:bodyPr>
          <a:lstStyle/>
          <a:p>
            <a:r>
              <a:rPr lang="zh-CN" altLang="en-US" dirty="0" smtClean="0"/>
              <a:t>学</a:t>
            </a:r>
            <a:r>
              <a:rPr lang="zh-CN" altLang="en-US" dirty="0"/>
              <a:t>习宣传贯彻党的二十大精神是当前和今后一个时期全党全国的</a:t>
            </a:r>
            <a:r>
              <a:rPr lang="zh-CN" altLang="en-US" dirty="0">
                <a:solidFill>
                  <a:srgbClr val="FF0000"/>
                </a:solidFill>
                <a:latin typeface="华文楷体" panose="02010600040101010101" pitchFamily="2" charset="-122"/>
                <a:ea typeface="华文楷体" panose="02010600040101010101" pitchFamily="2" charset="-122"/>
              </a:rPr>
              <a:t>首要政治任务</a:t>
            </a:r>
            <a:r>
              <a:rPr lang="zh-CN" altLang="en-US" dirty="0"/>
              <a:t>，</a:t>
            </a:r>
            <a:r>
              <a:rPr lang="zh-CN" altLang="en-US" dirty="0">
                <a:solidFill>
                  <a:srgbClr val="FF0000"/>
                </a:solidFill>
                <a:latin typeface="黑体" panose="02010609060101010101" pitchFamily="49" charset="-122"/>
                <a:ea typeface="黑体" panose="02010609060101010101" pitchFamily="49" charset="-122"/>
              </a:rPr>
              <a:t>事关</a:t>
            </a:r>
            <a:r>
              <a:rPr lang="zh-CN" altLang="en-US" dirty="0"/>
              <a:t>党和国家事业继往开来，</a:t>
            </a:r>
            <a:r>
              <a:rPr lang="zh-CN" altLang="en-US" dirty="0">
                <a:solidFill>
                  <a:srgbClr val="FF0000"/>
                </a:solidFill>
                <a:latin typeface="黑体" panose="02010609060101010101" pitchFamily="49" charset="-122"/>
                <a:ea typeface="黑体" panose="02010609060101010101" pitchFamily="49" charset="-122"/>
              </a:rPr>
              <a:t>事关</a:t>
            </a:r>
            <a:r>
              <a:rPr lang="zh-CN" altLang="en-US" dirty="0"/>
              <a:t>中国特色社会主义前途命运，</a:t>
            </a:r>
            <a:r>
              <a:rPr lang="zh-CN" altLang="en-US" dirty="0">
                <a:solidFill>
                  <a:srgbClr val="FF0000"/>
                </a:solidFill>
                <a:latin typeface="黑体" panose="02010609060101010101" pitchFamily="49" charset="-122"/>
                <a:ea typeface="黑体" panose="02010609060101010101" pitchFamily="49" charset="-122"/>
              </a:rPr>
              <a:t>事关</a:t>
            </a:r>
            <a:r>
              <a:rPr lang="zh-CN" altLang="en-US" dirty="0"/>
              <a:t>中华民族伟大复兴</a:t>
            </a:r>
            <a:r>
              <a:rPr lang="zh-CN" altLang="en-US" dirty="0" smtClean="0"/>
              <a:t>，</a:t>
            </a:r>
            <a:r>
              <a:rPr lang="en-US" altLang="zh-CN" dirty="0" smtClean="0"/>
              <a:t>【</a:t>
            </a:r>
            <a:r>
              <a:rPr lang="zh-CN" altLang="en-US" dirty="0" smtClean="0"/>
              <a:t>一个首要，三个事关</a:t>
            </a:r>
            <a:r>
              <a:rPr lang="en-US" altLang="zh-CN" dirty="0" smtClean="0"/>
              <a:t>】</a:t>
            </a:r>
            <a:endParaRPr lang="en-US" altLang="zh-CN" dirty="0" smtClean="0"/>
          </a:p>
          <a:p>
            <a:r>
              <a:rPr lang="zh-CN" altLang="en-US" dirty="0" smtClean="0">
                <a:latin typeface="黑体" panose="02010609060101010101" pitchFamily="49" charset="-122"/>
                <a:ea typeface="黑体" panose="02010609060101010101" pitchFamily="49" charset="-122"/>
              </a:rPr>
              <a:t>全党要在</a:t>
            </a:r>
            <a:r>
              <a:rPr lang="zh-CN" altLang="en-US" dirty="0" smtClean="0">
                <a:solidFill>
                  <a:srgbClr val="FF0000"/>
                </a:solidFill>
                <a:latin typeface="黑体" panose="02010609060101010101" pitchFamily="49" charset="-122"/>
                <a:ea typeface="黑体" panose="02010609060101010101" pitchFamily="49" charset="-122"/>
              </a:rPr>
              <a:t>全面学习、全面把握、全面落实</a:t>
            </a:r>
            <a:r>
              <a:rPr lang="zh-CN" altLang="en-US" dirty="0" smtClean="0">
                <a:latin typeface="黑体" panose="02010609060101010101" pitchFamily="49" charset="-122"/>
                <a:ea typeface="黑体" panose="02010609060101010101" pitchFamily="49" charset="-122"/>
              </a:rPr>
              <a:t>上下功夫</a:t>
            </a:r>
            <a:r>
              <a:rPr lang="zh-CN" altLang="en-US" dirty="0" smtClean="0"/>
              <a:t>，坚定不移把党的二十大提出的目标任务落到实处，奋力夺取全面建设社会主义现代化国家新胜利。（习近平同志讲话）</a:t>
            </a:r>
            <a:endParaRPr lang="zh-CN" altLang="en-US" dirty="0" smtClean="0"/>
          </a:p>
          <a:p>
            <a:endParaRPr lang="en-US" altLang="zh-CN" dirty="0" smtClean="0"/>
          </a:p>
          <a:p>
            <a:endParaRPr lang="zh-CN" altLang="en-US" dirty="0"/>
          </a:p>
        </p:txBody>
      </p:sp>
      <p:pic>
        <p:nvPicPr>
          <p:cNvPr id="5" name="Picture 2" descr="https://boot-img.xuexi.cn/image/1004/process/2261a27a229540fea3639134bde3735b.jpg"/>
          <p:cNvPicPr>
            <a:picLocks noChangeAspect="1" noChangeArrowheads="1"/>
          </p:cNvPicPr>
          <p:nvPr/>
        </p:nvPicPr>
        <p:blipFill>
          <a:blip r:embed="rId1" cstate="print"/>
          <a:srcRect/>
          <a:stretch>
            <a:fillRect/>
          </a:stretch>
        </p:blipFill>
        <p:spPr bwMode="auto">
          <a:xfrm>
            <a:off x="6489517" y="2597984"/>
            <a:ext cx="4333825" cy="2166913"/>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50439" y="527708"/>
            <a:ext cx="184731" cy="584775"/>
          </a:xfrm>
          <a:prstGeom prst="rect">
            <a:avLst/>
          </a:prstGeom>
          <a:solidFill>
            <a:schemeClr val="bg1"/>
          </a:solidFill>
        </p:spPr>
        <p:txBody>
          <a:bodyPr wrap="none">
            <a:spAutoFit/>
          </a:bodyPr>
          <a:lstStyle/>
          <a:p>
            <a:endParaRPr lang="zh-CN" altLang="en-US" sz="3200" b="1" dirty="0">
              <a:solidFill>
                <a:srgbClr val="002060"/>
              </a:solidFill>
              <a:latin typeface="等线" panose="02010600030101010101" pitchFamily="2" charset="-122"/>
              <a:ea typeface="等线" panose="02010600030101010101" pitchFamily="2" charset="-122"/>
            </a:endParaRPr>
          </a:p>
        </p:txBody>
      </p:sp>
      <p:sp>
        <p:nvSpPr>
          <p:cNvPr id="7" name="矩形 6"/>
          <p:cNvSpPr/>
          <p:nvPr/>
        </p:nvSpPr>
        <p:spPr>
          <a:xfrm>
            <a:off x="697865" y="1325245"/>
            <a:ext cx="10599420" cy="3138170"/>
          </a:xfrm>
          <a:prstGeom prst="rect">
            <a:avLst/>
          </a:prstGeom>
          <a:solidFill>
            <a:schemeClr val="bg1"/>
          </a:solidFill>
        </p:spPr>
        <p:txBody>
          <a:bodyPr wrap="square">
            <a:spAutoFit/>
          </a:bodyPr>
          <a:lstStyle/>
          <a:p>
            <a:pPr marL="342900" indent="-342900">
              <a:lnSpc>
                <a:spcPct val="150000"/>
              </a:lnSpc>
              <a:buClr>
                <a:srgbClr val="FF0000"/>
              </a:buClr>
              <a:buFont typeface="Wingdings" panose="05000000000000000000" pitchFamily="2" charset="2"/>
              <a:buChar char="l"/>
            </a:pPr>
            <a:r>
              <a:rPr lang="zh-CN" altLang="en-US" sz="2200" dirty="0">
                <a:solidFill>
                  <a:srgbClr val="002060"/>
                </a:solidFill>
                <a:latin typeface="Times New Roman" panose="02020603050405020304" charset="0"/>
                <a:ea typeface="华文中宋" panose="02010600040101010101" pitchFamily="2" charset="-122"/>
                <a:cs typeface="Times New Roman" panose="02020603050405020304" charset="0"/>
              </a:rPr>
              <a:t>党的二十</a:t>
            </a:r>
            <a:r>
              <a:rPr lang="zh-CN" altLang="en-US" sz="2200" dirty="0" smtClean="0">
                <a:solidFill>
                  <a:srgbClr val="002060"/>
                </a:solidFill>
                <a:latin typeface="Times New Roman" panose="02020603050405020304" charset="0"/>
                <a:ea typeface="华文中宋" panose="02010600040101010101" pitchFamily="2" charset="-122"/>
                <a:cs typeface="Times New Roman" panose="02020603050405020304" charset="0"/>
              </a:rPr>
              <a:t>大是</a:t>
            </a:r>
            <a:r>
              <a:rPr lang="zh-CN" altLang="en-US" sz="2200" dirty="0">
                <a:solidFill>
                  <a:srgbClr val="002060"/>
                </a:solidFill>
                <a:latin typeface="Times New Roman" panose="02020603050405020304" charset="0"/>
                <a:ea typeface="华文中宋" panose="02010600040101010101" pitchFamily="2" charset="-122"/>
                <a:cs typeface="Times New Roman" panose="02020603050405020304" charset="0"/>
              </a:rPr>
              <a:t>我们党在进入全面建设社会主义现代化国家新征程的关键时刻召开的一次十分重要的大会</a:t>
            </a:r>
            <a:r>
              <a:rPr lang="zh-CN" altLang="en-US" sz="2200" dirty="0" smtClean="0">
                <a:solidFill>
                  <a:srgbClr val="002060"/>
                </a:solidFill>
                <a:latin typeface="Times New Roman" panose="02020603050405020304" charset="0"/>
                <a:ea typeface="华文中宋" panose="02010600040101010101" pitchFamily="2" charset="-122"/>
                <a:cs typeface="Times New Roman" panose="02020603050405020304" charset="0"/>
              </a:rPr>
              <a:t>，科学谋划了未来 </a:t>
            </a:r>
            <a:r>
              <a:rPr lang="en-US" altLang="zh-CN" sz="2200" dirty="0">
                <a:solidFill>
                  <a:srgbClr val="002060"/>
                </a:solidFill>
                <a:latin typeface="Times New Roman" panose="02020603050405020304" charset="0"/>
                <a:ea typeface="华文中宋" panose="02010600040101010101" pitchFamily="2" charset="-122"/>
                <a:cs typeface="Times New Roman" panose="02020603050405020304" charset="0"/>
              </a:rPr>
              <a:t>5 </a:t>
            </a:r>
            <a:r>
              <a:rPr lang="zh-CN" altLang="en-US" sz="2200" dirty="0">
                <a:solidFill>
                  <a:srgbClr val="002060"/>
                </a:solidFill>
                <a:latin typeface="Times New Roman" panose="02020603050405020304" charset="0"/>
                <a:ea typeface="华文中宋" panose="02010600040101010101" pitchFamily="2" charset="-122"/>
                <a:cs typeface="Times New Roman" panose="02020603050405020304" charset="0"/>
              </a:rPr>
              <a:t>年乃至更长时期党和国家事业发展的目标任务和大政方针</a:t>
            </a:r>
            <a:r>
              <a:rPr lang="zh-CN" altLang="en-US" sz="2200" dirty="0" smtClean="0">
                <a:solidFill>
                  <a:srgbClr val="002060"/>
                </a:solidFill>
                <a:latin typeface="Times New Roman" panose="02020603050405020304" charset="0"/>
                <a:ea typeface="华文中宋" panose="02010600040101010101" pitchFamily="2" charset="-122"/>
                <a:cs typeface="Times New Roman" panose="02020603050405020304" charset="0"/>
              </a:rPr>
              <a:t>。</a:t>
            </a:r>
            <a:endParaRPr lang="en-US" altLang="zh-CN" sz="2200" dirty="0" smtClean="0">
              <a:solidFill>
                <a:srgbClr val="002060"/>
              </a:solidFill>
              <a:latin typeface="Times New Roman" panose="02020603050405020304" charset="0"/>
              <a:ea typeface="华文中宋" panose="02010600040101010101" pitchFamily="2" charset="-122"/>
              <a:cs typeface="Times New Roman" panose="02020603050405020304" charset="0"/>
            </a:endParaRPr>
          </a:p>
          <a:p>
            <a:pPr marL="342900" indent="-342900">
              <a:lnSpc>
                <a:spcPct val="150000"/>
              </a:lnSpc>
              <a:buClr>
                <a:srgbClr val="FF0000"/>
              </a:buClr>
              <a:buFont typeface="Wingdings" panose="05000000000000000000" pitchFamily="2" charset="2"/>
              <a:buChar char="l"/>
            </a:pPr>
            <a:r>
              <a:rPr lang="zh-CN" altLang="en-US" sz="2200" dirty="0" smtClean="0">
                <a:solidFill>
                  <a:srgbClr val="002060"/>
                </a:solidFill>
                <a:latin typeface="Times New Roman" panose="02020603050405020304" charset="0"/>
                <a:ea typeface="华文中宋" panose="02010600040101010101" pitchFamily="2" charset="-122"/>
                <a:cs typeface="Times New Roman" panose="02020603050405020304" charset="0"/>
              </a:rPr>
              <a:t>我们要自觉做到两个维护，紧密团结在以习近平同志为核心的党中央周围。</a:t>
            </a:r>
            <a:endParaRPr lang="en-US" altLang="zh-CN" sz="2200" dirty="0" smtClean="0">
              <a:solidFill>
                <a:srgbClr val="002060"/>
              </a:solidFill>
              <a:latin typeface="Times New Roman" panose="02020603050405020304" charset="0"/>
              <a:ea typeface="华文中宋" panose="02010600040101010101" pitchFamily="2" charset="-122"/>
              <a:cs typeface="Times New Roman" panose="02020603050405020304" charset="0"/>
            </a:endParaRPr>
          </a:p>
          <a:p>
            <a:pPr marL="342900" indent="-342900">
              <a:lnSpc>
                <a:spcPct val="150000"/>
              </a:lnSpc>
              <a:buClr>
                <a:srgbClr val="FF0000"/>
              </a:buClr>
              <a:buFont typeface="Wingdings" panose="05000000000000000000" pitchFamily="2" charset="2"/>
              <a:buChar char="l"/>
            </a:pPr>
            <a:r>
              <a:rPr lang="zh-CN" altLang="en-US" sz="2200" dirty="0" smtClean="0">
                <a:solidFill>
                  <a:srgbClr val="002060"/>
                </a:solidFill>
                <a:latin typeface="Times New Roman" panose="02020603050405020304" charset="0"/>
                <a:ea typeface="华文中宋" panose="02010600040101010101" pitchFamily="2" charset="-122"/>
                <a:cs typeface="Times New Roman" panose="02020603050405020304" charset="0"/>
              </a:rPr>
              <a:t>新</a:t>
            </a:r>
            <a:r>
              <a:rPr lang="zh-CN" altLang="en-US" sz="2200" dirty="0">
                <a:solidFill>
                  <a:srgbClr val="002060"/>
                </a:solidFill>
                <a:latin typeface="Times New Roman" panose="02020603050405020304" charset="0"/>
                <a:ea typeface="华文中宋" panose="02010600040101010101" pitchFamily="2" charset="-122"/>
                <a:cs typeface="Times New Roman" panose="02020603050405020304" charset="0"/>
              </a:rPr>
              <a:t>征程是充满光荣和梦想的远征。蓝图已经绘就，号角已经吹响。我们要踔厉奋发、勇毅前行，</a:t>
            </a:r>
            <a:r>
              <a:rPr lang="zh-CN" altLang="en-US" sz="2200" b="1" dirty="0">
                <a:solidFill>
                  <a:srgbClr val="002060"/>
                </a:solidFill>
                <a:latin typeface="Times New Roman" panose="02020603050405020304" charset="0"/>
                <a:ea typeface="华文中宋" panose="02010600040101010101" pitchFamily="2" charset="-122"/>
                <a:cs typeface="Times New Roman" panose="02020603050405020304" charset="0"/>
              </a:rPr>
              <a:t>努力创造更加灿烂的</a:t>
            </a:r>
            <a:r>
              <a:rPr lang="zh-CN" altLang="en-US" sz="2200" b="1" dirty="0" smtClean="0">
                <a:solidFill>
                  <a:srgbClr val="002060"/>
                </a:solidFill>
                <a:latin typeface="Times New Roman" panose="02020603050405020304" charset="0"/>
                <a:ea typeface="华文中宋" panose="02010600040101010101" pitchFamily="2" charset="-122"/>
                <a:cs typeface="Times New Roman" panose="02020603050405020304" charset="0"/>
              </a:rPr>
              <a:t>明天</a:t>
            </a:r>
            <a:r>
              <a:rPr lang="zh-CN" altLang="en-US" sz="2200" dirty="0" smtClean="0">
                <a:solidFill>
                  <a:srgbClr val="002060"/>
                </a:solidFill>
                <a:latin typeface="Times New Roman" panose="02020603050405020304" charset="0"/>
                <a:ea typeface="华文中宋" panose="02010600040101010101" pitchFamily="2" charset="-122"/>
                <a:cs typeface="Times New Roman" panose="02020603050405020304" charset="0"/>
              </a:rPr>
              <a:t>。</a:t>
            </a:r>
            <a:endParaRPr lang="zh-CN" altLang="en-US" sz="2200" dirty="0">
              <a:solidFill>
                <a:srgbClr val="002060"/>
              </a:solidFill>
              <a:latin typeface="Times New Roman" panose="02020603050405020304" charset="0"/>
              <a:ea typeface="华文中宋" panose="02010600040101010101" pitchFamily="2" charset="-122"/>
              <a:cs typeface="Times New Roman" panose="02020603050405020304" charset="0"/>
            </a:endParaRPr>
          </a:p>
        </p:txBody>
      </p:sp>
      <p:grpSp>
        <p:nvGrpSpPr>
          <p:cNvPr id="9" name="组合 8"/>
          <p:cNvGrpSpPr/>
          <p:nvPr/>
        </p:nvGrpSpPr>
        <p:grpSpPr>
          <a:xfrm>
            <a:off x="697681" y="360635"/>
            <a:ext cx="1619850" cy="646331"/>
            <a:chOff x="6591297" y="2170751"/>
            <a:chExt cx="2345858" cy="646331"/>
          </a:xfrm>
        </p:grpSpPr>
        <p:sp>
          <p:nvSpPr>
            <p:cNvPr id="10" name="平行四边形 9"/>
            <p:cNvSpPr/>
            <p:nvPr/>
          </p:nvSpPr>
          <p:spPr>
            <a:xfrm rot="10800000" flipV="1">
              <a:off x="6591297" y="2276758"/>
              <a:ext cx="248249" cy="409575"/>
            </a:xfrm>
            <a:prstGeom prst="parallelogram">
              <a:avLst>
                <a:gd name="adj" fmla="val 0"/>
              </a:avLst>
            </a:prstGeom>
            <a:solidFill>
              <a:srgbClr val="BC2C2B"/>
            </a:solidFill>
            <a:ln w="6350">
              <a:solidFill>
                <a:srgbClr val="BC2C2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11" name="平行四边形 10"/>
            <p:cNvSpPr/>
            <p:nvPr/>
          </p:nvSpPr>
          <p:spPr>
            <a:xfrm rot="10800000" flipV="1">
              <a:off x="6682737" y="2276758"/>
              <a:ext cx="156809" cy="409575"/>
            </a:xfrm>
            <a:prstGeom prst="parallelogram">
              <a:avLst>
                <a:gd name="adj" fmla="val 0"/>
              </a:avLst>
            </a:prstGeom>
            <a:gradFill flip="none" rotWithShape="1">
              <a:gsLst>
                <a:gs pos="100000">
                  <a:srgbClr val="FFC659">
                    <a:alpha val="25000"/>
                  </a:srgbClr>
                </a:gs>
                <a:gs pos="0">
                  <a:srgbClr val="FDE5BC">
                    <a:alpha val="0"/>
                  </a:srgbClr>
                </a:gs>
              </a:gsLst>
              <a:lin ang="0" scaled="1"/>
            </a:gradFill>
            <a:ln w="6350">
              <a:gradFill flip="none" rotWithShape="1">
                <a:gsLst>
                  <a:gs pos="0">
                    <a:srgbClr val="FFC659"/>
                  </a:gs>
                  <a:gs pos="100000">
                    <a:srgbClr val="FFC659">
                      <a:alpha val="0"/>
                    </a:srgbClr>
                  </a:gs>
                </a:gsLst>
                <a:lin ang="108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b="1" dirty="0"/>
            </a:p>
          </p:txBody>
        </p:sp>
        <p:sp>
          <p:nvSpPr>
            <p:cNvPr id="12" name="文本框 4"/>
            <p:cNvSpPr txBox="1"/>
            <p:nvPr/>
          </p:nvSpPr>
          <p:spPr>
            <a:xfrm>
              <a:off x="7087799" y="2170751"/>
              <a:ext cx="1849356" cy="646331"/>
            </a:xfrm>
            <a:prstGeom prst="rect">
              <a:avLst/>
            </a:prstGeom>
            <a:solidFill>
              <a:schemeClr val="bg1"/>
            </a:solidFill>
          </p:spPr>
          <p:txBody>
            <a:bodyPr wrap="square" rtlCol="0">
              <a:spAutoFit/>
            </a:bodyPr>
            <a:lstStyle>
              <a:defPPr>
                <a:defRPr lang="zh-CN"/>
              </a:defPPr>
              <a:lvl1pPr>
                <a:defRPr sz="2400">
                  <a:gradFill flip="none" rotWithShape="1">
                    <a:gsLst>
                      <a:gs pos="18000">
                        <a:srgbClr val="E00E0C">
                          <a:alpha val="80000"/>
                        </a:srgbClr>
                      </a:gs>
                      <a:gs pos="100000">
                        <a:srgbClr val="E00E0C">
                          <a:lumMod val="90000"/>
                        </a:srgbClr>
                      </a:gs>
                    </a:gsLst>
                    <a:lin ang="5400000" scaled="1"/>
                  </a:gradFill>
                  <a:latin typeface="思源宋体 CN Heavy" panose="02020900000000000000" pitchFamily="18" charset="-122"/>
                  <a:ea typeface="思源宋体 CN Heavy" panose="02020900000000000000" pitchFamily="18" charset="-122"/>
                </a:defRPr>
              </a:lvl1pPr>
            </a:lstStyle>
            <a:p>
              <a:r>
                <a:rPr lang="zh-CN" altLang="en-US" sz="3600" spc="600" dirty="0" smtClean="0">
                  <a:latin typeface="华文中宋" panose="02010600040101010101" pitchFamily="2" charset="-122"/>
                  <a:ea typeface="华文中宋" panose="02010600040101010101" pitchFamily="2" charset="-122"/>
                </a:rPr>
                <a:t>结语</a:t>
              </a:r>
              <a:endParaRPr lang="en-US" altLang="zh-CN" sz="3600" spc="600" dirty="0">
                <a:latin typeface="华文中宋" panose="02010600040101010101" pitchFamily="2" charset="-122"/>
                <a:ea typeface="华文中宋" panose="020106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PLACING_PICTURE_USER_VIEWPORT" val="{&quot;height&quot;:4330.108661417323,&quot;width&quot;:7201.655118110236}"/>
</p:tagLst>
</file>

<file path=ppt/tags/tag2.xml><?xml version="1.0" encoding="utf-8"?>
<p:tagLst xmlns:p="http://schemas.openxmlformats.org/presentationml/2006/main">
  <p:tag name="PA" val="v5.2.11"/>
</p:tagLst>
</file>

<file path=ppt/tags/tag3.xml><?xml version="1.0" encoding="utf-8"?>
<p:tagLst xmlns:p="http://schemas.openxmlformats.org/presentationml/2006/main">
  <p:tag name="PA" val="v5.2.11"/>
</p:tagLst>
</file>

<file path=ppt/tags/tag4.xml><?xml version="1.0" encoding="utf-8"?>
<p:tagLst xmlns:p="http://schemas.openxmlformats.org/presentationml/2006/main">
  <p:tag name="KSO_WPP_MARK_KEY" val="9c05824f-c100-4e04-8390-4adb3bc35f39"/>
  <p:tag name="COMMONDATA" val="eyJoZGlkIjoiYjUxMGJjYzIwMGQ5N2RhY2Y3ZTJmOTJiOTFiYjA5M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11288</Words>
  <Application>WPS 演示</Application>
  <PresentationFormat>自定义</PresentationFormat>
  <Paragraphs>814</Paragraphs>
  <Slides>62</Slides>
  <Notes>39</Notes>
  <HiddenSlides>0</HiddenSlides>
  <MMClips>0</MMClips>
  <ScaleCrop>false</ScaleCrop>
  <HeadingPairs>
    <vt:vector size="6" baseType="variant">
      <vt:variant>
        <vt:lpstr>已用的字体</vt:lpstr>
      </vt:variant>
      <vt:variant>
        <vt:i4>40</vt:i4>
      </vt:variant>
      <vt:variant>
        <vt:lpstr>主题</vt:lpstr>
      </vt:variant>
      <vt:variant>
        <vt:i4>2</vt:i4>
      </vt:variant>
      <vt:variant>
        <vt:lpstr>幻灯片标题</vt:lpstr>
      </vt:variant>
      <vt:variant>
        <vt:i4>62</vt:i4>
      </vt:variant>
    </vt:vector>
  </HeadingPairs>
  <TitlesOfParts>
    <vt:vector size="104" baseType="lpstr">
      <vt:lpstr>Arial</vt:lpstr>
      <vt:lpstr>宋体</vt:lpstr>
      <vt:lpstr>Wingdings</vt:lpstr>
      <vt:lpstr>黑体</vt:lpstr>
      <vt:lpstr>等线</vt:lpstr>
      <vt:lpstr>楷体</vt:lpstr>
      <vt:lpstr>华文中宋</vt:lpstr>
      <vt:lpstr>Helvetica</vt:lpstr>
      <vt:lpstr>微软雅黑</vt:lpstr>
      <vt:lpstr>等线 Light</vt:lpstr>
      <vt:lpstr>华文琥珀</vt:lpstr>
      <vt:lpstr>Calibri</vt:lpstr>
      <vt:lpstr>Calibri</vt:lpstr>
      <vt:lpstr>华文楷体</vt:lpstr>
      <vt:lpstr>Arial</vt:lpstr>
      <vt:lpstr>思源黑体 CN Light</vt:lpstr>
      <vt:lpstr>思源黑体 CN Medium</vt:lpstr>
      <vt:lpstr>华文行楷</vt:lpstr>
      <vt:lpstr>思源宋体 CN Heavy</vt:lpstr>
      <vt:lpstr>Arial Unicode MS</vt:lpstr>
      <vt:lpstr>仿宋</vt:lpstr>
      <vt:lpstr>思源黑体 CN Bold</vt:lpstr>
      <vt:lpstr>思源黑体</vt:lpstr>
      <vt:lpstr>思源黑体 CN Normal</vt:lpstr>
      <vt:lpstr>方正黑体简体</vt:lpstr>
      <vt:lpstr>方正楷体_GBK</vt:lpstr>
      <vt:lpstr>Roboto Regular</vt:lpstr>
      <vt:lpstr>思源黑体 CN Regular</vt:lpstr>
      <vt:lpstr>思源宋体 Heavy</vt:lpstr>
      <vt:lpstr>Roboto</vt:lpstr>
      <vt:lpstr>时尚中黑简体</vt:lpstr>
      <vt:lpstr>隶书</vt:lpstr>
      <vt:lpstr>华文新魏</vt:lpstr>
      <vt:lpstr>汉仪青云简</vt:lpstr>
      <vt:lpstr>方正大标宋简体</vt:lpstr>
      <vt:lpstr>安景臣毛笔行书</vt:lpstr>
      <vt:lpstr>Times New Roman</vt:lpstr>
      <vt:lpstr>站酷小薇LOGO体</vt:lpstr>
      <vt:lpstr>站酷高端黑</vt:lpstr>
      <vt:lpstr>字魂镇魂手书</vt:lpstr>
      <vt:lpstr>Office 主题</vt:lpstr>
      <vt:lpstr>1_Office 主题​​</vt:lpstr>
      <vt:lpstr>PowerPoint 演示文稿</vt:lpstr>
      <vt:lpstr>党的二十大的重大意义</vt:lpstr>
      <vt:lpstr>如何深刻领会和把握二十大精神</vt:lpstr>
      <vt:lpstr>  如何深刻把握和领会二十大精神【参加广西代表团座谈时提出】  </vt:lpstr>
      <vt:lpstr>PowerPoint 演示文稿</vt:lpstr>
      <vt:lpstr>PowerPoint 演示文稿</vt:lpstr>
      <vt:lpstr>排在首位的是新时代这十年，党和人民共同经历的三件大事</vt:lpstr>
      <vt:lpstr>（一）十九大以来把新时代中国特色社会主义推向前进【13个方面】</vt:lpstr>
      <vt:lpstr>（二）十八大以来的10年：党和国家事业取得历史性成就、发生历史性变革【十六个方面】</vt:lpstr>
      <vt:lpstr>PowerPoint 演示文稿</vt:lpstr>
      <vt:lpstr>PowerPoint 演示文稿</vt:lpstr>
      <vt:lpstr>PowerPoint 演示文稿</vt:lpstr>
      <vt:lpstr>深刻理解“两个确立”是新时代10年推动党和国家事业取得历史性成就、发生历史性变革的决定性因素</vt:lpstr>
      <vt:lpstr>PowerPoint 演示文稿</vt:lpstr>
      <vt:lpstr>    牢牢把握习近平新时代中国特色社会主义思想的世界观与方法论     【“六个坚持”是中国化时代化的马克思主义蕴含的世界观和方法论，是贯穿其中的立场观点方法，是习近平新时代中国特色社会主义思想的精髓要义。】 </vt:lpstr>
      <vt:lpstr>1、坚持人民至上是对马克思主义政党政治属性和政治功能理论的丰富发展（目的是站稳人民立场）</vt:lpstr>
      <vt:lpstr>2、坚持自信自立是对马克思主义理论自信精神的丰富发展 （目的是增强政治定力）</vt:lpstr>
      <vt:lpstr>3、坚持守正创新是对马克思主义认识论和唯物辩证法的丰富发展（目的是不犯颠覆性错误）</vt:lpstr>
      <vt:lpstr>4、坚持问题导向是对马克思主义问题导向思维方法的丰富发展 （目的是提升发现、分析和解决问题的能力</vt:lpstr>
      <vt:lpstr>PowerPoint 演示文稿</vt:lpstr>
      <vt:lpstr>5、坚持系统观念是对马克思主义系统观的丰富发展</vt:lpstr>
      <vt:lpstr>6、坚持胸怀天下是对马克思主义为全人类谋利益崇高价值追求的丰富发展</vt:lpstr>
      <vt:lpstr>小结：“六个坚持”是党的二十大报告的一个重大理论贡献</vt:lpstr>
      <vt:lpstr>PowerPoint 演示文稿</vt:lpstr>
      <vt:lpstr>1、中国式现代化的科学内涵</vt:lpstr>
      <vt:lpstr>PowerPoint 演示文稿</vt:lpstr>
      <vt:lpstr>PowerPoint 演示文稿</vt:lpstr>
      <vt:lpstr>PowerPoint 演示文稿</vt:lpstr>
      <vt:lpstr>1-3推进中国式现代化必须牢牢把握的重大原则(五条)</vt:lpstr>
      <vt:lpstr>PowerPoint 演示文稿</vt:lpstr>
      <vt:lpstr>2、全面建设社会主义现代化国家的重要部署</vt:lpstr>
      <vt:lpstr>PowerPoint 演示文稿</vt:lpstr>
      <vt:lpstr>PowerPoint 演示文稿</vt:lpstr>
      <vt:lpstr>PowerPoint 演示文稿</vt:lpstr>
      <vt:lpstr>案例：无锡连云港携手，“江苏号”中欧班列开行</vt:lpstr>
      <vt:lpstr>高水平对外开放是高质量发展的重要目标</vt:lpstr>
      <vt:lpstr>PowerPoint 演示文稿</vt:lpstr>
      <vt:lpstr>实施科教兴国战略，强化现代化建设人才支撑</vt:lpstr>
      <vt:lpstr>PowerPoint 演示文稿</vt:lpstr>
      <vt:lpstr>PowerPoint 演示文稿</vt:lpstr>
      <vt:lpstr>PowerPoint 演示文稿</vt:lpstr>
      <vt:lpstr>PowerPoint 演示文稿</vt:lpstr>
      <vt:lpstr>共同富裕是重要目标</vt:lpstr>
      <vt:lpstr>四大举措</vt:lpstr>
      <vt:lpstr>PowerPoint 演示文稿</vt:lpstr>
      <vt:lpstr>发展举措</vt:lpstr>
      <vt:lpstr>PowerPoint 演示文稿</vt:lpstr>
      <vt:lpstr>PowerPoint 演示文稿</vt:lpstr>
      <vt:lpstr>三个方面的安全问题值得高度重视</vt:lpstr>
      <vt:lpstr>小结：中国式现代化，为人类实现现代化提供了全新选择</vt:lpstr>
      <vt:lpstr>PowerPoint 演示文稿</vt:lpstr>
      <vt:lpstr>1、时刻保持解决大党独有难题的清醒和坚定</vt:lpstr>
      <vt:lpstr>  2、牢记“三个务必”</vt:lpstr>
      <vt:lpstr>3、宝贵历史经验：坚持自我革命</vt:lpstr>
      <vt:lpstr>PowerPoint 演示文稿</vt:lpstr>
      <vt:lpstr>5、全面从严治党：两个“永远在路上” </vt:lpstr>
      <vt:lpstr>PowerPoint 演示文稿</vt:lpstr>
      <vt:lpstr>牢牢把握团结奋斗的时代要求</vt:lpstr>
      <vt:lpstr>PowerPoint 演示文稿</vt:lpstr>
      <vt:lpstr>全面学习、全面把握、全面落实二十大精神</vt:lpstr>
      <vt:lpstr>学习宣传贯彻二十大精神是首要政治任务</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www.xi87.cn，联系群主QQ 1324263661，微信545658867，海量热门优质材料和PPT课件</dc:creator>
  <cp:lastModifiedBy>NTKO</cp:lastModifiedBy>
  <cp:revision>410</cp:revision>
  <dcterms:created xsi:type="dcterms:W3CDTF">2021-06-24T07:44:00Z</dcterms:created>
  <dcterms:modified xsi:type="dcterms:W3CDTF">2023-01-03T07:05:12Z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A006552D004F41B6BCD4A4280CDD077B</vt:lpwstr>
  </property>
  <property fmtid="{D5CDD505-2E9C-101B-9397-08002B2CF9AE}" pid="3" name="KSOProductBuildVer">
    <vt:lpwstr>2052-11.1.0.12763</vt:lpwstr>
  </property>
</Properties>
</file>