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sldIdLst>
    <p:sldId id="2736" r:id="rId3"/>
    <p:sldId id="2737" r:id="rId4"/>
    <p:sldId id="2739" r:id="rId5"/>
    <p:sldId id="2055" r:id="rId6"/>
    <p:sldId id="2742" r:id="rId7"/>
    <p:sldId id="1612" r:id="rId8"/>
    <p:sldId id="291" r:id="rId9"/>
    <p:sldId id="292" r:id="rId10"/>
    <p:sldId id="293" r:id="rId11"/>
    <p:sldId id="1974" r:id="rId12"/>
    <p:sldId id="294" r:id="rId13"/>
    <p:sldId id="1970" r:id="rId14"/>
    <p:sldId id="464" r:id="rId15"/>
    <p:sldId id="467" r:id="rId16"/>
    <p:sldId id="272" r:id="rId17"/>
    <p:sldId id="257" r:id="rId18"/>
    <p:sldId id="258" r:id="rId19"/>
    <p:sldId id="2762" r:id="rId20"/>
    <p:sldId id="2763" r:id="rId21"/>
    <p:sldId id="2744" r:id="rId22"/>
    <p:sldId id="2745" r:id="rId23"/>
    <p:sldId id="1609" r:id="rId24"/>
    <p:sldId id="2818" r:id="rId25"/>
    <p:sldId id="2819" r:id="rId26"/>
    <p:sldId id="2820" r:id="rId27"/>
    <p:sldId id="2755" r:id="rId28"/>
    <p:sldId id="2858" r:id="rId29"/>
    <p:sldId id="2757" r:id="rId30"/>
    <p:sldId id="2759" r:id="rId31"/>
    <p:sldId id="1739" r:id="rId32"/>
    <p:sldId id="1740" r:id="rId33"/>
    <p:sldId id="1742" r:id="rId34"/>
    <p:sldId id="1743" r:id="rId35"/>
    <p:sldId id="1747" r:id="rId36"/>
    <p:sldId id="2860" r:id="rId37"/>
    <p:sldId id="1750" r:id="rId38"/>
    <p:sldId id="1751" r:id="rId39"/>
    <p:sldId id="1753" r:id="rId40"/>
    <p:sldId id="1754" r:id="rId41"/>
    <p:sldId id="2035" r:id="rId42"/>
    <p:sldId id="1757" r:id="rId43"/>
    <p:sldId id="1692" r:id="rId44"/>
    <p:sldId id="309" r:id="rId45"/>
    <p:sldId id="2764" r:id="rId46"/>
    <p:sldId id="2765" r:id="rId47"/>
    <p:sldId id="2766" r:id="rId48"/>
    <p:sldId id="2768" r:id="rId49"/>
    <p:sldId id="283" r:id="rId50"/>
    <p:sldId id="284" r:id="rId51"/>
    <p:sldId id="286" r:id="rId52"/>
    <p:sldId id="2760" r:id="rId53"/>
    <p:sldId id="2750" r:id="rId54"/>
    <p:sldId id="2861" r:id="rId55"/>
    <p:sldId id="2773" r:id="rId56"/>
    <p:sldId id="2771" r:id="rId57"/>
    <p:sldId id="2774" r:id="rId58"/>
    <p:sldId id="2749" r:id="rId59"/>
    <p:sldId id="2775" r:id="rId60"/>
    <p:sldId id="2814" r:id="rId61"/>
    <p:sldId id="2019" r:id="rId62"/>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建民" initials="张"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426" y="-9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8" Type="http://schemas.openxmlformats.org/officeDocument/2006/relationships/tags" Target="tags/tag4.xml"/><Relationship Id="rId67" Type="http://schemas.openxmlformats.org/officeDocument/2006/relationships/commentAuthors" Target="commentAuthors.xml"/><Relationship Id="rId66" Type="http://schemas.openxmlformats.org/officeDocument/2006/relationships/tableStyles" Target="tableStyles.xml"/><Relationship Id="rId65" Type="http://schemas.openxmlformats.org/officeDocument/2006/relationships/viewProps" Target="viewProps.xml"/><Relationship Id="rId64" Type="http://schemas.openxmlformats.org/officeDocument/2006/relationships/presProps" Target="presProps.xml"/><Relationship Id="rId63" Type="http://schemas.openxmlformats.org/officeDocument/2006/relationships/notesMaster" Target="notesMasters/notesMaster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198A0-AB2C-455F-963F-BAFC77DE5FF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1A9AC-CA8A-44CB-BE30-7DBCB1AF777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eaLnBrk="1" hangingPunct="1"/>
            <a:endParaRPr lang="zh-CN" altLang="en-US" dirty="0">
              <a:latin typeface="Arial" panose="020B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eaLnBrk="1" hangingPunct="1"/>
            <a:endParaRPr lang="zh-CN" altLang="en-US" dirty="0">
              <a:latin typeface="Arial" panose="020B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16.jpeg"/><Relationship Id="rId3" Type="http://schemas.openxmlformats.org/officeDocument/2006/relationships/tags" Target="../tags/tag1.xml"/><Relationship Id="rId2" Type="http://schemas.openxmlformats.org/officeDocument/2006/relationships/image" Target="../media/image15.jpe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9.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hyperlink" Target="http://tupian.hudong.com/s/%E4%BC%8A%E5%B0%B9/xgtupian/1/4" TargetMode="Externa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38.png"/><Relationship Id="rId3" Type="http://schemas.openxmlformats.org/officeDocument/2006/relationships/image" Target="file:///C:\Users\LX\AppData\Local\Temp\wps\INetCache\0b7c7f64bed129e2cc475dbd850a16ea" TargetMode="External"/><Relationship Id="rId2" Type="http://schemas.openxmlformats.org/officeDocument/2006/relationships/image" Target="../media/image37.jpeg"/><Relationship Id="rId1" Type="http://schemas.openxmlformats.org/officeDocument/2006/relationships/image" Target="../media/image36.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9.jpeg"/><Relationship Id="rId1" Type="http://schemas.openxmlformats.org/officeDocument/2006/relationships/image" Target="../media/image4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3.jpeg"/><Relationship Id="rId1" Type="http://schemas.openxmlformats.org/officeDocument/2006/relationships/image" Target="../media/image5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7.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8.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jpe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1.jpeg"/><Relationship Id="rId1" Type="http://schemas.openxmlformats.org/officeDocument/2006/relationships/hyperlink" Target="http://photo.blog.sina.com.cn/showpic.html" TargetMode="Externa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2.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4.jpeg"/><Relationship Id="rId1" Type="http://schemas.openxmlformats.org/officeDocument/2006/relationships/image" Target="../media/image63.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65.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7.jpeg"/><Relationship Id="rId1" Type="http://schemas.openxmlformats.org/officeDocument/2006/relationships/image" Target="../media/image66.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9.jpeg"/><Relationship Id="rId1" Type="http://schemas.openxmlformats.org/officeDocument/2006/relationships/image" Target="../media/image68.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72.jpeg"/><Relationship Id="rId3" Type="http://schemas.openxmlformats.org/officeDocument/2006/relationships/tags" Target="../tags/tag3.xml"/><Relationship Id="rId2" Type="http://schemas.openxmlformats.org/officeDocument/2006/relationships/image" Target="../media/image71.jpeg"/><Relationship Id="rId1" Type="http://schemas.openxmlformats.org/officeDocument/2006/relationships/tags" Target="../tags/tag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4.jpeg"/><Relationship Id="rId1" Type="http://schemas.openxmlformats.org/officeDocument/2006/relationships/image" Target="../media/image73.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6.jpeg"/><Relationship Id="rId1" Type="http://schemas.openxmlformats.org/officeDocument/2006/relationships/image" Target="../media/image7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558925" y="1122363"/>
            <a:ext cx="9144000" cy="2387600"/>
          </a:xfrm>
        </p:spPr>
        <p:txBody>
          <a:bodyPr/>
          <a:lstStyle/>
          <a:p>
            <a:r>
              <a:rPr lang="zh-CN" altLang="en-US" dirty="0">
                <a:solidFill>
                  <a:srgbClr val="FF0000"/>
                </a:solidFill>
                <a:latin typeface="华文琥珀" panose="02010800040101010101" pitchFamily="2" charset="-122"/>
                <a:ea typeface="华文琥珀" panose="02010800040101010101" pitchFamily="2" charset="-122"/>
              </a:rPr>
              <a:t>一、文化自信在中华民族伟大复兴进程中的地位与作用</a:t>
            </a:r>
            <a:endParaRPr lang="zh-CN" altLang="en-US" dirty="0">
              <a:solidFill>
                <a:srgbClr val="FF0000"/>
              </a:solidFill>
              <a:latin typeface="华文琥珀" panose="02010800040101010101" pitchFamily="2" charset="-122"/>
              <a:ea typeface="华文琥珀" panose="02010800040101010101" pitchFamily="2" charset="-122"/>
            </a:endParaRPr>
          </a:p>
        </p:txBody>
      </p:sp>
      <p:sp>
        <p:nvSpPr>
          <p:cNvPr id="6" name="副标题 5"/>
          <p:cNvSpPr>
            <a:spLocks noGrp="1"/>
          </p:cNvSpPr>
          <p:nvPr>
            <p:ph type="subTitle" idx="1"/>
          </p:nvPr>
        </p:nvSpPr>
        <p:spPr/>
        <p:txBody>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2063115" y="332423"/>
            <a:ext cx="8229600" cy="1143000"/>
          </a:xfrm>
        </p:spPr>
        <p:txBody>
          <a:bodyPr>
            <a:normAutofit fontScale="90000"/>
          </a:bodyPr>
          <a:lstStyle/>
          <a:p>
            <a:br>
              <a:rPr lang="zh-CN" altLang="en-US">
                <a:solidFill>
                  <a:srgbClr val="FF0000"/>
                </a:solidFill>
                <a:sym typeface="+mn-ea"/>
              </a:rPr>
            </a:br>
            <a:r>
              <a:rPr lang="zh-CN" altLang="en-US" sz="4000">
                <a:solidFill>
                  <a:srgbClr val="FF0000"/>
                </a:solidFill>
                <a:sym typeface="+mn-ea"/>
              </a:rPr>
              <a:t>1、文化自信的内涵与来源</a:t>
            </a:r>
            <a:br>
              <a:rPr lang="zh-CN" altLang="en-US">
                <a:solidFill>
                  <a:srgbClr val="FF0000"/>
                </a:solidFill>
                <a:sym typeface="+mn-ea"/>
              </a:rPr>
            </a:br>
            <a:r>
              <a:rPr lang="zh-CN" altLang="en-US" sz="2220">
                <a:latin typeface="微软雅黑" panose="020B0503020204020204" charset="-122"/>
                <a:ea typeface="微软雅黑" panose="020B0503020204020204" charset="-122"/>
                <a:cs typeface="微软雅黑" panose="020B0503020204020204" charset="-122"/>
                <a:sym typeface="+mn-ea"/>
              </a:rPr>
              <a:t>（优秀传统文化、革命文化、中国特色社会主义先进文化）</a:t>
            </a:r>
            <a:br>
              <a:rPr lang="zh-CN" altLang="en-US" sz="2220">
                <a:latin typeface="微软雅黑" panose="020B0503020204020204" charset="-122"/>
                <a:ea typeface="微软雅黑" panose="020B0503020204020204" charset="-122"/>
                <a:cs typeface="微软雅黑" panose="020B0503020204020204" charset="-122"/>
              </a:rPr>
            </a:br>
            <a:br>
              <a:rPr lang="zh-CN" altLang="en-US" sz="2665"/>
            </a:br>
            <a:endParaRPr lang="zh-CN" altLang="en-US" sz="2665"/>
          </a:p>
        </p:txBody>
      </p:sp>
      <p:pic>
        <p:nvPicPr>
          <p:cNvPr id="106" name="图片 105"/>
          <p:cNvPicPr/>
          <p:nvPr/>
        </p:nvPicPr>
        <p:blipFill>
          <a:blip r:embed="rId1"/>
          <a:stretch>
            <a:fillRect/>
          </a:stretch>
        </p:blipFill>
        <p:spPr>
          <a:xfrm>
            <a:off x="911225" y="1600200"/>
            <a:ext cx="2985135" cy="4507230"/>
          </a:xfrm>
          <a:prstGeom prst="rect">
            <a:avLst/>
          </a:prstGeom>
          <a:noFill/>
          <a:ln w="9525">
            <a:noFill/>
          </a:ln>
          <a:effectLst>
            <a:outerShdw blurRad="50800" dist="38100" dir="2700000" algn="tl" rotWithShape="0">
              <a:prstClr val="black">
                <a:alpha val="40000"/>
              </a:prstClr>
            </a:outerShdw>
            <a:softEdge rad="12700"/>
          </a:effectLst>
        </p:spPr>
      </p:pic>
      <p:pic>
        <p:nvPicPr>
          <p:cNvPr id="107" name="图片 106"/>
          <p:cNvPicPr/>
          <p:nvPr/>
        </p:nvPicPr>
        <p:blipFill>
          <a:blip r:embed="rId2"/>
          <a:stretch>
            <a:fillRect/>
          </a:stretch>
        </p:blipFill>
        <p:spPr>
          <a:xfrm>
            <a:off x="4295775" y="2018665"/>
            <a:ext cx="2889885" cy="3689985"/>
          </a:xfrm>
          <a:prstGeom prst="rect">
            <a:avLst/>
          </a:prstGeom>
          <a:noFill/>
          <a:ln w="9525">
            <a:noFill/>
          </a:ln>
          <a:effectLst>
            <a:outerShdw blurRad="50800" dist="38100" dir="2700000" algn="tl" rotWithShape="0">
              <a:prstClr val="black">
                <a:alpha val="40000"/>
              </a:prstClr>
            </a:outerShdw>
            <a:softEdge rad="12700"/>
          </a:effectLst>
        </p:spPr>
      </p:pic>
      <p:pic>
        <p:nvPicPr>
          <p:cNvPr id="108" name="图片 107"/>
          <p:cNvPicPr/>
          <p:nvPr/>
        </p:nvPicPr>
        <p:blipFill>
          <a:blip r:embed="rId3" cstate="print"/>
          <a:stretch>
            <a:fillRect/>
          </a:stretch>
        </p:blipFill>
        <p:spPr>
          <a:xfrm>
            <a:off x="7679690" y="1600200"/>
            <a:ext cx="2924175" cy="443801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a:solidFill>
                  <a:srgbClr val="FF0000"/>
                </a:solidFill>
                <a:sym typeface="+mn-ea"/>
              </a:rPr>
              <a:t>2</a:t>
            </a:r>
            <a:r>
              <a:rPr lang="zh-CN" altLang="en-US" sz="3600">
                <a:solidFill>
                  <a:srgbClr val="FF0000"/>
                </a:solidFill>
                <a:sym typeface="+mn-ea"/>
              </a:rPr>
              <a:t>、文化自信是更基本、更持久、更深沉的力量</a:t>
            </a:r>
            <a:endParaRPr lang="zh-CN" altLang="en-US" sz="3600">
              <a:solidFill>
                <a:srgbClr val="FF0000"/>
              </a:solidFill>
              <a:sym typeface="+mn-ea"/>
            </a:endParaRPr>
          </a:p>
        </p:txBody>
      </p:sp>
      <p:sp>
        <p:nvSpPr>
          <p:cNvPr id="4" name="内容占位符 3"/>
          <p:cNvSpPr>
            <a:spLocks noGrp="1"/>
          </p:cNvSpPr>
          <p:nvPr>
            <p:ph sz="half" idx="2"/>
          </p:nvPr>
        </p:nvSpPr>
        <p:spPr>
          <a:xfrm>
            <a:off x="5967095" y="1456690"/>
            <a:ext cx="5615305" cy="4526280"/>
          </a:xfrm>
        </p:spPr>
        <p:txBody>
          <a:bodyPr>
            <a:noAutofit/>
          </a:bodyPr>
          <a:lstStyle/>
          <a:p>
            <a:pPr algn="just">
              <a:lnSpc>
                <a:spcPts val="3000"/>
              </a:lnSpc>
              <a:spcBef>
                <a:spcPts val="0"/>
              </a:spcBef>
            </a:pPr>
            <a:r>
              <a:rPr lang="zh-CN" altLang="en-US" sz="2000">
                <a:latin typeface="微软雅黑" panose="020B0503020204020204" charset="-122"/>
                <a:ea typeface="微软雅黑" panose="020B0503020204020204" charset="-122"/>
                <a:cs typeface="微软雅黑" panose="020B0503020204020204" charset="-122"/>
              </a:rPr>
              <a:t>文化自信为何力重千钧、如此紧要？循着习近平总书记倡导的大历史观，把视野放到5000多年的中华文明史、170多年近代中国的苦难抗争史、</a:t>
            </a:r>
            <a:r>
              <a:rPr lang="en-US" altLang="zh-CN" sz="2000">
                <a:latin typeface="微软雅黑" panose="020B0503020204020204" charset="-122"/>
                <a:ea typeface="微软雅黑" panose="020B0503020204020204" charset="-122"/>
                <a:cs typeface="微软雅黑" panose="020B0503020204020204" charset="-122"/>
              </a:rPr>
              <a:t>10</a:t>
            </a:r>
            <a:r>
              <a:rPr lang="zh-CN" altLang="en-US" sz="2000">
                <a:latin typeface="微软雅黑" panose="020B0503020204020204" charset="-122"/>
                <a:ea typeface="微软雅黑" panose="020B0503020204020204" charset="-122"/>
                <a:cs typeface="微软雅黑" panose="020B0503020204020204" charset="-122"/>
              </a:rPr>
              <a:t>0年中国共产党带领人民进行革命建设改革的奋斗史中去探源、去体悟，就能明晓总书记提出文化自信的战略考量和历史大义</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endParaRPr lang="zh-CN" altLang="en-US" sz="200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2000">
                <a:latin typeface="微软雅黑" panose="020B0503020204020204" charset="-122"/>
                <a:ea typeface="微软雅黑" panose="020B0503020204020204" charset="-122"/>
                <a:cs typeface="微软雅黑" panose="020B0503020204020204" charset="-122"/>
              </a:rPr>
              <a:t>道路自信、理论自信、制度自信与文化自信是辩证统一的关系。</a:t>
            </a:r>
            <a:r>
              <a:rPr lang="zh-CN" altLang="en-US" sz="2000">
                <a:latin typeface="微软雅黑" panose="020B0503020204020204" charset="-122"/>
                <a:ea typeface="微软雅黑" panose="020B0503020204020204" charset="-122"/>
                <a:cs typeface="微软雅黑" panose="020B0503020204020204" charset="-122"/>
                <a:sym typeface="+mn-ea"/>
              </a:rPr>
              <a:t>道路自信、理论自信、制度自信是文化自信的</a:t>
            </a:r>
            <a:r>
              <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rPr>
              <a:t>外在表现</a:t>
            </a:r>
            <a:r>
              <a:rPr lang="zh-CN" altLang="en-US" sz="2000">
                <a:latin typeface="微软雅黑" panose="020B0503020204020204" charset="-122"/>
                <a:ea typeface="微软雅黑" panose="020B0503020204020204" charset="-122"/>
                <a:cs typeface="微软雅黑" panose="020B0503020204020204" charset="-122"/>
                <a:sym typeface="+mn-ea"/>
              </a:rPr>
              <a:t>，文化自信是道路自信、理论自信、制度自信的</a:t>
            </a:r>
            <a:r>
              <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rPr>
              <a:t>内在要求和必然结果</a:t>
            </a:r>
            <a:r>
              <a:rPr lang="zh-CN" altLang="en-US" sz="2000">
                <a:latin typeface="微软雅黑" panose="020B0503020204020204" charset="-122"/>
                <a:ea typeface="微软雅黑" panose="020B0503020204020204" charset="-122"/>
                <a:cs typeface="微软雅黑" panose="020B0503020204020204" charset="-122"/>
                <a:sym typeface="+mn-ea"/>
              </a:rPr>
              <a:t>，是更基本、更持久、更深沉的自信。</a:t>
            </a:r>
            <a:endParaRPr lang="zh-CN" altLang="en-US" sz="2000">
              <a:latin typeface="微软雅黑" panose="020B0503020204020204" charset="-122"/>
              <a:ea typeface="微软雅黑" panose="020B0503020204020204" charset="-122"/>
              <a:cs typeface="微软雅黑" panose="020B0503020204020204" charset="-122"/>
            </a:endParaRPr>
          </a:p>
        </p:txBody>
      </p:sp>
      <p:pic>
        <p:nvPicPr>
          <p:cNvPr id="113" name="图片 112"/>
          <p:cNvPicPr/>
          <p:nvPr/>
        </p:nvPicPr>
        <p:blipFill>
          <a:blip r:embed="rId1" cstate="print"/>
          <a:stretch>
            <a:fillRect/>
          </a:stretch>
        </p:blipFill>
        <p:spPr>
          <a:xfrm>
            <a:off x="597535" y="1417955"/>
            <a:ext cx="1694815" cy="3401060"/>
          </a:xfrm>
          <a:prstGeom prst="rect">
            <a:avLst/>
          </a:prstGeom>
          <a:noFill/>
          <a:ln w="9525">
            <a:noFill/>
          </a:ln>
          <a:effectLst>
            <a:outerShdw blurRad="50800" dist="38100" dir="2700000" algn="tl" rotWithShape="0">
              <a:prstClr val="black">
                <a:alpha val="40000"/>
              </a:prstClr>
            </a:outerShdw>
            <a:softEdge rad="12700"/>
          </a:effectLst>
        </p:spPr>
      </p:pic>
      <p:pic>
        <p:nvPicPr>
          <p:cNvPr id="114" name="图片 113"/>
          <p:cNvPicPr/>
          <p:nvPr/>
        </p:nvPicPr>
        <p:blipFill>
          <a:blip r:embed="rId2"/>
          <a:stretch>
            <a:fillRect/>
          </a:stretch>
        </p:blipFill>
        <p:spPr>
          <a:xfrm>
            <a:off x="1558925" y="4077335"/>
            <a:ext cx="4025265" cy="2703830"/>
          </a:xfrm>
          <a:prstGeom prst="rect">
            <a:avLst/>
          </a:prstGeom>
          <a:noFill/>
          <a:ln w="9525">
            <a:noFill/>
          </a:ln>
          <a:effectLst>
            <a:outerShdw blurRad="50800" dist="38100" dir="2700000" algn="tl" rotWithShape="0">
              <a:prstClr val="black">
                <a:alpha val="40000"/>
              </a:prstClr>
            </a:outerShdw>
            <a:softEdge rad="12700"/>
          </a:effectLst>
        </p:spPr>
      </p:pic>
      <p:pic>
        <p:nvPicPr>
          <p:cNvPr id="115" name="图片 114"/>
          <p:cNvPicPr/>
          <p:nvPr/>
        </p:nvPicPr>
        <p:blipFill>
          <a:blip r:embed="rId3"/>
          <a:stretch>
            <a:fillRect/>
          </a:stretch>
        </p:blipFill>
        <p:spPr>
          <a:xfrm>
            <a:off x="2855595" y="1412875"/>
            <a:ext cx="2581910" cy="255397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955"/>
            <a:ext cx="10448925" cy="1143000"/>
          </a:xfrm>
        </p:spPr>
        <p:txBody>
          <a:bodyPr>
            <a:noAutofit/>
          </a:bodyPr>
          <a:lstStyle/>
          <a:p>
            <a:pPr algn="ctr"/>
            <a:r>
              <a:rPr sz="3600" dirty="0" smtClean="0">
                <a:solidFill>
                  <a:srgbClr val="FF0000"/>
                </a:solidFill>
              </a:rPr>
              <a:t>3、文化自信</a:t>
            </a:r>
            <a:r>
              <a:rPr lang="zh-CN" sz="3600" dirty="0" smtClean="0">
                <a:solidFill>
                  <a:srgbClr val="FF0000"/>
                </a:solidFill>
              </a:rPr>
              <a:t>在</a:t>
            </a:r>
            <a:r>
              <a:rPr sz="3600" dirty="0" smtClean="0">
                <a:solidFill>
                  <a:srgbClr val="FF0000"/>
                </a:solidFill>
              </a:rPr>
              <a:t>马克思主义中国化、时代化进程中</a:t>
            </a:r>
            <a:r>
              <a:rPr lang="zh-CN" sz="3600" dirty="0" smtClean="0">
                <a:solidFill>
                  <a:srgbClr val="FF0000"/>
                </a:solidFill>
              </a:rPr>
              <a:t>发挥着极为重要</a:t>
            </a:r>
            <a:r>
              <a:rPr sz="3600" dirty="0" smtClean="0">
                <a:solidFill>
                  <a:srgbClr val="FF0000"/>
                </a:solidFill>
              </a:rPr>
              <a:t>的作用</a:t>
            </a:r>
            <a:endParaRPr lang="zh-CN" altLang="en-US" sz="3600" dirty="0" smtClean="0">
              <a:solidFill>
                <a:srgbClr val="FF0000"/>
              </a:solidFill>
              <a:latin typeface="华文琥珀" panose="02010800040101010101" pitchFamily="2" charset="-122"/>
              <a:ea typeface="华文琥珀" panose="02010800040101010101" pitchFamily="2" charset="-122"/>
              <a:cs typeface="华文琥珀" panose="02010800040101010101" pitchFamily="2" charset="-122"/>
            </a:endParaRPr>
          </a:p>
        </p:txBody>
      </p:sp>
      <p:sp>
        <p:nvSpPr>
          <p:cNvPr id="3" name="内容占位符 2"/>
          <p:cNvSpPr>
            <a:spLocks noGrp="1"/>
          </p:cNvSpPr>
          <p:nvPr>
            <p:ph idx="1"/>
          </p:nvPr>
        </p:nvSpPr>
        <p:spPr>
          <a:xfrm>
            <a:off x="609600" y="1600200"/>
            <a:ext cx="11350625" cy="4526280"/>
          </a:xfrm>
        </p:spPr>
        <p:txBody>
          <a:bodyPr/>
          <a:lstStyle/>
          <a:p>
            <a:r>
              <a:rPr lang="zh-CN" altLang="en-US" sz="2400" dirty="0" smtClean="0">
                <a:latin typeface="微软雅黑" panose="020B0503020204020204" charset="-122"/>
                <a:ea typeface="微软雅黑" panose="020B0503020204020204" charset="-122"/>
              </a:rPr>
              <a:t>坚持把马克思主义基本原理同中国具体实际相结合、同中华优秀传统文化相结合</a:t>
            </a:r>
            <a:endParaRPr lang="zh-CN" altLang="en-US" sz="2400" dirty="0" smtClean="0">
              <a:latin typeface="微软雅黑" panose="020B0503020204020204" charset="-122"/>
              <a:ea typeface="微软雅黑" panose="020B0503020204020204" charset="-122"/>
            </a:endParaRPr>
          </a:p>
        </p:txBody>
      </p:sp>
      <p:sp>
        <p:nvSpPr>
          <p:cNvPr id="239618" name="AutoShape 2" descr="http://5b0988e595225.cdn.sohucs.com/images/20170914/b8c89fa14d054974abd90d5ede20d49f.jpe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39620" name="AutoShape 4" descr="http://5b0988e595225.cdn.sohucs.com/images/20170914/b8c89fa14d054974abd90d5ede20d49f.jpe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39622" name="AutoShape 6" descr="http://5b0988e595225.cdn.sohucs.com/images/20170914/b8c89fa14d054974abd90d5ede20d49f.jpe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39624" name="AutoShape 8" descr="http://5b0988e595225.cdn.sohucs.com/images/20170914/b8c89fa14d054974abd90d5ede20d49f.jpe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239626" name="Picture 10" descr="http://k.sinaimg.cn/n/sh/transform/266/w640h426/20180511/Fqmc-haichra0629988.jpg/w700h350z1l10t10f2a.jpg"/>
          <p:cNvPicPr>
            <a:picLocks noChangeAspect="1" noChangeArrowheads="1"/>
          </p:cNvPicPr>
          <p:nvPr/>
        </p:nvPicPr>
        <p:blipFill>
          <a:blip r:embed="rId1"/>
          <a:srcRect/>
          <a:stretch>
            <a:fillRect/>
          </a:stretch>
        </p:blipFill>
        <p:spPr bwMode="auto">
          <a:xfrm>
            <a:off x="5879462" y="3357562"/>
            <a:ext cx="5000628" cy="2500314"/>
          </a:xfrm>
          <a:prstGeom prst="rect">
            <a:avLst/>
          </a:prstGeom>
          <a:noFill/>
          <a:effectLst>
            <a:outerShdw blurRad="50800" dist="38100" dir="2700000" algn="tl" rotWithShape="0">
              <a:prstClr val="black">
                <a:alpha val="40000"/>
              </a:prstClr>
            </a:outerShdw>
            <a:softEdge rad="12700"/>
          </a:effectLst>
        </p:spPr>
      </p:pic>
      <p:pic>
        <p:nvPicPr>
          <p:cNvPr id="239628" name="Picture 12" descr="http://img.mp.itc.cn/upload/20160504/ceb9992f63aa4f70acd83f19bd60aaa1_th.jpg"/>
          <p:cNvPicPr>
            <a:picLocks noChangeAspect="1" noChangeArrowheads="1"/>
          </p:cNvPicPr>
          <p:nvPr/>
        </p:nvPicPr>
        <p:blipFill>
          <a:blip r:embed="rId2"/>
          <a:srcRect/>
          <a:stretch>
            <a:fillRect/>
          </a:stretch>
        </p:blipFill>
        <p:spPr bwMode="auto">
          <a:xfrm>
            <a:off x="2063408" y="2714620"/>
            <a:ext cx="3000396" cy="3932677"/>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a:solidFill>
                  <a:srgbClr val="FF0000"/>
                </a:solidFill>
              </a:rPr>
              <a:t>4、坚定文化自信是实现中华民族伟大复兴的必然要求</a:t>
            </a:r>
            <a:endParaRPr lang="zh-CN" altLang="en-US" sz="3600" dirty="0">
              <a:solidFill>
                <a:srgbClr val="FF0000"/>
              </a:solidFill>
            </a:endParaRPr>
          </a:p>
        </p:txBody>
      </p:sp>
      <p:pic>
        <p:nvPicPr>
          <p:cNvPr id="116" name="图片 115"/>
          <p:cNvPicPr/>
          <p:nvPr/>
        </p:nvPicPr>
        <p:blipFill>
          <a:blip r:embed="rId1"/>
          <a:stretch>
            <a:fillRect/>
          </a:stretch>
        </p:blipFill>
        <p:spPr>
          <a:xfrm>
            <a:off x="1415415" y="1917065"/>
            <a:ext cx="4111625" cy="4779645"/>
          </a:xfrm>
          <a:prstGeom prst="rect">
            <a:avLst/>
          </a:prstGeom>
          <a:noFill/>
          <a:ln w="9525">
            <a:noFill/>
          </a:ln>
          <a:effectLst>
            <a:outerShdw blurRad="50800" dist="38100" dir="2700000" algn="tl" rotWithShape="0">
              <a:prstClr val="black">
                <a:alpha val="40000"/>
              </a:prstClr>
            </a:outerShdw>
            <a:softEdge rad="12700"/>
          </a:effectLst>
        </p:spPr>
      </p:pic>
      <p:pic>
        <p:nvPicPr>
          <p:cNvPr id="119" name="图片 118"/>
          <p:cNvPicPr/>
          <p:nvPr/>
        </p:nvPicPr>
        <p:blipFill>
          <a:blip r:embed="rId2"/>
          <a:stretch>
            <a:fillRect/>
          </a:stretch>
        </p:blipFill>
        <p:spPr>
          <a:xfrm>
            <a:off x="6456045" y="1340485"/>
            <a:ext cx="3827145" cy="539559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843280" y="1122680"/>
            <a:ext cx="10424795" cy="2387600"/>
          </a:xfrm>
        </p:spPr>
        <p:txBody>
          <a:bodyPr>
            <a:normAutofit/>
          </a:bodyPr>
          <a:lstStyle/>
          <a:p>
            <a:r>
              <a:rPr lang="en-US" altLang="zh-CN" dirty="0">
                <a:solidFill>
                  <a:srgbClr val="FF0000"/>
                </a:solidFill>
                <a:latin typeface="华文琥珀" panose="02010800040101010101" pitchFamily="2" charset="-122"/>
                <a:ea typeface="华文琥珀" panose="02010800040101010101" pitchFamily="2" charset="-122"/>
              </a:rPr>
              <a:t>二、新时代如何</a:t>
            </a:r>
            <a:r>
              <a:rPr lang="zh-CN" altLang="en-US" dirty="0">
                <a:solidFill>
                  <a:srgbClr val="FF0000"/>
                </a:solidFill>
                <a:latin typeface="华文琥珀" panose="02010800040101010101" pitchFamily="2" charset="-122"/>
                <a:ea typeface="华文琥珀" panose="02010800040101010101" pitchFamily="2" charset="-122"/>
              </a:rPr>
              <a:t>自觉</a:t>
            </a:r>
            <a:r>
              <a:rPr lang="en-US" altLang="zh-CN" dirty="0">
                <a:solidFill>
                  <a:srgbClr val="FF0000"/>
                </a:solidFill>
                <a:latin typeface="华文琥珀" panose="02010800040101010101" pitchFamily="2" charset="-122"/>
                <a:ea typeface="华文琥珀" panose="02010800040101010101" pitchFamily="2" charset="-122"/>
              </a:rPr>
              <a:t>坚定</a:t>
            </a:r>
            <a:br>
              <a:rPr lang="en-US" altLang="zh-CN" dirty="0">
                <a:solidFill>
                  <a:srgbClr val="FF0000"/>
                </a:solidFill>
                <a:latin typeface="华文琥珀" panose="02010800040101010101" pitchFamily="2" charset="-122"/>
                <a:ea typeface="华文琥珀" panose="02010800040101010101" pitchFamily="2" charset="-122"/>
              </a:rPr>
            </a:br>
            <a:r>
              <a:rPr lang="en-US" altLang="zh-CN" dirty="0">
                <a:solidFill>
                  <a:srgbClr val="FF0000"/>
                </a:solidFill>
                <a:latin typeface="华文琥珀" panose="02010800040101010101" pitchFamily="2" charset="-122"/>
                <a:ea typeface="华文琥珀" panose="02010800040101010101" pitchFamily="2" charset="-122"/>
              </a:rPr>
              <a:t>文化自信</a:t>
            </a:r>
            <a:r>
              <a:rPr lang="en-US" altLang="zh-CN" sz="2220" dirty="0">
                <a:solidFill>
                  <a:srgbClr val="FF0000"/>
                </a:solidFill>
                <a:latin typeface="华文琥珀" panose="02010800040101010101" pitchFamily="2" charset="-122"/>
                <a:ea typeface="华文琥珀" panose="02010800040101010101" pitchFamily="2" charset="-122"/>
              </a:rPr>
              <a:t>（以连云港</a:t>
            </a:r>
            <a:r>
              <a:rPr lang="zh-CN" altLang="en-US" sz="2220" dirty="0">
                <a:solidFill>
                  <a:srgbClr val="FF0000"/>
                </a:solidFill>
                <a:latin typeface="华文琥珀" panose="02010800040101010101" pitchFamily="2" charset="-122"/>
                <a:ea typeface="华文琥珀" panose="02010800040101010101" pitchFamily="2" charset="-122"/>
              </a:rPr>
              <a:t>历史文化</a:t>
            </a:r>
            <a:r>
              <a:rPr lang="en-US" altLang="zh-CN" sz="2220" dirty="0">
                <a:solidFill>
                  <a:srgbClr val="FF0000"/>
                </a:solidFill>
                <a:latin typeface="华文琥珀" panose="02010800040101010101" pitchFamily="2" charset="-122"/>
                <a:ea typeface="华文琥珀" panose="02010800040101010101" pitchFamily="2" charset="-122"/>
              </a:rPr>
              <a:t>为例）</a:t>
            </a:r>
            <a:br>
              <a:rPr lang="en-US" altLang="zh-CN" sz="2220" dirty="0">
                <a:solidFill>
                  <a:srgbClr val="FF0000"/>
                </a:solidFill>
                <a:latin typeface="华文琥珀" panose="02010800040101010101" pitchFamily="2" charset="-122"/>
                <a:ea typeface="华文琥珀" panose="02010800040101010101" pitchFamily="2" charset="-122"/>
              </a:rPr>
            </a:br>
            <a:endParaRPr lang="zh-CN" altLang="en-US" sz="2220" dirty="0">
              <a:solidFill>
                <a:srgbClr val="FF0000"/>
              </a:solidFill>
              <a:latin typeface="华文琥珀" panose="02010800040101010101" pitchFamily="2" charset="-122"/>
              <a:ea typeface="华文琥珀" panose="02010800040101010101" pitchFamily="2" charset="-122"/>
            </a:endParaRPr>
          </a:p>
        </p:txBody>
      </p:sp>
      <p:sp>
        <p:nvSpPr>
          <p:cNvPr id="3" name="内容占位符 2"/>
          <p:cNvSpPr>
            <a:spLocks noGrp="1"/>
          </p:cNvSpPr>
          <p:nvPr>
            <p:ph type="subTitle" idx="1"/>
          </p:nvPr>
        </p:nvSpPr>
        <p:spPr/>
        <p:txBody>
          <a:bodyPr>
            <a:normAutofit/>
          </a:bodyPr>
          <a:lstStyle/>
          <a:p>
            <a:br>
              <a:rPr lang="en-US" altLang="zh-CN" dirty="0">
                <a:solidFill>
                  <a:srgbClr val="FF0000"/>
                </a:solidFill>
                <a:sym typeface="+mn-ea"/>
              </a:rPr>
            </a:b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Autofit/>
          </a:bodyPr>
          <a:lstStyle/>
          <a:p>
            <a:r>
              <a:rPr lang="zh-CN" sz="3600" dirty="0" smtClean="0">
                <a:solidFill>
                  <a:srgbClr val="FF0000"/>
                </a:solidFill>
              </a:rPr>
              <a:t>1、</a:t>
            </a:r>
            <a:r>
              <a:rPr lang="zh-CN" sz="3600" dirty="0" smtClean="0">
                <a:solidFill>
                  <a:srgbClr val="FF0000"/>
                </a:solidFill>
              </a:rPr>
              <a:t>中华创世神话是我们坚定文化自信的</a:t>
            </a:r>
            <a:br>
              <a:rPr lang="zh-CN" sz="3600" dirty="0" smtClean="0">
                <a:solidFill>
                  <a:srgbClr val="FF0000"/>
                </a:solidFill>
              </a:rPr>
            </a:br>
            <a:r>
              <a:rPr lang="zh-CN" sz="3600" dirty="0" smtClean="0">
                <a:solidFill>
                  <a:srgbClr val="FF0000"/>
                </a:solidFill>
              </a:rPr>
              <a:t>源头活水</a:t>
            </a:r>
            <a:endParaRPr lang="zh-CN" altLang="en-US" sz="4000" dirty="0" smtClean="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内容占位符 3"/>
          <p:cNvSpPr>
            <a:spLocks noGrp="1"/>
          </p:cNvSpPr>
          <p:nvPr>
            <p:ph type="subTitle" idx="1"/>
          </p:nvPr>
        </p:nvSpPr>
        <p:spPr>
          <a:xfrm>
            <a:off x="2135505" y="3602355"/>
            <a:ext cx="8359140" cy="1655445"/>
          </a:xfrm>
        </p:spPr>
        <p:txBody>
          <a:bodyPr>
            <a:normAutofit/>
          </a:bodyPr>
          <a:lstStyle/>
          <a:p>
            <a:pPr algn="l"/>
            <a:r>
              <a:rPr lang="zh-CN" altLang="en-US" dirty="0"/>
              <a:t>       </a:t>
            </a:r>
            <a:r>
              <a:rPr lang="zh-CN" altLang="en-US" sz="2000" dirty="0"/>
              <a:t> </a:t>
            </a:r>
            <a:r>
              <a:rPr lang="zh-CN" altLang="en-US" sz="2000" dirty="0">
                <a:solidFill>
                  <a:schemeClr val="tx1"/>
                </a:solidFill>
                <a:latin typeface="楷体" panose="02010609060101010101" charset="-122"/>
                <a:ea typeface="楷体" panose="02010609060101010101" charset="-122"/>
                <a:cs typeface="楷体" panose="02010609060101010101" charset="-122"/>
              </a:rPr>
              <a:t>中华文明的形成</a:t>
            </a:r>
            <a:r>
              <a:rPr lang="en-US" sz="2000" dirty="0">
                <a:solidFill>
                  <a:schemeClr val="tx1"/>
                </a:solidFill>
                <a:latin typeface="楷体" panose="02010609060101010101" charset="-122"/>
                <a:ea typeface="楷体" panose="02010609060101010101" charset="-122"/>
                <a:cs typeface="楷体" panose="02010609060101010101" charset="-122"/>
              </a:rPr>
              <a:t>,</a:t>
            </a:r>
            <a:r>
              <a:rPr lang="zh-CN" altLang="en-US" sz="2000" dirty="0">
                <a:solidFill>
                  <a:schemeClr val="tx1"/>
                </a:solidFill>
                <a:latin typeface="楷体" panose="02010609060101010101" charset="-122"/>
                <a:ea typeface="楷体" panose="02010609060101010101" charset="-122"/>
                <a:cs typeface="楷体" panose="02010609060101010101" charset="-122"/>
              </a:rPr>
              <a:t>有一个极其显著的特点</a:t>
            </a:r>
            <a:r>
              <a:rPr lang="en-US" sz="2000" dirty="0">
                <a:solidFill>
                  <a:schemeClr val="tx1"/>
                </a:solidFill>
                <a:latin typeface="楷体" panose="02010609060101010101" charset="-122"/>
                <a:ea typeface="楷体" panose="02010609060101010101" charset="-122"/>
                <a:cs typeface="楷体" panose="02010609060101010101" charset="-122"/>
              </a:rPr>
              <a:t>,</a:t>
            </a:r>
            <a:r>
              <a:rPr lang="zh-CN" altLang="en-US" sz="2000" dirty="0">
                <a:solidFill>
                  <a:schemeClr val="tx1"/>
                </a:solidFill>
                <a:latin typeface="楷体" panose="02010609060101010101" charset="-122"/>
                <a:ea typeface="楷体" panose="02010609060101010101" charset="-122"/>
                <a:cs typeface="楷体" panose="02010609060101010101" charset="-122"/>
              </a:rPr>
              <a:t>就是拥有大量的丰富的神话与传说。这些创世神话对中华文明的传承具有深远影响</a:t>
            </a:r>
            <a:r>
              <a:rPr lang="zh-CN" altLang="en-US" sz="2000" dirty="0">
                <a:solidFill>
                  <a:schemeClr val="tx1"/>
                </a:solidFill>
              </a:rPr>
              <a:t>。</a:t>
            </a:r>
            <a:endParaRPr lang="zh-CN" altLang="en-US" sz="2000" dirty="0">
              <a:solidFill>
                <a:schemeClr val="tx1"/>
              </a:solidFill>
            </a:endParaRPr>
          </a:p>
          <a:p>
            <a:pPr algn="l"/>
            <a:r>
              <a:rPr lang="zh-CN" altLang="en-US" sz="2000" dirty="0">
                <a:solidFill>
                  <a:schemeClr val="tx1"/>
                </a:solidFill>
              </a:rPr>
              <a:t> </a:t>
            </a:r>
            <a:r>
              <a:rPr lang="en-US" altLang="zh-CN" sz="2000" dirty="0">
                <a:solidFill>
                  <a:schemeClr val="tx1"/>
                </a:solidFill>
              </a:rPr>
              <a:t>       </a:t>
            </a:r>
            <a:r>
              <a:rPr lang="zh-CN" altLang="en-US" sz="2000" dirty="0">
                <a:solidFill>
                  <a:srgbClr val="FF0000"/>
                </a:solidFill>
              </a:rPr>
              <a:t>对中共的百年史也有重要的影响。</a:t>
            </a:r>
            <a:endParaRPr lang="zh-CN" altLang="en-US" sz="2000" dirty="0">
              <a:solidFill>
                <a:srgbClr val="FF0000"/>
              </a:solidFill>
            </a:endParaRPr>
          </a:p>
          <a:p>
            <a:endParaRPr lang="zh-CN" altLang="en-US" sz="20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女娲补天（娲遗石与美猴王）</a:t>
            </a:r>
            <a:endParaRPr lang="zh-CN" altLang="en-US" dirty="0"/>
          </a:p>
        </p:txBody>
      </p:sp>
      <p:sp>
        <p:nvSpPr>
          <p:cNvPr id="4" name="内容占位符 3"/>
          <p:cNvSpPr>
            <a:spLocks noGrp="1"/>
          </p:cNvSpPr>
          <p:nvPr>
            <p:ph sz="half" idx="2"/>
          </p:nvPr>
        </p:nvSpPr>
        <p:spPr>
          <a:xfrm>
            <a:off x="5879338" y="1700530"/>
            <a:ext cx="5376672" cy="4525963"/>
          </a:xfrm>
        </p:spPr>
        <p:txBody>
          <a:bodyPr/>
          <a:lstStyle/>
          <a:p>
            <a:pPr algn="just">
              <a:lnSpc>
                <a:spcPts val="3000"/>
              </a:lnSpc>
              <a:spcBef>
                <a:spcPts val="0"/>
              </a:spcBef>
            </a:pPr>
            <a:r>
              <a:rPr lang="zh-CN" altLang="en-US" sz="2000" b="0" i="0" dirty="0">
                <a:solidFill>
                  <a:srgbClr val="333333"/>
                </a:solidFill>
                <a:effectLst/>
                <a:latin typeface="微软雅黑" panose="020B0503020204020204" charset="-122"/>
                <a:ea typeface="微软雅黑" panose="020B0503020204020204" charset="-122"/>
                <a:cs typeface="微软雅黑" panose="020B0503020204020204" charset="-122"/>
              </a:rPr>
              <a:t>反映了古代劳动人民与大自然抗争的</a:t>
            </a:r>
            <a:r>
              <a:rPr lang="zh-CN" altLang="en-US" sz="2000" b="0" i="0" dirty="0">
                <a:solidFill>
                  <a:srgbClr val="FF0000"/>
                </a:solidFill>
                <a:effectLst/>
                <a:latin typeface="微软雅黑" panose="020B0503020204020204" charset="-122"/>
                <a:ea typeface="微软雅黑" panose="020B0503020204020204" charset="-122"/>
                <a:cs typeface="微软雅黑" panose="020B0503020204020204" charset="-122"/>
              </a:rPr>
              <a:t>不屈不挠的精神</a:t>
            </a:r>
            <a:r>
              <a:rPr lang="zh-CN" altLang="en-US" sz="2000" b="0" i="0" dirty="0">
                <a:solidFill>
                  <a:srgbClr val="333333"/>
                </a:solidFill>
                <a:effectLst/>
                <a:latin typeface="微软雅黑" panose="020B0503020204020204" charset="-122"/>
                <a:ea typeface="微软雅黑" panose="020B0503020204020204" charset="-122"/>
                <a:cs typeface="微软雅黑" panose="020B0503020204020204" charset="-122"/>
              </a:rPr>
              <a:t>：女娲</a:t>
            </a:r>
            <a:r>
              <a:rPr lang="zh-CN" altLang="en-US" sz="2000" b="0" i="0" dirty="0">
                <a:solidFill>
                  <a:srgbClr val="FF0000"/>
                </a:solidFill>
                <a:effectLst/>
                <a:latin typeface="微软雅黑" panose="020B0503020204020204" charset="-122"/>
                <a:ea typeface="微软雅黑" panose="020B0503020204020204" charset="-122"/>
                <a:cs typeface="微软雅黑" panose="020B0503020204020204" charset="-122"/>
              </a:rPr>
              <a:t>挺身而出、救民于水火</a:t>
            </a:r>
            <a:r>
              <a:rPr lang="zh-CN" altLang="en-US" sz="2000" b="0" i="0" dirty="0">
                <a:solidFill>
                  <a:srgbClr val="333333"/>
                </a:solidFill>
                <a:effectLst/>
                <a:latin typeface="微软雅黑" panose="020B0503020204020204" charset="-122"/>
                <a:ea typeface="微软雅黑" panose="020B0503020204020204" charset="-122"/>
                <a:cs typeface="微软雅黑" panose="020B0503020204020204" charset="-122"/>
              </a:rPr>
              <a:t>的高尚，这源自人类渴望征服自然、创造美好生活的愿望。</a:t>
            </a:r>
            <a:endParaRPr lang="en-US" altLang="zh-CN" sz="2000" b="0" i="0" dirty="0">
              <a:solidFill>
                <a:srgbClr val="333333"/>
              </a:solidFill>
              <a:effectLst/>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吴承恩在寻觅小说主人公孙悟空的原型时，想到了那块被治水女神所弃置的奇异而迷离的娲遗石。《西游记》在第一回《灵根孕育源流出》中就描绘了这块石头变成石猴既而成为美猴王的情状：“一日，迸裂产一石卵，因见风，化作一个石猴，四肢皆备，五官皆全。”</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4098" name="Picture 2" descr="https://p2.ssl.qhimgs1.com/sdr/400__/t01d6d2adc46af71fa2.jpg"/>
          <p:cNvPicPr>
            <a:picLocks noChangeAspect="1" noChangeArrowheads="1"/>
          </p:cNvPicPr>
          <p:nvPr/>
        </p:nvPicPr>
        <p:blipFill>
          <a:blip r:embed="rId1"/>
          <a:srcRect/>
          <a:stretch>
            <a:fillRect/>
          </a:stretch>
        </p:blipFill>
        <p:spPr bwMode="auto">
          <a:xfrm>
            <a:off x="1631605" y="1600187"/>
            <a:ext cx="3429024" cy="4572032"/>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精卫填海（大东海）</a:t>
            </a:r>
            <a:endParaRPr lang="zh-CN" altLang="en-US" dirty="0"/>
          </a:p>
        </p:txBody>
      </p:sp>
      <p:sp>
        <p:nvSpPr>
          <p:cNvPr id="4" name="内容占位符 3"/>
          <p:cNvSpPr>
            <a:spLocks noGrp="1"/>
          </p:cNvSpPr>
          <p:nvPr>
            <p:ph sz="half" idx="2"/>
          </p:nvPr>
        </p:nvSpPr>
        <p:spPr>
          <a:xfrm>
            <a:off x="6095873" y="2112645"/>
            <a:ext cx="5376672" cy="4525963"/>
          </a:xfrm>
        </p:spPr>
        <p:txBody>
          <a:bodyPr>
            <a:normAutofit/>
          </a:bodyPr>
          <a:lstStyle/>
          <a:p>
            <a:pPr>
              <a:lnSpc>
                <a:spcPts val="3000"/>
              </a:lnSpc>
              <a:spcBef>
                <a:spcPts val="0"/>
              </a:spcBef>
            </a:pPr>
            <a:r>
              <a:rPr lang="zh-CN" altLang="en-US" sz="2000" b="0" i="0" dirty="0">
                <a:latin typeface="微软雅黑" panose="020B0503020204020204" charset="-122"/>
                <a:ea typeface="微软雅黑" panose="020B0503020204020204" charset="-122"/>
                <a:cs typeface="微软雅黑" panose="020B0503020204020204" charset="-122"/>
              </a:rPr>
              <a:t>反映了英勇顽强的精卫形象，表达古代劳动人民探索自然、征服自然、治理水患的强烈愿望和不畏艰苦，奋斗不止，不达目的，决不罢休的精神。</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3074" name="Picture 2" descr="http://tech.chinadaily.com.cn/img/attachement/png/site1/20180903/509a4c0488e71cf6e9622e.png"/>
          <p:cNvPicPr>
            <a:picLocks noChangeAspect="1" noChangeArrowheads="1"/>
          </p:cNvPicPr>
          <p:nvPr/>
        </p:nvPicPr>
        <p:blipFill>
          <a:blip r:embed="rId1"/>
          <a:srcRect/>
          <a:stretch>
            <a:fillRect/>
          </a:stretch>
        </p:blipFill>
        <p:spPr bwMode="auto">
          <a:xfrm>
            <a:off x="1487141" y="1628762"/>
            <a:ext cx="4231812" cy="4443403"/>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大禹治水（东海县羽山）</a:t>
            </a:r>
            <a:endParaRPr lang="zh-CN" altLang="en-US" dirty="0"/>
          </a:p>
        </p:txBody>
      </p:sp>
      <p:sp>
        <p:nvSpPr>
          <p:cNvPr id="3" name="内容占位符 2"/>
          <p:cNvSpPr>
            <a:spLocks noGrp="1"/>
          </p:cNvSpPr>
          <p:nvPr>
            <p:ph sz="half" idx="1"/>
          </p:nvPr>
        </p:nvSpPr>
        <p:spPr>
          <a:xfrm>
            <a:off x="695325" y="1782445"/>
            <a:ext cx="5376672" cy="4525963"/>
          </a:xfrm>
        </p:spPr>
        <p:txBody>
          <a:bodyPr>
            <a:normAutofit/>
          </a:bodyPr>
          <a:lstStyle/>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大禹治水是中华民族古代的神话传说故事。禹是黄帝的后代，三皇五帝时期，黄河泛滥，鲧、禹父子二人受命于尧、舜二帝，负责治水。</a:t>
            </a:r>
            <a:endParaRPr lang="zh-CN" altLang="en-US" sz="2000" dirty="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面对滔滔洪水，大禹从鲧治水的失败中汲取教训，改变了"堵"的办法，对洪水进行疏导，体现出他具有带领人民战胜困难的聪明才智;大禹为了治理洪水，长年在外与民众一起奋战，置个人利益于不顾，"三过家门而不入"。大禹治水13年，耗尽心血与体力，终于完成了治水的大业。</a:t>
            </a:r>
            <a:endParaRPr lang="zh-CN" altLang="en-US" sz="2000" dirty="0">
              <a:latin typeface="微软雅黑" panose="020B0503020204020204" charset="-122"/>
              <a:ea typeface="微软雅黑" panose="020B0503020204020204" charset="-122"/>
              <a:cs typeface="微软雅黑" panose="020B0503020204020204" charset="-122"/>
            </a:endParaRPr>
          </a:p>
          <a:p>
            <a:pPr algn="just"/>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238594" name="AutoShape 2" descr="https://p0.ssl.img.360kuai.com/t01408b982702fded4d.webp"/>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38596" name="AutoShape 4" descr="https://p0.ssl.img.360kuai.com/t01408b982702fded4d.webp"/>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38598" name="AutoShape 6" descr="https://p0.ssl.img.360kuai.com/t01408b982702fded4d.webp"/>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238600" name="Picture 8" descr="https://ss2.baidu.com/6ONYsjip0QIZ8tyhnq/it/u=2746112564,676944924&amp;fm=173&amp;app=25&amp;f=JPEG?w=640&amp;h=510&amp;s=2D9303D5C5C2D5FFCC81807203004073"/>
          <p:cNvPicPr>
            <a:picLocks noChangeAspect="1" noChangeArrowheads="1"/>
          </p:cNvPicPr>
          <p:nvPr/>
        </p:nvPicPr>
        <p:blipFill>
          <a:blip r:embed="rId1"/>
          <a:srcRect/>
          <a:stretch>
            <a:fillRect/>
          </a:stretch>
        </p:blipFill>
        <p:spPr bwMode="auto">
          <a:xfrm>
            <a:off x="6671628" y="2061519"/>
            <a:ext cx="4071966" cy="3244849"/>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                           殛鲧羽山</a:t>
            </a:r>
            <a:endParaRPr lang="zh-CN" altLang="en-US" dirty="0"/>
          </a:p>
        </p:txBody>
      </p:sp>
      <p:sp>
        <p:nvSpPr>
          <p:cNvPr id="4" name="内容占位符 3"/>
          <p:cNvSpPr>
            <a:spLocks noGrp="1"/>
          </p:cNvSpPr>
          <p:nvPr>
            <p:ph sz="half" idx="2"/>
          </p:nvPr>
        </p:nvSpPr>
        <p:spPr>
          <a:xfrm>
            <a:off x="6172200" y="1285875"/>
            <a:ext cx="4834890" cy="4840605"/>
          </a:xfrm>
        </p:spPr>
        <p:txBody>
          <a:bodyPr>
            <a:normAutofit/>
          </a:bodyPr>
          <a:lstStyle/>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鲧是禹的父亲。鲧治水是十分卖力的，但是，但他采用筑城堵水的方法，至使越治水患越凶。后来，被尧帝派人杀了，地点在羽山。失败是成功之母，没有鲧的失败，哪来禹的成功。</a:t>
            </a:r>
            <a:endParaRPr lang="zh-CN" altLang="en-US" sz="2000" dirty="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（挫折与失败也是宝贵的财富）</a:t>
            </a:r>
            <a:endParaRPr lang="zh-CN" altLang="en-US" sz="2400" dirty="0"/>
          </a:p>
        </p:txBody>
      </p:sp>
      <p:pic>
        <p:nvPicPr>
          <p:cNvPr id="2050" name="Picture 2" descr="http://5b0988e595225.cdn.sohucs.com/images/20190803/9e4e378c73fb4b13a5fec0207ee91a4c.png"/>
          <p:cNvPicPr>
            <a:picLocks noChangeAspect="1" noChangeArrowheads="1"/>
          </p:cNvPicPr>
          <p:nvPr/>
        </p:nvPicPr>
        <p:blipFill>
          <a:blip r:embed="rId1"/>
          <a:srcRect/>
          <a:stretch>
            <a:fillRect/>
          </a:stretch>
        </p:blipFill>
        <p:spPr bwMode="auto">
          <a:xfrm>
            <a:off x="2024034" y="332718"/>
            <a:ext cx="4000528" cy="3365308"/>
          </a:xfrm>
          <a:prstGeom prst="rect">
            <a:avLst/>
          </a:prstGeom>
          <a:noFill/>
          <a:effectLst>
            <a:outerShdw blurRad="50800" dist="38100" dir="2700000" algn="tl" rotWithShape="0">
              <a:prstClr val="black">
                <a:alpha val="40000"/>
              </a:prstClr>
            </a:outerShdw>
            <a:softEdge rad="12700"/>
          </a:effectLst>
        </p:spPr>
      </p:pic>
      <p:pic>
        <p:nvPicPr>
          <p:cNvPr id="2052" name="Picture 4" descr="https://p2.ssl.qhimgs1.com/sdr/400__/t01b878750a78ac4f88.jpg"/>
          <p:cNvPicPr>
            <a:picLocks noChangeAspect="1" noChangeArrowheads="1"/>
          </p:cNvPicPr>
          <p:nvPr/>
        </p:nvPicPr>
        <p:blipFill>
          <a:blip r:embed="rId2"/>
          <a:srcRect/>
          <a:stretch>
            <a:fillRect/>
          </a:stretch>
        </p:blipFill>
        <p:spPr bwMode="auto">
          <a:xfrm>
            <a:off x="2024034" y="3714752"/>
            <a:ext cx="4000528" cy="2533651"/>
          </a:xfrm>
          <a:prstGeom prst="rect">
            <a:avLst/>
          </a:prstGeom>
          <a:noFill/>
          <a:effectLst>
            <a:outerShdw blurRad="50800" dist="38100" dir="2700000" algn="tl" rotWithShape="0">
              <a:prstClr val="black">
                <a:alpha val="40000"/>
              </a:prstClr>
            </a:outerShdw>
            <a:softEdge rad="12700"/>
          </a:effectLst>
        </p:spPr>
      </p:pic>
      <p:pic>
        <p:nvPicPr>
          <p:cNvPr id="2054" name="Picture 6" descr="http://p3.pstatp.com/large/1acd000172a1de69cff1"/>
          <p:cNvPicPr>
            <a:picLocks noChangeAspect="1" noChangeArrowheads="1"/>
          </p:cNvPicPr>
          <p:nvPr>
            <p:custDataLst>
              <p:tags r:id="rId3"/>
            </p:custDataLst>
          </p:nvPr>
        </p:nvPicPr>
        <p:blipFill>
          <a:blip r:embed="rId4"/>
          <a:srcRect/>
          <a:stretch>
            <a:fillRect/>
          </a:stretch>
        </p:blipFill>
        <p:spPr bwMode="auto">
          <a:xfrm>
            <a:off x="7339573" y="3933015"/>
            <a:ext cx="2500330" cy="2308899"/>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1343025" y="1814195"/>
            <a:ext cx="4655820" cy="4526280"/>
          </a:xfrm>
        </p:spPr>
        <p:txBody>
          <a:bodyPr/>
          <a:lstStyle/>
          <a:p>
            <a:pPr>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女娲补天、精卫填海、大禹治水等等，中华民族有着许多动人的神话传说。这些传说不仅风格奇丽优美，还承载着中华民族的精、气、神，是我们增强文化自信的源头活水。</a:t>
            </a:r>
            <a:endParaRPr lang="zh-CN" altLang="en-US" dirty="0">
              <a:solidFill>
                <a:srgbClr val="FF0000"/>
              </a:solidFill>
            </a:endParaRPr>
          </a:p>
        </p:txBody>
      </p:sp>
      <p:pic>
        <p:nvPicPr>
          <p:cNvPr id="208898" name="Picture 2" descr="http://img.redocn.com/sheji/20190408/fuxingzhongguomenghaibaomoban_10253895.jpg.285.jpg"/>
          <p:cNvPicPr>
            <a:picLocks noChangeAspect="1" noChangeArrowheads="1"/>
          </p:cNvPicPr>
          <p:nvPr/>
        </p:nvPicPr>
        <p:blipFill>
          <a:blip r:embed="rId1"/>
          <a:srcRect/>
          <a:stretch>
            <a:fillRect/>
          </a:stretch>
        </p:blipFill>
        <p:spPr bwMode="auto">
          <a:xfrm>
            <a:off x="6671629" y="1196638"/>
            <a:ext cx="3867829" cy="5143536"/>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sz="4000" dirty="0">
                <a:solidFill>
                  <a:srgbClr val="FF0000"/>
                </a:solidFill>
                <a:latin typeface="+mn-ea"/>
                <a:ea typeface="+mn-ea"/>
              </a:rPr>
              <a:t>从创世神话到伟大的建党精神</a:t>
            </a:r>
            <a:endParaRPr lang="zh-CN" sz="4000" dirty="0">
              <a:solidFill>
                <a:srgbClr val="FF0000"/>
              </a:solidFill>
              <a:latin typeface="+mn-ea"/>
              <a:ea typeface="+mn-ea"/>
            </a:endParaRPr>
          </a:p>
        </p:txBody>
      </p:sp>
      <p:sp>
        <p:nvSpPr>
          <p:cNvPr id="3" name="内容占位符 2"/>
          <p:cNvSpPr>
            <a:spLocks noGrp="1"/>
          </p:cNvSpPr>
          <p:nvPr>
            <p:ph sz="half" idx="1"/>
          </p:nvPr>
        </p:nvSpPr>
        <p:spPr>
          <a:xfrm>
            <a:off x="1617980" y="1340485"/>
            <a:ext cx="4382135" cy="4805045"/>
          </a:xfrm>
        </p:spPr>
        <p:txBody>
          <a:bodyPr>
            <a:noAutofit/>
          </a:bodyPr>
          <a:lstStyle/>
          <a:p>
            <a:pPr marL="0" indent="0">
              <a:lnSpc>
                <a:spcPct val="170000"/>
              </a:lnSpc>
              <a:buNone/>
            </a:pPr>
            <a:r>
              <a:rPr lang="zh-CN" altLang="en-US" sz="2000" b="0" i="0" dirty="0">
                <a:latin typeface="微软雅黑" panose="020B0503020204020204" charset="-122"/>
                <a:ea typeface="微软雅黑" panose="020B0503020204020204" charset="-122"/>
                <a:cs typeface="微软雅黑" panose="020B0503020204020204" charset="-122"/>
              </a:rPr>
              <a:t>中华民族创世神话展示了：</a:t>
            </a:r>
            <a:endParaRPr lang="zh-CN" altLang="en-US" sz="2000" b="0" i="0" dirty="0">
              <a:latin typeface="微软雅黑" panose="020B0503020204020204" charset="-122"/>
              <a:ea typeface="微软雅黑" panose="020B0503020204020204" charset="-122"/>
              <a:cs typeface="微软雅黑" panose="020B0503020204020204" charset="-122"/>
            </a:endParaRPr>
          </a:p>
          <a:p>
            <a:pPr marL="0" indent="0">
              <a:lnSpc>
                <a:spcPct val="170000"/>
              </a:lnSpc>
              <a:buNone/>
            </a:pPr>
            <a:r>
              <a:rPr lang="zh-CN" altLang="en-US" sz="2000" dirty="0">
                <a:latin typeface="微软雅黑" panose="020B0503020204020204" charset="-122"/>
                <a:ea typeface="微软雅黑" panose="020B0503020204020204" charset="-122"/>
                <a:cs typeface="微软雅黑" panose="020B0503020204020204" charset="-122"/>
                <a:sym typeface="Wingdings" panose="05000000000000000000" pitchFamily="2" charset="2"/>
              </a:rPr>
              <a:t>（1）</a:t>
            </a:r>
            <a:r>
              <a:rPr lang="zh-CN" altLang="en-US" sz="2000" b="0" i="0" dirty="0">
                <a:latin typeface="微软雅黑" panose="020B0503020204020204" charset="-122"/>
                <a:ea typeface="微软雅黑" panose="020B0503020204020204" charset="-122"/>
                <a:cs typeface="微软雅黑" panose="020B0503020204020204" charset="-122"/>
              </a:rPr>
              <a:t>中华民族勇于牺牲和甘于奉献的伟大人格； </a:t>
            </a:r>
            <a:endParaRPr lang="zh-CN" altLang="en-US" sz="2000" b="0" i="0" dirty="0">
              <a:latin typeface="微软雅黑" panose="020B0503020204020204" charset="-122"/>
              <a:ea typeface="微软雅黑" panose="020B0503020204020204" charset="-122"/>
              <a:cs typeface="微软雅黑" panose="020B0503020204020204" charset="-122"/>
            </a:endParaRPr>
          </a:p>
          <a:p>
            <a:pPr marL="0" indent="0">
              <a:lnSpc>
                <a:spcPct val="170000"/>
              </a:lnSpc>
              <a:buNone/>
            </a:pPr>
            <a:r>
              <a:rPr lang="zh-CN" altLang="en-US" sz="2000" b="0" i="0" dirty="0">
                <a:latin typeface="微软雅黑" panose="020B0503020204020204" charset="-122"/>
                <a:ea typeface="微软雅黑" panose="020B0503020204020204" charset="-122"/>
                <a:cs typeface="微软雅黑" panose="020B0503020204020204" charset="-122"/>
              </a:rPr>
              <a:t>（2）体现了崇尚道德、注重伦理的个性特征；</a:t>
            </a:r>
            <a:endParaRPr lang="zh-CN" altLang="en-US" sz="2000" b="0" i="0" dirty="0">
              <a:latin typeface="微软雅黑" panose="020B0503020204020204" charset="-122"/>
              <a:ea typeface="微软雅黑" panose="020B0503020204020204" charset="-122"/>
              <a:cs typeface="微软雅黑" panose="020B0503020204020204" charset="-122"/>
            </a:endParaRPr>
          </a:p>
          <a:p>
            <a:pPr marL="0" indent="0">
              <a:lnSpc>
                <a:spcPct val="170000"/>
              </a:lnSpc>
              <a:buNone/>
            </a:pPr>
            <a:r>
              <a:rPr lang="zh-CN" altLang="en-US" sz="2000" b="0" i="0" dirty="0">
                <a:latin typeface="微软雅黑" panose="020B0503020204020204" charset="-122"/>
                <a:ea typeface="微软雅黑" panose="020B0503020204020204" charset="-122"/>
                <a:cs typeface="微软雅黑" panose="020B0503020204020204" charset="-122"/>
              </a:rPr>
              <a:t>（3）体现中华民族自强不息的英雄气概。</a:t>
            </a:r>
            <a:endParaRPr lang="zh-CN" altLang="en-US" sz="2000" b="0" i="0" dirty="0">
              <a:latin typeface="微软雅黑" panose="020B0503020204020204" charset="-122"/>
              <a:ea typeface="微软雅黑" panose="020B0503020204020204" charset="-122"/>
              <a:cs typeface="微软雅黑" panose="020B0503020204020204" charset="-122"/>
            </a:endParaRPr>
          </a:p>
          <a:p>
            <a:pPr marL="0" indent="0">
              <a:lnSpc>
                <a:spcPct val="170000"/>
              </a:lnSpc>
              <a:buNone/>
            </a:pPr>
            <a:r>
              <a:rPr lang="zh-CN" altLang="en-US" sz="2000" b="0" i="0" dirty="0">
                <a:latin typeface="微软雅黑" panose="020B0503020204020204" charset="-122"/>
                <a:ea typeface="微软雅黑" panose="020B0503020204020204" charset="-122"/>
                <a:cs typeface="微软雅黑" panose="020B0503020204020204" charset="-122"/>
              </a:rPr>
              <a:t>这些都是很鲜明的民族文化性格，与伟大的建党精神一脉相承。</a:t>
            </a:r>
            <a:endParaRPr lang="zh-CN" altLang="en-US" sz="2000" b="0" i="0" dirty="0">
              <a:latin typeface="微软雅黑" panose="020B0503020204020204" charset="-122"/>
              <a:ea typeface="微软雅黑" panose="020B0503020204020204" charset="-122"/>
              <a:cs typeface="微软雅黑" panose="020B0503020204020204" charset="-122"/>
            </a:endParaRPr>
          </a:p>
        </p:txBody>
      </p:sp>
      <p:pic>
        <p:nvPicPr>
          <p:cNvPr id="120" name="图片 119"/>
          <p:cNvPicPr/>
          <p:nvPr/>
        </p:nvPicPr>
        <p:blipFill>
          <a:blip r:embed="rId1"/>
          <a:stretch>
            <a:fillRect/>
          </a:stretch>
        </p:blipFill>
        <p:spPr>
          <a:xfrm>
            <a:off x="6887845" y="1340485"/>
            <a:ext cx="2952115" cy="518985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r>
              <a:rPr 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、珍贵的历史文化遗存是我们坚定文化自信的骄傲</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dirty="0"/>
              <a:t>将军崖岩画：中华文明的起源之一</a:t>
            </a:r>
            <a:endParaRPr lang="zh-CN" altLang="en-US" sz="4000" dirty="0"/>
          </a:p>
        </p:txBody>
      </p:sp>
      <p:pic>
        <p:nvPicPr>
          <p:cNvPr id="24578" name="Picture 2" descr="http://img95.699pic.com/photo/50123/0793.jpg_wh860.jpg"/>
          <p:cNvPicPr>
            <a:picLocks noChangeAspect="1" noChangeArrowheads="1"/>
          </p:cNvPicPr>
          <p:nvPr/>
        </p:nvPicPr>
        <p:blipFill>
          <a:blip r:embed="rId1"/>
          <a:srcRect/>
          <a:stretch>
            <a:fillRect/>
          </a:stretch>
        </p:blipFill>
        <p:spPr bwMode="auto">
          <a:xfrm>
            <a:off x="1952596" y="1500174"/>
            <a:ext cx="8191500" cy="500066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dirty="0"/>
              <a:t>将军崖岩画的故事</a:t>
            </a:r>
            <a:endParaRPr lang="zh-CN" altLang="en-US" sz="4000" dirty="0"/>
          </a:p>
        </p:txBody>
      </p:sp>
      <p:pic>
        <p:nvPicPr>
          <p:cNvPr id="10242" name="Picture 2" descr="https://p3.ssl.qhimgs1.com/sdr/400__/t018504e51085bee8a9.jpg"/>
          <p:cNvPicPr>
            <a:picLocks noChangeAspect="1" noChangeArrowheads="1"/>
          </p:cNvPicPr>
          <p:nvPr/>
        </p:nvPicPr>
        <p:blipFill>
          <a:blip r:embed="rId1"/>
          <a:srcRect/>
          <a:stretch>
            <a:fillRect/>
          </a:stretch>
        </p:blipFill>
        <p:spPr bwMode="auto">
          <a:xfrm>
            <a:off x="7171057" y="1629079"/>
            <a:ext cx="3500462" cy="4682892"/>
          </a:xfrm>
          <a:prstGeom prst="rect">
            <a:avLst/>
          </a:prstGeom>
          <a:noFill/>
          <a:effectLst>
            <a:outerShdw blurRad="50800" dist="38100" dir="2700000" algn="tl" rotWithShape="0">
              <a:prstClr val="black">
                <a:alpha val="40000"/>
              </a:prstClr>
            </a:outerShdw>
            <a:softEdge rad="12700"/>
          </a:effectLst>
        </p:spPr>
      </p:pic>
      <p:pic>
        <p:nvPicPr>
          <p:cNvPr id="10244" name="Picture 4" descr="https://p5.ssl.qhimgs1.com/sdr/400__/t014ce8b078809213a5.jpg"/>
          <p:cNvPicPr>
            <a:picLocks noChangeAspect="1" noChangeArrowheads="1"/>
          </p:cNvPicPr>
          <p:nvPr/>
        </p:nvPicPr>
        <p:blipFill>
          <a:blip r:embed="rId2"/>
          <a:srcRect/>
          <a:stretch>
            <a:fillRect/>
          </a:stretch>
        </p:blipFill>
        <p:spPr bwMode="auto">
          <a:xfrm>
            <a:off x="2927323" y="1773227"/>
            <a:ext cx="3810000" cy="4357718"/>
          </a:xfrm>
          <a:prstGeom prst="rect">
            <a:avLst/>
          </a:prstGeom>
          <a:noFill/>
          <a:effectLst>
            <a:outerShdw blurRad="50800" dist="38100" dir="2700000" algn="tl" rotWithShape="0">
              <a:prstClr val="black">
                <a:alpha val="40000"/>
              </a:prstClr>
            </a:outerShdw>
            <a:softEdge rad="12700"/>
          </a:effectLst>
        </p:spPr>
      </p:pic>
      <p:pic>
        <p:nvPicPr>
          <p:cNvPr id="10246" name="Picture 6" descr="https://img.redocn.com/sheying/20140722/qimadejiangshishadiaoqiangmianyishu_2766133_small.jpg"/>
          <p:cNvPicPr>
            <a:picLocks noChangeAspect="1" noChangeArrowheads="1"/>
          </p:cNvPicPr>
          <p:nvPr/>
        </p:nvPicPr>
        <p:blipFill>
          <a:blip r:embed="rId3"/>
          <a:srcRect/>
          <a:stretch>
            <a:fillRect/>
          </a:stretch>
        </p:blipFill>
        <p:spPr bwMode="auto">
          <a:xfrm>
            <a:off x="407035" y="2348865"/>
            <a:ext cx="1943100" cy="2905125"/>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 name="内容占位符 5"/>
          <p:cNvSpPr>
            <a:spLocks noGrp="1"/>
          </p:cNvSpPr>
          <p:nvPr>
            <p:ph sz="half" idx="2"/>
          </p:nvPr>
        </p:nvSpPr>
        <p:spPr>
          <a:xfrm>
            <a:off x="8039735" y="981075"/>
            <a:ext cx="3165475" cy="5224780"/>
          </a:xfrm>
        </p:spPr>
        <p:txBody>
          <a:bodyPr>
            <a:normAutofit fontScale="30000"/>
          </a:bodyPr>
          <a:lstStyle/>
          <a:p>
            <a:endParaRPr lang="en-US" altLang="zh-CN" dirty="0"/>
          </a:p>
          <a:p>
            <a:endParaRPr lang="en-US" altLang="zh-CN" dirty="0"/>
          </a:p>
          <a:p>
            <a:endParaRPr lang="en-US" altLang="zh-CN" dirty="0"/>
          </a:p>
          <a:p>
            <a:pPr>
              <a:lnSpc>
                <a:spcPts val="3000"/>
              </a:lnSpc>
              <a:spcBef>
                <a:spcPts val="0"/>
              </a:spcBef>
            </a:pPr>
            <a:endParaRPr lang="zh-CN" altLang="en-US" sz="2000" dirty="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5300" dirty="0">
                <a:latin typeface="微软雅黑" panose="020B0503020204020204" charset="-122"/>
                <a:ea typeface="微软雅黑" panose="020B0503020204020204" charset="-122"/>
                <a:cs typeface="微软雅黑" panose="020B0503020204020204" charset="-122"/>
              </a:rPr>
              <a:t>在原始人看来，植物也同人一样，有生命、有思想，有父母、有子女，一代传一代。脸上又布满植物状纹饰，这不分明是把植物人格化了吗？</a:t>
            </a:r>
            <a:endParaRPr lang="zh-CN" altLang="en-US" sz="5300" dirty="0">
              <a:latin typeface="微软雅黑" panose="020B0503020204020204" charset="-122"/>
              <a:ea typeface="微软雅黑" panose="020B0503020204020204" charset="-122"/>
              <a:cs typeface="微软雅黑" panose="020B0503020204020204" charset="-122"/>
            </a:endParaRPr>
          </a:p>
          <a:p>
            <a:pPr algn="just">
              <a:lnSpc>
                <a:spcPts val="3000"/>
              </a:lnSpc>
              <a:spcBef>
                <a:spcPts val="0"/>
              </a:spcBef>
            </a:pPr>
            <a:r>
              <a:rPr lang="zh-CN" altLang="en-US" sz="5300" dirty="0">
                <a:latin typeface="微软雅黑" panose="020B0503020204020204" charset="-122"/>
                <a:ea typeface="微软雅黑" panose="020B0503020204020204" charset="-122"/>
                <a:cs typeface="微软雅黑" panose="020B0503020204020204" charset="-122"/>
              </a:rPr>
              <a:t>九面小人头环绕一面大人头，俨然一个大家族的子子孙孙围着一位老祖母，植物世界被赋予了人间的形式。</a:t>
            </a:r>
            <a:endParaRPr lang="zh-CN" altLang="en-US" sz="5300" dirty="0">
              <a:latin typeface="微软雅黑" panose="020B0503020204020204" charset="-122"/>
              <a:ea typeface="微软雅黑" panose="020B0503020204020204" charset="-122"/>
              <a:cs typeface="微软雅黑" panose="020B0503020204020204" charset="-122"/>
            </a:endParaRPr>
          </a:p>
          <a:p>
            <a:endParaRPr lang="zh-CN" altLang="en-US" sz="5300" dirty="0">
              <a:latin typeface="微软雅黑" panose="020B0503020204020204" charset="-122"/>
              <a:ea typeface="微软雅黑" panose="020B0503020204020204" charset="-122"/>
              <a:cs typeface="微软雅黑" panose="020B0503020204020204" charset="-122"/>
            </a:endParaRPr>
          </a:p>
        </p:txBody>
      </p:sp>
      <p:sp>
        <p:nvSpPr>
          <p:cNvPr id="10242" name="AutoShape 2" descr="https://hbimg.huabanimg.com/44fcca3f3f0f404634af7dc848cc9060f6b763094c0cc-8TQrcw_fw658/format/webp"/>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10243" name="Picture 3" descr="C:\Users\Administrator\Desktop\webp.webp.jpg"/>
          <p:cNvPicPr>
            <a:picLocks noGrp="1" noChangeAspect="1" noChangeArrowheads="1"/>
          </p:cNvPicPr>
          <p:nvPr>
            <p:ph sz="half" idx="1"/>
          </p:nvPr>
        </p:nvPicPr>
        <p:blipFill>
          <a:blip r:embed="rId1"/>
          <a:srcRect/>
          <a:stretch>
            <a:fillRect/>
          </a:stretch>
        </p:blipFill>
        <p:spPr bwMode="auto">
          <a:xfrm>
            <a:off x="1343025" y="652145"/>
            <a:ext cx="5883275" cy="5883275"/>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东磊星像石</a:t>
            </a:r>
            <a:endParaRPr lang="zh-CN" altLang="en-US" dirty="0"/>
          </a:p>
        </p:txBody>
      </p:sp>
      <p:sp>
        <p:nvSpPr>
          <p:cNvPr id="4" name="内容占位符 3"/>
          <p:cNvSpPr>
            <a:spLocks noGrp="1"/>
          </p:cNvSpPr>
          <p:nvPr>
            <p:ph sz="half" idx="2"/>
          </p:nvPr>
        </p:nvSpPr>
        <p:spPr>
          <a:xfrm>
            <a:off x="10739470" y="1600200"/>
            <a:ext cx="842930" cy="4525963"/>
          </a:xfrm>
        </p:spPr>
        <p:txBody>
          <a:bodyPr/>
          <a:lstStyle/>
          <a:p>
            <a:pPr marL="0" indent="0">
              <a:buNone/>
            </a:pPr>
            <a:r>
              <a:rPr lang="zh-CN" altLang="en-US" dirty="0" smtClean="0"/>
              <a:t>东磊太阳石岩画</a:t>
            </a:r>
            <a:endParaRPr lang="zh-CN" altLang="en-US" dirty="0"/>
          </a:p>
        </p:txBody>
      </p:sp>
      <p:pic>
        <p:nvPicPr>
          <p:cNvPr id="1026" name="Picture 2" descr="H:\连云港各类文件\复件 连云港特色文化讲课有关图片\东磊星像石.jpg"/>
          <p:cNvPicPr>
            <a:picLocks noChangeAspect="1" noChangeArrowheads="1"/>
          </p:cNvPicPr>
          <p:nvPr/>
        </p:nvPicPr>
        <p:blipFill>
          <a:blip r:embed="rId1"/>
          <a:srcRect/>
          <a:stretch>
            <a:fillRect/>
          </a:stretch>
        </p:blipFill>
        <p:spPr bwMode="auto">
          <a:xfrm>
            <a:off x="1271270" y="274955"/>
            <a:ext cx="8536940" cy="6397625"/>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7106" name="标题 47105"/>
          <p:cNvSpPr>
            <a:spLocks noGrp="1"/>
          </p:cNvSpPr>
          <p:nvPr>
            <p:ph type="title"/>
          </p:nvPr>
        </p:nvSpPr>
        <p:spPr/>
        <p:txBody>
          <a:bodyPr lIns="92075" tIns="46038" rIns="92075" bIns="46038" anchor="ctr" anchorCtr="0"/>
          <a:lstStyle/>
          <a:p>
            <a:r>
              <a:rPr lang="zh-CN" altLang="en-US" sz="4000" dirty="0"/>
              <a:t>东磊太阳</a:t>
            </a:r>
            <a:r>
              <a:rPr lang="zh-CN" altLang="en-US" sz="4000" dirty="0" smtClean="0"/>
              <a:t>石岩画（局部）</a:t>
            </a:r>
            <a:endParaRPr lang="zh-CN" altLang="en-US" sz="4000" dirty="0" smtClean="0"/>
          </a:p>
        </p:txBody>
      </p:sp>
      <p:pic>
        <p:nvPicPr>
          <p:cNvPr id="47109" name="图片 47108" descr="DSC05591"/>
          <p:cNvPicPr>
            <a:picLocks noChangeAspect="1"/>
          </p:cNvPicPr>
          <p:nvPr/>
        </p:nvPicPr>
        <p:blipFill>
          <a:blip r:embed="rId1"/>
          <a:stretch>
            <a:fillRect/>
          </a:stretch>
        </p:blipFill>
        <p:spPr>
          <a:xfrm>
            <a:off x="1586865" y="1518285"/>
            <a:ext cx="9076690" cy="463867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diamond(in)">
                                      <p:cBhvr>
                                        <p:cTn id="7" dur="20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1" cstate="print"/>
          <a:srcRect/>
          <a:stretch>
            <a:fillRect/>
          </a:stretch>
        </p:blipFill>
        <p:spPr bwMode="auto">
          <a:xfrm>
            <a:off x="2667000" y="404495"/>
            <a:ext cx="5426710" cy="6294120"/>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
        <p:nvSpPr>
          <p:cNvPr id="3" name="标题 2"/>
          <p:cNvSpPr>
            <a:spLocks noGrp="1"/>
          </p:cNvSpPr>
          <p:nvPr>
            <p:ph type="title"/>
          </p:nvPr>
        </p:nvSpPr>
        <p:spPr>
          <a:xfrm>
            <a:off x="8667768" y="285728"/>
            <a:ext cx="655830" cy="6286544"/>
          </a:xfrm>
        </p:spPr>
        <p:txBody>
          <a:bodyPr>
            <a:noAutofit/>
          </a:bodyPr>
          <a:lstStyle/>
          <a:p>
            <a:r>
              <a:rPr lang="zh-CN" altLang="en-US" sz="2800" dirty="0"/>
              <a:t>少昊之国</a:t>
            </a:r>
            <a:endParaRPr lang="zh-CN" altLang="en-US" sz="2800" dirty="0"/>
          </a:p>
        </p:txBody>
      </p:sp>
      <p:sp>
        <p:nvSpPr>
          <p:cNvPr id="4" name="内容占位符 3"/>
          <p:cNvSpPr>
            <a:spLocks noGrp="1"/>
          </p:cNvSpPr>
          <p:nvPr>
            <p:ph idx="1"/>
          </p:nvPr>
        </p:nvSpPr>
        <p:spPr>
          <a:xfrm>
            <a:off x="9696002" y="693083"/>
            <a:ext cx="730007" cy="5572164"/>
          </a:xfrm>
        </p:spPr>
        <p:txBody>
          <a:bodyPr>
            <a:normAutofit/>
          </a:bodyPr>
          <a:lstStyle/>
          <a:p>
            <a:pPr>
              <a:buNone/>
            </a:pPr>
            <a:r>
              <a:rPr lang="zh-CN" altLang="en-US" dirty="0" smtClean="0"/>
              <a:t>  </a:t>
            </a:r>
            <a:r>
              <a:rPr lang="zh-CN" altLang="en-US" dirty="0" smtClean="0">
                <a:solidFill>
                  <a:srgbClr val="FF0000"/>
                </a:solidFill>
              </a:rPr>
              <a:t>滕花落古城遗址</a:t>
            </a:r>
            <a:endParaRPr lang="zh-CN" altLang="en-US"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img.mp.itc.cn/upload/20170228/d70c39ba1582485ab31e568f1af1723b_th.jpeg"/>
          <p:cNvPicPr>
            <a:picLocks noChangeAspect="1" noChangeArrowheads="1"/>
          </p:cNvPicPr>
          <p:nvPr/>
        </p:nvPicPr>
        <p:blipFill>
          <a:blip r:embed="rId1"/>
          <a:srcRect/>
          <a:stretch>
            <a:fillRect/>
          </a:stretch>
        </p:blipFill>
        <p:spPr bwMode="auto">
          <a:xfrm>
            <a:off x="2667000" y="357166"/>
            <a:ext cx="6768228" cy="5715016"/>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p:txBody>
          <a:bodyPr>
            <a:normAutofit/>
          </a:bodyPr>
          <a:lstStyle/>
          <a:p>
            <a:r>
              <a:rPr lang="en-US" altLang="zh-CN" dirty="0">
                <a:solidFill>
                  <a:srgbClr val="FF0000"/>
                </a:solidFill>
                <a:latin typeface="黑体" panose="02010609060101010101" pitchFamily="49" charset="-122"/>
                <a:ea typeface="黑体" panose="02010609060101010101" pitchFamily="49" charset="-122"/>
                <a:cs typeface="黑体" panose="02010609060101010101" pitchFamily="49" charset="-122"/>
              </a:rPr>
              <a:t>3</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、中华文化优秀经典</a:t>
            </a:r>
            <a:r>
              <a:rPr lang="zh-CN" altLang="en-US" sz="2220" dirty="0">
                <a:latin typeface="黑体" panose="02010609060101010101" pitchFamily="49" charset="-122"/>
                <a:ea typeface="黑体" panose="02010609060101010101" pitchFamily="49" charset="-122"/>
                <a:cs typeface="黑体" panose="02010609060101010101" pitchFamily="49" charset="-122"/>
              </a:rPr>
              <a:t>（如修身齐家治国平天下）</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是我们坚定文化自信的底气</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a:sym typeface="+mn-ea"/>
              </a:rPr>
              <a:t>胸怀大我</a:t>
            </a:r>
            <a:endParaRPr lang="zh-CN" altLang="en-US" sz="4000">
              <a:sym typeface="+mn-ea"/>
            </a:endParaRPr>
          </a:p>
        </p:txBody>
      </p:sp>
      <p:sp>
        <p:nvSpPr>
          <p:cNvPr id="5" name="内容占位符 4"/>
          <p:cNvSpPr>
            <a:spLocks noGrp="1"/>
          </p:cNvSpPr>
          <p:nvPr>
            <p:ph sz="half" idx="1"/>
          </p:nvPr>
        </p:nvSpPr>
        <p:spPr/>
        <p:txBody>
          <a:bodyPr>
            <a:normAutofit/>
          </a:bodyPr>
          <a:lstStyle/>
          <a:p>
            <a:pPr>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古往今来，中国人总是能以国家利益为重，以大局为重，胸怀大我，“杀身成仁，舍身取义”，这其实就是儒家思想中“先天下之忧而忧，后天下之乐而乐”的具体体现。</a:t>
            </a:r>
            <a:endParaRPr lang="zh-CN" altLang="en-US"/>
          </a:p>
        </p:txBody>
      </p:sp>
      <p:sp>
        <p:nvSpPr>
          <p:cNvPr id="6" name="内容占位符 5"/>
          <p:cNvSpPr>
            <a:spLocks noGrp="1"/>
          </p:cNvSpPr>
          <p:nvPr>
            <p:ph sz="half" idx="2"/>
          </p:nvPr>
        </p:nvSpPr>
        <p:spPr>
          <a:xfrm>
            <a:off x="622808" y="3500755"/>
            <a:ext cx="5376672" cy="4525963"/>
          </a:xfrm>
        </p:spPr>
        <p:txBody>
          <a:bodyPr/>
          <a:lstStyle/>
          <a:p>
            <a:r>
              <a:rPr lang="zh-CN" altLang="en-US"/>
              <a:t>孟子曰</a:t>
            </a:r>
            <a:r>
              <a:rPr lang="zh-CN" altLang="en-US" sz="2000" dirty="0">
                <a:latin typeface="微软雅黑" panose="020B0503020204020204" charset="-122"/>
                <a:ea typeface="微软雅黑" panose="020B0503020204020204" charset="-122"/>
                <a:cs typeface="微软雅黑" panose="020B0503020204020204" charset="-122"/>
              </a:rPr>
              <a:t>：</a:t>
            </a:r>
            <a:r>
              <a:rPr lang="zh-CN" altLang="en-US"/>
              <a:t>“民为贵，社稷次之，君为轻。</a:t>
            </a:r>
            <a:endParaRPr lang="zh-CN" altLang="en-US"/>
          </a:p>
        </p:txBody>
      </p:sp>
      <p:pic>
        <p:nvPicPr>
          <p:cNvPr id="108" name="图片 107"/>
          <p:cNvPicPr/>
          <p:nvPr/>
        </p:nvPicPr>
        <p:blipFill>
          <a:blip r:embed="rId1"/>
          <a:stretch>
            <a:fillRect/>
          </a:stretch>
        </p:blipFill>
        <p:spPr>
          <a:xfrm>
            <a:off x="7392035" y="1628775"/>
            <a:ext cx="3322955" cy="48514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a:t>天下兴亡，匹夫有责</a:t>
            </a:r>
            <a:endParaRPr lang="zh-CN" altLang="en-US" sz="4000"/>
          </a:p>
        </p:txBody>
      </p:sp>
      <p:sp>
        <p:nvSpPr>
          <p:cNvPr id="4" name="内容占位符 3"/>
          <p:cNvSpPr>
            <a:spLocks noGrp="1"/>
          </p:cNvSpPr>
          <p:nvPr>
            <p:ph sz="half" idx="2"/>
          </p:nvPr>
        </p:nvSpPr>
        <p:spPr/>
        <p:txBody>
          <a:bodyPr/>
          <a:lstStyle/>
          <a:p>
            <a:endParaRPr lang="zh-CN" altLang="en-US"/>
          </a:p>
        </p:txBody>
      </p:sp>
      <p:pic>
        <p:nvPicPr>
          <p:cNvPr id="109" name="图片 108"/>
          <p:cNvPicPr/>
          <p:nvPr/>
        </p:nvPicPr>
        <p:blipFill>
          <a:blip r:embed="rId1"/>
          <a:stretch>
            <a:fillRect/>
          </a:stretch>
        </p:blipFill>
        <p:spPr>
          <a:xfrm>
            <a:off x="2063750" y="1628775"/>
            <a:ext cx="8128000" cy="46101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a:t>修身齐家治国平天下</a:t>
            </a:r>
            <a:endParaRPr lang="zh-CN" altLang="en-US" sz="4000"/>
          </a:p>
        </p:txBody>
      </p:sp>
      <p:sp>
        <p:nvSpPr>
          <p:cNvPr id="6" name="内容占位符 5"/>
          <p:cNvSpPr>
            <a:spLocks noGrp="1"/>
          </p:cNvSpPr>
          <p:nvPr>
            <p:ph sz="half" idx="2"/>
          </p:nvPr>
        </p:nvSpPr>
        <p:spPr>
          <a:xfrm>
            <a:off x="7463790" y="1772920"/>
            <a:ext cx="4358005" cy="4526280"/>
          </a:xfrm>
        </p:spPr>
        <p:txBody>
          <a:bodyPr>
            <a:normAutofit/>
          </a:bodyPr>
          <a:lstStyle/>
          <a:p>
            <a:pPr marL="0" indent="0">
              <a:lnSpc>
                <a:spcPts val="3000"/>
              </a:lnSpc>
              <a:spcBef>
                <a:spcPts val="0"/>
              </a:spcBef>
              <a:buNone/>
            </a:pPr>
            <a:r>
              <a:rPr lang="zh-CN" altLang="en-US" sz="2000" dirty="0">
                <a:latin typeface="微软雅黑" panose="020B0503020204020204" charset="-122"/>
                <a:ea typeface="微软雅黑" panose="020B0503020204020204" charset="-122"/>
                <a:cs typeface="微软雅黑" panose="020B0503020204020204" charset="-122"/>
              </a:rPr>
              <a:t>《礼记·大学》:古之欲明明德于天下者，先治其国;欲治其国者，先齐其家;欲齐其家者，先修其身;欲修其身者，先正其心;欲正其心者，先诚其意;欲诚其意者，先致其知，致知在格物（端正内心）。</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111" name="图片 110"/>
          <p:cNvPicPr/>
          <p:nvPr/>
        </p:nvPicPr>
        <p:blipFill>
          <a:blip r:embed="rId1"/>
          <a:stretch>
            <a:fillRect/>
          </a:stretch>
        </p:blipFill>
        <p:spPr>
          <a:xfrm>
            <a:off x="182880" y="4004945"/>
            <a:ext cx="4650740" cy="2799080"/>
          </a:xfrm>
          <a:prstGeom prst="rect">
            <a:avLst/>
          </a:prstGeom>
          <a:noFill/>
          <a:ln w="9525">
            <a:noFill/>
          </a:ln>
          <a:effectLst>
            <a:outerShdw blurRad="50800" dist="38100" dir="2700000" algn="tl" rotWithShape="0">
              <a:prstClr val="black">
                <a:alpha val="40000"/>
              </a:prstClr>
            </a:outerShdw>
            <a:softEdge rad="12700"/>
          </a:effectLst>
        </p:spPr>
      </p:pic>
      <p:pic>
        <p:nvPicPr>
          <p:cNvPr id="100" name="图片 99"/>
          <p:cNvPicPr/>
          <p:nvPr/>
        </p:nvPicPr>
        <p:blipFill>
          <a:blip r:embed="rId2"/>
          <a:stretch>
            <a:fillRect/>
          </a:stretch>
        </p:blipFill>
        <p:spPr>
          <a:xfrm>
            <a:off x="1076643" y="1196975"/>
            <a:ext cx="3362325" cy="2762250"/>
          </a:xfrm>
          <a:prstGeom prst="rect">
            <a:avLst/>
          </a:prstGeom>
          <a:noFill/>
          <a:ln w="9525">
            <a:noFill/>
          </a:ln>
          <a:effectLst>
            <a:outerShdw blurRad="50800" dist="38100" dir="2700000" algn="tl" rotWithShape="0">
              <a:prstClr val="black">
                <a:alpha val="40000"/>
              </a:prstClr>
            </a:outerShdw>
            <a:softEdge rad="12700"/>
          </a:effectLst>
        </p:spPr>
      </p:pic>
      <p:pic>
        <p:nvPicPr>
          <p:cNvPr id="101" name="图片 100"/>
          <p:cNvPicPr/>
          <p:nvPr/>
        </p:nvPicPr>
        <p:blipFill>
          <a:blip r:embed="rId3"/>
          <a:stretch>
            <a:fillRect/>
          </a:stretch>
        </p:blipFill>
        <p:spPr>
          <a:xfrm>
            <a:off x="4833303" y="1412875"/>
            <a:ext cx="2524125" cy="36195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3077" name="图片 3076" descr="（图）伊尹像">
            <a:hlinkClick r:id="rId1"/>
          </p:cNvPr>
          <p:cNvPicPr>
            <a:picLocks noChangeAspect="1"/>
          </p:cNvPicPr>
          <p:nvPr/>
        </p:nvPicPr>
        <p:blipFill>
          <a:blip r:embed="rId2"/>
          <a:stretch>
            <a:fillRect/>
          </a:stretch>
        </p:blipFill>
        <p:spPr>
          <a:xfrm>
            <a:off x="2638743" y="1484313"/>
            <a:ext cx="3248025" cy="5157787"/>
          </a:xfrm>
          <a:prstGeom prst="rect">
            <a:avLst/>
          </a:prstGeom>
          <a:noFill/>
          <a:ln w="9525">
            <a:noFill/>
          </a:ln>
          <a:effectLst>
            <a:outerShdw blurRad="50800" dist="38100" dir="2700000" algn="tl" rotWithShape="0">
              <a:prstClr val="black">
                <a:alpha val="40000"/>
              </a:prstClr>
            </a:outerShdw>
            <a:softEdge rad="12700"/>
          </a:effectLst>
        </p:spPr>
      </p:pic>
      <p:sp>
        <p:nvSpPr>
          <p:cNvPr id="3078" name="标题 3077"/>
          <p:cNvSpPr>
            <a:spLocks noGrp="1"/>
          </p:cNvSpPr>
          <p:nvPr>
            <p:ph type="title"/>
          </p:nvPr>
        </p:nvSpPr>
        <p:spPr>
          <a:xfrm>
            <a:off x="1558925" y="188278"/>
            <a:ext cx="10972800" cy="1143000"/>
          </a:xfrm>
        </p:spPr>
        <p:txBody>
          <a:bodyPr anchor="ctr" anchorCtr="0">
            <a:normAutofit fontScale="90000"/>
          </a:bodyPr>
          <a:lstStyle/>
          <a:p>
            <a:pPr algn="l"/>
            <a:r>
              <a:rPr lang="en-US" altLang="zh-CN" dirty="0"/>
              <a:t>    </a:t>
            </a:r>
            <a:r>
              <a:rPr lang="zh-CN" altLang="en-US" dirty="0"/>
              <a:t>商相伊尹：在做饭中讲治国道理</a:t>
            </a:r>
            <a:br>
              <a:rPr lang="zh-CN" altLang="en-US" dirty="0"/>
            </a:br>
            <a:r>
              <a:rPr lang="zh-CN" altLang="en-US" dirty="0"/>
              <a:t> </a:t>
            </a:r>
            <a:r>
              <a:rPr lang="en-US" altLang="zh-CN" dirty="0"/>
              <a:t>                                    </a:t>
            </a:r>
            <a:r>
              <a:rPr lang="zh-CN" altLang="en-US" sz="2220" dirty="0"/>
              <a:t>（老子思想）</a:t>
            </a:r>
            <a:endParaRPr lang="zh-CN" altLang="en-US" sz="2220" dirty="0"/>
          </a:p>
        </p:txBody>
      </p:sp>
      <p:sp>
        <p:nvSpPr>
          <p:cNvPr id="2" name="内容占位符 1"/>
          <p:cNvSpPr>
            <a:spLocks noGrp="1"/>
          </p:cNvSpPr>
          <p:nvPr>
            <p:ph sz="half" idx="2"/>
          </p:nvPr>
        </p:nvSpPr>
        <p:spPr/>
        <p:txBody>
          <a:bodyPr/>
          <a:lstStyle/>
          <a:p>
            <a:endParaRPr lang="zh-CN" altLang="en-US"/>
          </a:p>
        </p:txBody>
      </p:sp>
      <p:sp>
        <p:nvSpPr>
          <p:cNvPr id="3079" name="内容占位符 3078"/>
          <p:cNvSpPr>
            <a:spLocks noGrp="1"/>
          </p:cNvSpPr>
          <p:nvPr>
            <p:ph sz="half" idx="1"/>
          </p:nvPr>
        </p:nvSpPr>
        <p:spPr/>
        <p:txBody>
          <a:bodyPr/>
          <a:lstStyle/>
          <a:p>
            <a:pPr marL="0" indent="0">
              <a:buNone/>
            </a:pPr>
            <a:r>
              <a:rPr lang="zh-CN" sz="2000" dirty="0"/>
              <a:t>比老子早千年。</a:t>
            </a:r>
            <a:endParaRPr lang="zh-CN" sz="2000" dirty="0"/>
          </a:p>
        </p:txBody>
      </p:sp>
      <p:pic>
        <p:nvPicPr>
          <p:cNvPr id="121" name="图片 120"/>
          <p:cNvPicPr/>
          <p:nvPr/>
        </p:nvPicPr>
        <p:blipFill>
          <a:blip r:embed="rId3"/>
          <a:stretch>
            <a:fillRect/>
          </a:stretch>
        </p:blipFill>
        <p:spPr>
          <a:xfrm>
            <a:off x="5879465" y="3429000"/>
            <a:ext cx="4866640" cy="3089275"/>
          </a:xfrm>
          <a:prstGeom prst="rect">
            <a:avLst/>
          </a:prstGeom>
          <a:noFill/>
          <a:ln w="9525">
            <a:noFill/>
          </a:ln>
          <a:effectLst>
            <a:outerShdw blurRad="50800" dist="38100" dir="2700000" algn="tl" rotWithShape="0">
              <a:prstClr val="black">
                <a:alpha val="40000"/>
              </a:prstClr>
            </a:outerShdw>
            <a:softEdge rad="12700"/>
          </a:effectLst>
        </p:spPr>
      </p:pic>
      <p:pic>
        <p:nvPicPr>
          <p:cNvPr id="105" name="图片 104"/>
          <p:cNvPicPr/>
          <p:nvPr/>
        </p:nvPicPr>
        <p:blipFill>
          <a:blip r:embed="rId4"/>
          <a:stretch>
            <a:fillRect/>
          </a:stretch>
        </p:blipFill>
        <p:spPr>
          <a:xfrm>
            <a:off x="5879465" y="1525905"/>
            <a:ext cx="4866005" cy="18669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a:t>孔子智慧与夹谷山</a:t>
            </a:r>
            <a:endParaRPr lang="zh-CN" altLang="en-US" sz="4000" dirty="0"/>
          </a:p>
        </p:txBody>
      </p:sp>
      <p:sp>
        <p:nvSpPr>
          <p:cNvPr id="63490" name="AutoShape 2" descr="http://www.ilvping.com/thumb.php?w=280&amp;h=210&amp;t=f&amp;url=http://www.ilvping.com/data/uploads/2011/01/20110131_1047474f787a.jpg"/>
          <p:cNvSpPr>
            <a:spLocks noChangeAspect="1" noChangeArrowheads="1"/>
          </p:cNvSpPr>
          <p:nvPr/>
        </p:nvSpPr>
        <p:spPr bwMode="auto">
          <a:xfrm>
            <a:off x="2783681" y="-144463"/>
            <a:ext cx="228600" cy="304801"/>
          </a:xfrm>
          <a:prstGeom prst="rect">
            <a:avLst/>
          </a:prstGeom>
          <a:noFill/>
        </p:spPr>
        <p:txBody>
          <a:bodyPr vert="horz" wrap="square" lIns="91440" tIns="45720" rIns="91440" bIns="45720" numCol="1" anchor="t" anchorCtr="0" compatLnSpc="1"/>
          <a:lstStyle/>
          <a:p>
            <a:endParaRPr lang="zh-CN" altLang="en-US"/>
          </a:p>
        </p:txBody>
      </p:sp>
      <p:sp>
        <p:nvSpPr>
          <p:cNvPr id="63492" name="AutoShape 4" descr="http://www.ilvping.com/thumb.php?w=280&amp;h=210&amp;t=f&amp;url=http://www.ilvping.com/data/uploads/2011/01/20110131_1047474f787a.jpg"/>
          <p:cNvSpPr>
            <a:spLocks noChangeAspect="1" noChangeArrowheads="1"/>
          </p:cNvSpPr>
          <p:nvPr/>
        </p:nvSpPr>
        <p:spPr bwMode="auto">
          <a:xfrm>
            <a:off x="2783681" y="-144463"/>
            <a:ext cx="228600" cy="304801"/>
          </a:xfrm>
          <a:prstGeom prst="rect">
            <a:avLst/>
          </a:prstGeom>
          <a:noFill/>
        </p:spPr>
        <p:txBody>
          <a:bodyPr vert="horz" wrap="square" lIns="91440" tIns="45720" rIns="91440" bIns="45720" numCol="1" anchor="t" anchorCtr="0" compatLnSpc="1"/>
          <a:lstStyle/>
          <a:p>
            <a:endParaRPr lang="zh-CN" altLang="en-US"/>
          </a:p>
        </p:txBody>
      </p:sp>
      <p:sp>
        <p:nvSpPr>
          <p:cNvPr id="63494" name="AutoShape 6" descr="http://www.ilvping.com/thumb.php?w=280&amp;h=210&amp;t=f&amp;url=http://www.ilvping.com/data/uploads/2011/01/20110131_1047474f787a.jpg"/>
          <p:cNvSpPr>
            <a:spLocks noChangeAspect="1" noChangeArrowheads="1"/>
          </p:cNvSpPr>
          <p:nvPr/>
        </p:nvSpPr>
        <p:spPr bwMode="auto">
          <a:xfrm>
            <a:off x="2783681" y="-144463"/>
            <a:ext cx="228600" cy="304801"/>
          </a:xfrm>
          <a:prstGeom prst="rect">
            <a:avLst/>
          </a:prstGeom>
          <a:noFill/>
        </p:spPr>
        <p:txBody>
          <a:bodyPr vert="horz" wrap="square" lIns="91440" tIns="45720" rIns="91440" bIns="45720" numCol="1" anchor="t" anchorCtr="0" compatLnSpc="1"/>
          <a:lstStyle/>
          <a:p>
            <a:endParaRPr lang="zh-CN" altLang="en-US"/>
          </a:p>
        </p:txBody>
      </p:sp>
      <p:pic>
        <p:nvPicPr>
          <p:cNvPr id="63497" name="Picture 9" descr="http://linyi.dzwww.com/tour/news/lonews/201911/W020191101594535871275.jpg"/>
          <p:cNvPicPr>
            <a:picLocks noChangeAspect="1" noChangeArrowheads="1"/>
          </p:cNvPicPr>
          <p:nvPr/>
        </p:nvPicPr>
        <p:blipFill>
          <a:blip r:embed="rId1"/>
          <a:srcRect/>
          <a:stretch>
            <a:fillRect/>
          </a:stretch>
        </p:blipFill>
        <p:spPr bwMode="auto">
          <a:xfrm>
            <a:off x="5375661" y="1701236"/>
            <a:ext cx="5184576" cy="4603905"/>
          </a:xfrm>
          <a:prstGeom prst="rect">
            <a:avLst/>
          </a:prstGeom>
          <a:noFill/>
          <a:effectLst>
            <a:outerShdw blurRad="50800" dist="38100" dir="2700000" algn="tl" rotWithShape="0">
              <a:prstClr val="black">
                <a:alpha val="40000"/>
              </a:prstClr>
            </a:outerShdw>
            <a:softEdge rad="12700"/>
          </a:effectLst>
        </p:spPr>
      </p:pic>
      <p:pic>
        <p:nvPicPr>
          <p:cNvPr id="102" name="图片 101"/>
          <p:cNvPicPr/>
          <p:nvPr/>
        </p:nvPicPr>
        <p:blipFill>
          <a:blip r:embed="rId2" r:link="rId3"/>
          <a:stretch>
            <a:fillRect/>
          </a:stretch>
        </p:blipFill>
        <p:spPr>
          <a:xfrm>
            <a:off x="6096000" y="3429000"/>
            <a:ext cx="0" cy="0"/>
          </a:xfrm>
          <a:prstGeom prst="rect">
            <a:avLst/>
          </a:prstGeom>
          <a:noFill/>
          <a:ln w="9525">
            <a:noFill/>
          </a:ln>
        </p:spPr>
      </p:pic>
      <p:pic>
        <p:nvPicPr>
          <p:cNvPr id="103" name="图片 102"/>
          <p:cNvPicPr/>
          <p:nvPr/>
        </p:nvPicPr>
        <p:blipFill>
          <a:blip r:embed="rId2" r:link="rId3"/>
          <a:stretch>
            <a:fillRect/>
          </a:stretch>
        </p:blipFill>
        <p:spPr>
          <a:xfrm>
            <a:off x="6096000" y="3429000"/>
            <a:ext cx="0" cy="0"/>
          </a:xfrm>
          <a:prstGeom prst="rect">
            <a:avLst/>
          </a:prstGeom>
          <a:noFill/>
          <a:ln w="9525">
            <a:noFill/>
          </a:ln>
        </p:spPr>
      </p:pic>
      <p:pic>
        <p:nvPicPr>
          <p:cNvPr id="104" name="图片 103"/>
          <p:cNvPicPr/>
          <p:nvPr/>
        </p:nvPicPr>
        <p:blipFill>
          <a:blip r:embed="rId2" r:link="rId3"/>
          <a:stretch>
            <a:fillRect/>
          </a:stretch>
        </p:blipFill>
        <p:spPr>
          <a:xfrm>
            <a:off x="6096000" y="3429000"/>
            <a:ext cx="0" cy="0"/>
          </a:xfrm>
          <a:prstGeom prst="rect">
            <a:avLst/>
          </a:prstGeom>
          <a:noFill/>
          <a:ln w="9525">
            <a:noFill/>
          </a:ln>
        </p:spPr>
      </p:pic>
      <p:pic>
        <p:nvPicPr>
          <p:cNvPr id="3" name="内容占位符 2"/>
          <p:cNvPicPr>
            <a:picLocks noGrp="1" noChangeAspect="1"/>
          </p:cNvPicPr>
          <p:nvPr>
            <p:ph sz="half" idx="1"/>
          </p:nvPr>
        </p:nvPicPr>
        <p:blipFill>
          <a:blip r:embed="rId4"/>
          <a:stretch>
            <a:fillRect/>
          </a:stretch>
        </p:blipFill>
        <p:spPr>
          <a:xfrm>
            <a:off x="839470" y="1628775"/>
            <a:ext cx="4038600" cy="3028950"/>
          </a:xfrm>
          <a:prstGeom prst="rect">
            <a:avLst/>
          </a:prstGeom>
          <a:effectLst>
            <a:outerShdw blurRad="50800" dist="38100" dir="2700000" algn="tl" rotWithShape="0">
              <a:prstClr val="black">
                <a:alpha val="40000"/>
              </a:prstClr>
            </a:outerShdw>
            <a:softEdge rad="127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3490" name="标题 63489"/>
          <p:cNvSpPr>
            <a:spLocks noGrp="1"/>
          </p:cNvSpPr>
          <p:nvPr>
            <p:ph type="title"/>
          </p:nvPr>
        </p:nvSpPr>
        <p:spPr/>
        <p:txBody>
          <a:bodyPr anchor="ctr" anchorCtr="0"/>
          <a:lstStyle/>
          <a:p>
            <a:r>
              <a:rPr lang="zh-CN" altLang="en-US" sz="4000" dirty="0"/>
              <a:t>舍身取义：田横岗</a:t>
            </a:r>
            <a:endParaRPr lang="zh-CN" altLang="en-US" sz="4000" dirty="0"/>
          </a:p>
        </p:txBody>
      </p:sp>
      <p:sp>
        <p:nvSpPr>
          <p:cNvPr id="63491" name="内容占位符 63490"/>
          <p:cNvSpPr>
            <a:spLocks noGrp="1"/>
          </p:cNvSpPr>
          <p:nvPr>
            <p:ph sz="half" idx="1"/>
          </p:nvPr>
        </p:nvSpPr>
        <p:spPr>
          <a:xfrm>
            <a:off x="609600" y="1600200"/>
            <a:ext cx="5184775" cy="4526280"/>
          </a:xfrm>
        </p:spPr>
        <p:txBody>
          <a:bodyPr>
            <a:normAutofit/>
          </a:bodyPr>
          <a:lstStyle/>
          <a:p>
            <a:pPr algn="just">
              <a:lnSpc>
                <a:spcPts val="3000"/>
              </a:lnSpc>
              <a:spcBef>
                <a:spcPts val="0"/>
              </a:spcBef>
            </a:pPr>
            <a:r>
              <a:rPr lang="zh-CN" altLang="en-US" sz="2000" dirty="0">
                <a:latin typeface="微软雅黑" panose="020B0503020204020204" charset="-122"/>
                <a:ea typeface="微软雅黑" panose="020B0503020204020204" charset="-122"/>
                <a:cs typeface="微软雅黑" panose="020B0503020204020204" charset="-122"/>
              </a:rPr>
              <a:t>田横岗是今连云港市云台山中部的一座闻名中国文化史册的英雄山岗，是战国末年500壮士蹈海的葬身之地。太史公在《史记·田儋列传》中对这一历史事件作了富有人文色彩的叙述。明朝人顾乾在《云台山志》中记载“田横避兵于此，尚存古祠址，北环峻壁，南绕石城，其路仅通一线。”</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6" name="图片 5" descr="城全"/>
          <p:cNvPicPr>
            <a:picLocks noChangeAspect="1"/>
          </p:cNvPicPr>
          <p:nvPr/>
        </p:nvPicPr>
        <p:blipFill>
          <a:blip r:embed="rId1" cstate="print"/>
          <a:stretch>
            <a:fillRect/>
          </a:stretch>
        </p:blipFill>
        <p:spPr>
          <a:xfrm>
            <a:off x="6239193" y="1700839"/>
            <a:ext cx="5143536" cy="3857652"/>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24580" name="图片 24579" descr="田横墓"/>
          <p:cNvPicPr>
            <a:picLocks noChangeAspect="1"/>
          </p:cNvPicPr>
          <p:nvPr/>
        </p:nvPicPr>
        <p:blipFill>
          <a:blip r:embed="rId1" cstate="print"/>
          <a:stretch>
            <a:fillRect/>
          </a:stretch>
        </p:blipFill>
        <p:spPr>
          <a:xfrm>
            <a:off x="1524000" y="0"/>
            <a:ext cx="9144000" cy="68580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4</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、中华古典名著、优秀传世作品是我们坚定文化自信的重要载体</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副标题 3"/>
          <p:cNvSpPr>
            <a:spLocks noGrp="1"/>
          </p:cNvSpPr>
          <p:nvPr>
            <p:ph type="subTitle" idx="1"/>
          </p:nvPr>
        </p:nvSpPr>
        <p:spPr/>
        <p:txBody>
          <a:bodyPr/>
          <a:lstStyle/>
          <a:p>
            <a:r>
              <a:rPr lang="zh-CN" altLang="en-US" dirty="0">
                <a:solidFill>
                  <a:schemeClr val="tx1"/>
                </a:solidFill>
              </a:rPr>
              <a:t>文学名著是中华文化的典型代表</a:t>
            </a:r>
            <a:endParaRPr lang="en-US" altLang="zh-CN" dirty="0">
              <a:solidFill>
                <a:schemeClr val="tx1"/>
              </a:solidFill>
            </a:endParaRPr>
          </a:p>
          <a:p>
            <a:endParaRPr lang="zh-CN" altLang="en-US"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lstStyle/>
          <a:p>
            <a:r>
              <a:rPr lang="en-US" altLang="zh-CN" sz="4000" dirty="0">
                <a:solidFill>
                  <a:srgbClr val="FF0000"/>
                </a:solidFill>
                <a:latin typeface="+mn-ea"/>
                <a:ea typeface="+mn-ea"/>
              </a:rPr>
              <a:t>《</a:t>
            </a:r>
            <a:r>
              <a:rPr lang="zh-CN" altLang="en-US" sz="4000" dirty="0">
                <a:solidFill>
                  <a:srgbClr val="FF0000"/>
                </a:solidFill>
                <a:latin typeface="+mn-ea"/>
                <a:ea typeface="+mn-ea"/>
              </a:rPr>
              <a:t>镜花缘</a:t>
            </a:r>
            <a:r>
              <a:rPr lang="en-US" altLang="zh-CN" sz="4000" dirty="0">
                <a:solidFill>
                  <a:srgbClr val="FF0000"/>
                </a:solidFill>
                <a:latin typeface="+mn-ea"/>
                <a:ea typeface="+mn-ea"/>
              </a:rPr>
              <a:t>》</a:t>
            </a:r>
            <a:r>
              <a:rPr lang="zh-CN" altLang="en-US" sz="4000" dirty="0">
                <a:solidFill>
                  <a:srgbClr val="FF0000"/>
                </a:solidFill>
                <a:latin typeface="+mn-ea"/>
                <a:ea typeface="+mn-ea"/>
              </a:rPr>
              <a:t>与连云港</a:t>
            </a:r>
            <a:endParaRPr lang="zh-CN" altLang="en-US" sz="4000" dirty="0">
              <a:solidFill>
                <a:srgbClr val="FF0000"/>
              </a:solidFill>
              <a:latin typeface="+mn-ea"/>
              <a:ea typeface="+mn-ea"/>
            </a:endParaRPr>
          </a:p>
        </p:txBody>
      </p:sp>
      <p:sp>
        <p:nvSpPr>
          <p:cNvPr id="15365" name="Rectangle 5"/>
          <p:cNvSpPr>
            <a:spLocks noGrp="1" noChangeArrowheads="1"/>
          </p:cNvSpPr>
          <p:nvPr>
            <p:ph type="body" idx="1"/>
          </p:nvPr>
        </p:nvSpPr>
        <p:spPr/>
        <p:txBody>
          <a:bodyPr/>
          <a:lstStyle/>
          <a:p>
            <a:r>
              <a:rPr lang="zh-CN" altLang="en-US" sz="2000" dirty="0">
                <a:latin typeface="Times New Roman" panose="02020603050405020304" charset="0"/>
                <a:ea typeface="微软雅黑" panose="020B0503020204020204" charset="-122"/>
                <a:cs typeface="Times New Roman" panose="02020603050405020304" charset="0"/>
              </a:rPr>
              <a:t>《镜花缘》是作者李汝珍在板浦用了21年时间创作而成的。</a:t>
            </a:r>
            <a:endParaRPr lang="zh-CN" altLang="en-US" sz="2000" dirty="0">
              <a:latin typeface="Times New Roman" panose="02020603050405020304" charset="0"/>
              <a:ea typeface="微软雅黑" panose="020B0503020204020204" charset="-122"/>
              <a:cs typeface="Times New Roman" panose="02020603050405020304" charset="0"/>
            </a:endParaRPr>
          </a:p>
          <a:p>
            <a:r>
              <a:rPr lang="zh-CN" altLang="en-US" sz="2000" dirty="0">
                <a:latin typeface="Times New Roman" panose="02020603050405020304" charset="0"/>
                <a:ea typeface="微软雅黑" panose="020B0503020204020204" charset="-122"/>
                <a:cs typeface="Times New Roman" panose="02020603050405020304" charset="0"/>
              </a:rPr>
              <a:t>李汝珍简介，生平年谱</a:t>
            </a:r>
            <a:endParaRPr lang="zh-CN" altLang="en-US" sz="2000" dirty="0">
              <a:latin typeface="Times New Roman" panose="02020603050405020304" charset="0"/>
              <a:ea typeface="微软雅黑" panose="020B0503020204020204" charset="-122"/>
              <a:cs typeface="Times New Roman" panose="02020603050405020304" charset="0"/>
            </a:endParaRPr>
          </a:p>
          <a:p>
            <a:r>
              <a:rPr lang="zh-CN" altLang="en-US" sz="2000" dirty="0">
                <a:latin typeface="Times New Roman" panose="02020603050405020304" charset="0"/>
                <a:ea typeface="微软雅黑" panose="020B0503020204020204" charset="-122"/>
                <a:cs typeface="Times New Roman" panose="02020603050405020304" charset="0"/>
              </a:rPr>
              <a:t>板浦镇李汝珍纪念馆</a:t>
            </a:r>
            <a:endParaRPr lang="zh-CN" altLang="en-US" sz="2000" dirty="0">
              <a:latin typeface="Times New Roman" panose="02020603050405020304" charset="0"/>
              <a:ea typeface="微软雅黑" panose="020B0503020204020204" charset="-122"/>
              <a:cs typeface="Times New Roman" panose="02020603050405020304" charset="0"/>
            </a:endParaRPr>
          </a:p>
          <a:p>
            <a:r>
              <a:rPr lang="zh-CN" altLang="en-US" sz="2000" dirty="0">
                <a:latin typeface="Times New Roman" panose="02020603050405020304" charset="0"/>
                <a:ea typeface="微软雅黑" panose="020B0503020204020204" charset="-122"/>
                <a:cs typeface="Times New Roman" panose="02020603050405020304" charset="0"/>
              </a:rPr>
              <a:t>灌云县博物馆李汝珍像</a:t>
            </a:r>
            <a:endParaRPr lang="zh-CN" altLang="en-US" sz="2000" dirty="0">
              <a:latin typeface="Times New Roman" panose="02020603050405020304" charset="0"/>
              <a:ea typeface="微软雅黑" panose="020B0503020204020204" charset="-122"/>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79628" y="2060848"/>
            <a:ext cx="2519570" cy="4753588"/>
          </a:xfrm>
          <a:prstGeom prst="rect">
            <a:avLst/>
          </a:prstGeom>
          <a:effectLst>
            <a:outerShdw blurRad="50800" dist="38100" dir="2700000" algn="tl" rotWithShape="0">
              <a:prstClr val="black">
                <a:alpha val="40000"/>
              </a:prstClr>
            </a:outerShdw>
            <a:softEdge rad="12700"/>
          </a:effectLst>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1552" y="2997202"/>
            <a:ext cx="1361987" cy="3177045"/>
          </a:xfrm>
          <a:prstGeom prst="rect">
            <a:avLst/>
          </a:prstGeom>
          <a:effectLst>
            <a:outerShdw blurRad="50800" dist="38100" dir="2700000" algn="tl" rotWithShape="0">
              <a:prstClr val="black">
                <a:alpha val="40000"/>
              </a:prstClr>
            </a:outerShdw>
            <a:softEdge rad="12700"/>
          </a:effectLst>
        </p:spPr>
      </p:pic>
      <p:pic>
        <p:nvPicPr>
          <p:cNvPr id="106" name="图片 105"/>
          <p:cNvPicPr/>
          <p:nvPr/>
        </p:nvPicPr>
        <p:blipFill>
          <a:blip r:embed="rId3"/>
          <a:stretch>
            <a:fillRect/>
          </a:stretch>
        </p:blipFill>
        <p:spPr>
          <a:xfrm>
            <a:off x="1918970" y="3500755"/>
            <a:ext cx="3771900" cy="267335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zh-CN" sz="4000" dirty="0">
                <a:solidFill>
                  <a:srgbClr val="FF0000"/>
                </a:solidFill>
              </a:rPr>
              <a:t>《</a:t>
            </a:r>
            <a:r>
              <a:rPr lang="zh-CN" altLang="en-US" sz="4000" dirty="0">
                <a:solidFill>
                  <a:srgbClr val="FF0000"/>
                </a:solidFill>
              </a:rPr>
              <a:t>儒林外史</a:t>
            </a:r>
            <a:r>
              <a:rPr lang="en-US" altLang="zh-CN" sz="4000" dirty="0">
                <a:solidFill>
                  <a:srgbClr val="FF0000"/>
                </a:solidFill>
              </a:rPr>
              <a:t>》</a:t>
            </a:r>
            <a:r>
              <a:rPr lang="zh-CN" altLang="en-US" sz="4000" dirty="0">
                <a:solidFill>
                  <a:srgbClr val="FF0000"/>
                </a:solidFill>
              </a:rPr>
              <a:t>与连云港</a:t>
            </a:r>
            <a:endParaRPr lang="zh-CN" altLang="en-US" sz="4000" dirty="0">
              <a:solidFill>
                <a:srgbClr val="FF0000"/>
              </a:solidFill>
            </a:endParaRPr>
          </a:p>
        </p:txBody>
      </p:sp>
      <p:sp>
        <p:nvSpPr>
          <p:cNvPr id="17411" name="Rectangle 3"/>
          <p:cNvSpPr>
            <a:spLocks noGrp="1" noChangeArrowheads="1"/>
          </p:cNvSpPr>
          <p:nvPr>
            <p:ph type="body" idx="1"/>
          </p:nvPr>
        </p:nvSpPr>
        <p:spPr>
          <a:xfrm>
            <a:off x="1250950" y="1600200"/>
            <a:ext cx="9956800" cy="4526280"/>
          </a:xfrm>
        </p:spPr>
        <p:txBody>
          <a:bodyPr/>
          <a:lstStyle/>
          <a:p>
            <a:pPr algn="just">
              <a:lnSpc>
                <a:spcPts val="3000"/>
              </a:lnSpc>
              <a:spcBef>
                <a:spcPts val="0"/>
              </a:spcBef>
            </a:pPr>
            <a:endParaRPr lang="en-US" altLang="zh-CN" dirty="0"/>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儒林外史的作者吴敬梓在赣榆县生活了近10个年头。14岁随继父到赣榆，24岁回到故乡全椒。40岁创作长篇小说《儒林外史》。诗文有《文木山房集》。是清代杰出的现实主义文学家。</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en-US" altLang="zh-CN" sz="2400" b="1" dirty="0">
                <a:solidFill>
                  <a:srgbClr val="FF0000"/>
                </a:solidFill>
              </a:rPr>
              <a:t>[</a:t>
            </a:r>
            <a:r>
              <a:rPr lang="zh-CN" altLang="en-US" sz="2400" b="1" dirty="0">
                <a:solidFill>
                  <a:srgbClr val="FF0000"/>
                </a:solidFill>
              </a:rPr>
              <a:t>儒林外史的道德观</a:t>
            </a:r>
            <a:r>
              <a:rPr lang="en-US" altLang="zh-CN" sz="2400" b="1" dirty="0">
                <a:solidFill>
                  <a:srgbClr val="FF0000"/>
                </a:solidFill>
              </a:rPr>
              <a:t>]</a:t>
            </a:r>
            <a:r>
              <a:rPr lang="zh-CN" altLang="en-US" sz="2000" dirty="0">
                <a:latin typeface="Times New Roman" panose="02020603050405020304" charset="0"/>
                <a:ea typeface="微软雅黑" panose="020B0503020204020204" charset="-122"/>
                <a:cs typeface="Times New Roman" panose="02020603050405020304" charset="0"/>
              </a:rPr>
              <a:t>，作者通过对一系列道德败坏的文人士大夫形象的刻画，向我们展现了明清之际文人士大夫群体的道德坍塌。</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endParaRPr lang="en-US" altLang="zh-C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1" cstate="print"/>
          <a:srcRect/>
          <a:stretch>
            <a:fillRect/>
          </a:stretch>
        </p:blipFill>
        <p:spPr bwMode="auto">
          <a:xfrm>
            <a:off x="2783205" y="188595"/>
            <a:ext cx="6497320" cy="6497320"/>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ltLang="zh-CN" sz="4000" dirty="0" smtClean="0">
                <a:solidFill>
                  <a:srgbClr val="FF0000"/>
                </a:solidFill>
                <a:latin typeface="+mn-ea"/>
                <a:ea typeface="+mn-ea"/>
              </a:rPr>
              <a:t>《</a:t>
            </a:r>
            <a:r>
              <a:rPr lang="zh-CN" altLang="en-US" sz="4000" dirty="0">
                <a:solidFill>
                  <a:srgbClr val="FF0000"/>
                </a:solidFill>
                <a:latin typeface="+mn-ea"/>
                <a:ea typeface="+mn-ea"/>
              </a:rPr>
              <a:t>三国演义</a:t>
            </a:r>
            <a:r>
              <a:rPr lang="en-US" altLang="zh-CN" sz="4000" dirty="0">
                <a:solidFill>
                  <a:srgbClr val="FF0000"/>
                </a:solidFill>
                <a:latin typeface="+mn-ea"/>
                <a:ea typeface="+mn-ea"/>
              </a:rPr>
              <a:t>》</a:t>
            </a:r>
            <a:r>
              <a:rPr lang="zh-CN" altLang="en-US" sz="4000" dirty="0">
                <a:solidFill>
                  <a:srgbClr val="FF0000"/>
                </a:solidFill>
                <a:latin typeface="+mn-ea"/>
                <a:ea typeface="+mn-ea"/>
              </a:rPr>
              <a:t>与连云港</a:t>
            </a:r>
            <a:endParaRPr lang="zh-CN" altLang="en-US" sz="4000" dirty="0">
              <a:solidFill>
                <a:srgbClr val="FF0000"/>
              </a:solidFill>
              <a:latin typeface="+mn-ea"/>
              <a:ea typeface="+mn-ea"/>
            </a:endParaRPr>
          </a:p>
        </p:txBody>
      </p:sp>
      <p:sp>
        <p:nvSpPr>
          <p:cNvPr id="199683" name="Rectangle 3"/>
          <p:cNvSpPr>
            <a:spLocks noGrp="1" noChangeArrowheads="1"/>
          </p:cNvSpPr>
          <p:nvPr>
            <p:ph type="body" idx="1"/>
          </p:nvPr>
        </p:nvSpPr>
        <p:spPr/>
        <p:txBody>
          <a:bodyPr>
            <a:normAutofit/>
          </a:bodyPr>
          <a:lstStyle/>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位于新浦区云台乡关里小学院内的区级文物保护单位“糜竺井”，是三国时刘备糜夫人糜家故宅遗存。建安六年（197年），刘备兵败徐州，逃到这里糜夫人哥哥糜竺、糜芳出资财巨万和大量兵员支持刘备，并把妹妹嫁给他，使刘备得以东山再起。</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后来刘备做了益州牧（益州是古代九大州之一，益州牧就是管理益州的官 ），人们通称他刘益州。明代在糜家故宅——也就是刘备召见的地方，建立纪念性建筑益州院。现今的关里小学就是益州院故址。 </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“糜竺井”是一处重要的文物遗存，同时又是一处著名的人文景观，对研究“三国”历史及有关历史人物具有重要价值，应予全面保护。</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糜竺的一个最大特点，就是忠。这是道德体系的一个支点。</a:t>
            </a:r>
            <a:endParaRPr lang="zh-CN" altLang="en-US" sz="2000" dirty="0">
              <a:latin typeface="Times New Roman" panose="02020603050405020304" charset="0"/>
              <a:ea typeface="微软雅黑" panose="020B0503020204020204" charset="-122"/>
              <a:cs typeface="Times New Roman" panose="0202060305040502030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41986" name="Picture 2" descr="DSC_1524"/>
          <p:cNvPicPr>
            <a:picLocks noChangeAspect="1" noChangeArrowheads="1"/>
          </p:cNvPicPr>
          <p:nvPr/>
        </p:nvPicPr>
        <p:blipFill>
          <a:blip r:embed="rId1" cstate="print"/>
          <a:srcRect/>
          <a:stretch>
            <a:fillRect/>
          </a:stretch>
        </p:blipFill>
        <p:spPr bwMode="auto">
          <a:xfrm>
            <a:off x="1775460" y="1988820"/>
            <a:ext cx="3561080" cy="3561080"/>
          </a:xfrm>
          <a:prstGeom prst="rect">
            <a:avLst/>
          </a:prstGeom>
          <a:noFill/>
          <a:effectLst>
            <a:outerShdw blurRad="50800" dist="38100" dir="2700000" algn="tl" rotWithShape="0">
              <a:prstClr val="black">
                <a:alpha val="40000"/>
              </a:prstClr>
            </a:outerShdw>
            <a:softEdge rad="12700"/>
          </a:effectLst>
        </p:spPr>
      </p:pic>
      <p:sp>
        <p:nvSpPr>
          <p:cNvPr id="2" name="标题 1"/>
          <p:cNvSpPr>
            <a:spLocks noGrp="1"/>
          </p:cNvSpPr>
          <p:nvPr>
            <p:ph type="title"/>
          </p:nvPr>
        </p:nvSpPr>
        <p:spPr/>
        <p:txBody>
          <a:bodyPr/>
          <a:lstStyle/>
          <a:p>
            <a:r>
              <a:rPr lang="en-US" altLang="zh-CN" sz="4000" dirty="0">
                <a:latin typeface="+mn-ea"/>
                <a:ea typeface="+mn-ea"/>
              </a:rPr>
              <a:t>《</a:t>
            </a:r>
            <a:r>
              <a:rPr lang="zh-CN" altLang="en-US" sz="4000" dirty="0">
                <a:latin typeface="+mn-ea"/>
                <a:ea typeface="+mn-ea"/>
              </a:rPr>
              <a:t>三国演义</a:t>
            </a:r>
            <a:r>
              <a:rPr lang="en-US" altLang="zh-CN" sz="4000" dirty="0">
                <a:latin typeface="+mn-ea"/>
                <a:ea typeface="+mn-ea"/>
              </a:rPr>
              <a:t>》</a:t>
            </a:r>
            <a:endParaRPr lang="en-US" altLang="zh-CN" sz="4000" dirty="0">
              <a:latin typeface="+mn-ea"/>
              <a:ea typeface="+mn-ea"/>
            </a:endParaRPr>
          </a:p>
        </p:txBody>
      </p:sp>
      <p:sp>
        <p:nvSpPr>
          <p:cNvPr id="4" name="内容占位符 3"/>
          <p:cNvSpPr>
            <a:spLocks noGrp="1"/>
          </p:cNvSpPr>
          <p:nvPr>
            <p:ph sz="half" idx="2"/>
          </p:nvPr>
        </p:nvSpPr>
        <p:spPr/>
        <p:txBody>
          <a:bodyPr>
            <a:noAutofit/>
          </a:bodyPr>
          <a:lstStyle/>
          <a:p>
            <a:endParaRPr lang="zh-CN" altLang="en-US" sz="2400" dirty="0"/>
          </a:p>
        </p:txBody>
      </p:sp>
      <p:pic>
        <p:nvPicPr>
          <p:cNvPr id="6" name="Picture 5" descr="201132584516885"/>
          <p:cNvPicPr>
            <a:picLocks noGrp="1" noChangeAspect="1" noChangeArrowheads="1"/>
          </p:cNvPicPr>
          <p:nvPr>
            <p:ph sz="half" idx="1"/>
          </p:nvPr>
        </p:nvPicPr>
        <p:blipFill>
          <a:blip r:embed="rId2"/>
          <a:srcRect/>
          <a:stretch>
            <a:fillRect/>
          </a:stretch>
        </p:blipFill>
        <p:spPr bwMode="auto">
          <a:xfrm>
            <a:off x="5879465" y="3933190"/>
            <a:ext cx="4237355" cy="2692400"/>
          </a:xfrm>
          <a:prstGeom prst="rect">
            <a:avLst/>
          </a:prstGeom>
          <a:noFill/>
          <a:effectLst>
            <a:outerShdw blurRad="50800" dist="38100" dir="2700000" algn="tl" rotWithShape="0">
              <a:prstClr val="black">
                <a:alpha val="40000"/>
              </a:prstClr>
            </a:outerShdw>
            <a:softEdge rad="12700"/>
          </a:effectLst>
        </p:spPr>
      </p:pic>
      <p:pic>
        <p:nvPicPr>
          <p:cNvPr id="107" name="图片 106"/>
          <p:cNvPicPr/>
          <p:nvPr/>
        </p:nvPicPr>
        <p:blipFill>
          <a:blip r:embed="rId3"/>
          <a:stretch>
            <a:fillRect/>
          </a:stretch>
        </p:blipFill>
        <p:spPr>
          <a:xfrm>
            <a:off x="5879465" y="1412875"/>
            <a:ext cx="4237355" cy="235775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zh-CN" dirty="0">
                <a:solidFill>
                  <a:srgbClr val="FF0000"/>
                </a:solidFill>
              </a:rPr>
              <a:t>《</a:t>
            </a:r>
            <a:r>
              <a:rPr lang="zh-CN" altLang="en-US" dirty="0">
                <a:solidFill>
                  <a:srgbClr val="FF0000"/>
                </a:solidFill>
              </a:rPr>
              <a:t>水浒传</a:t>
            </a:r>
            <a:r>
              <a:rPr lang="en-US" altLang="zh-CN" dirty="0">
                <a:solidFill>
                  <a:srgbClr val="FF0000"/>
                </a:solidFill>
              </a:rPr>
              <a:t>》</a:t>
            </a:r>
            <a:r>
              <a:rPr lang="zh-CN" altLang="en-US" dirty="0">
                <a:solidFill>
                  <a:srgbClr val="FF0000"/>
                </a:solidFill>
              </a:rPr>
              <a:t>与连云港</a:t>
            </a:r>
            <a:endParaRPr lang="zh-CN" altLang="en-US" dirty="0">
              <a:solidFill>
                <a:srgbClr val="FF0000"/>
              </a:solidFill>
            </a:endParaRPr>
          </a:p>
        </p:txBody>
      </p:sp>
      <p:sp>
        <p:nvSpPr>
          <p:cNvPr id="20483" name="Rectangle 3"/>
          <p:cNvSpPr>
            <a:spLocks noGrp="1" noChangeArrowheads="1"/>
          </p:cNvSpPr>
          <p:nvPr>
            <p:ph type="body" idx="1"/>
          </p:nvPr>
        </p:nvSpPr>
        <p:spPr>
          <a:xfrm>
            <a:off x="1177925" y="1628775"/>
            <a:ext cx="9951720" cy="4526280"/>
          </a:xfrm>
        </p:spPr>
        <p:txBody>
          <a:bodyPr>
            <a:normAutofit lnSpcReduction="10000"/>
          </a:bodyPr>
          <a:lstStyle/>
          <a:p>
            <a:pPr>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《水浒传》中宋江起义军失败地在海州，今天海州白虎山上的张叔夜登高碑就是物证。</a:t>
            </a:r>
            <a:endParaRPr lang="zh-CN" altLang="en-US" sz="2000" dirty="0">
              <a:latin typeface="Times New Roman" panose="02020603050405020304" charset="0"/>
              <a:ea typeface="微软雅黑" panose="020B0503020204020204" charset="-122"/>
              <a:cs typeface="Times New Roman" panose="02020603050405020304" charset="0"/>
            </a:endParaRPr>
          </a:p>
          <a:p>
            <a:pPr>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宋江为什么要到海州来？宣和三年二月（公元1119年），宋江起义军到达海州附近，欲夺取中云台山为根据地，与官兵长期抗衡。</a:t>
            </a:r>
            <a:r>
              <a:rPr lang="zh-CN" altLang="en-US" sz="2000" dirty="0">
                <a:solidFill>
                  <a:schemeClr val="accent1">
                    <a:lumMod val="50000"/>
                  </a:schemeClr>
                </a:solidFill>
                <a:latin typeface="Times New Roman" panose="02020603050405020304" charset="0"/>
                <a:ea typeface="微软雅黑" panose="020B0503020204020204" charset="-122"/>
                <a:cs typeface="Times New Roman" panose="02020603050405020304" charset="0"/>
              </a:rPr>
              <a:t>海州知州张叔夜早有准备，招死士千余人，在海州东门外伏击了宋江起义军，烧毁了宋江起义军的战船，擒了宋江的副将，宋江起义军无路可退，无兵可援，无心再战，只得接受了招安，向张叔夜投降。</a:t>
            </a:r>
            <a:r>
              <a:rPr lang="zh-CN" altLang="en-US" sz="2000" dirty="0">
                <a:latin typeface="Times New Roman" panose="02020603050405020304" charset="0"/>
                <a:ea typeface="微软雅黑" panose="020B0503020204020204" charset="-122"/>
                <a:cs typeface="Times New Roman" panose="02020603050405020304" charset="0"/>
              </a:rPr>
              <a:t>这使张叔夜精心准备半年之久的伏击战得以实现。 </a:t>
            </a:r>
            <a:endParaRPr lang="zh-CN" altLang="en-US" sz="2000" dirty="0">
              <a:latin typeface="Times New Roman" panose="02020603050405020304" charset="0"/>
              <a:ea typeface="微软雅黑" panose="020B0503020204020204" charset="-122"/>
              <a:cs typeface="Times New Roman" panose="0202060305040502030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内容占位符 3"/>
          <p:cNvSpPr>
            <a:spLocks noGrp="1"/>
          </p:cNvSpPr>
          <p:nvPr>
            <p:ph sz="half" idx="2"/>
          </p:nvPr>
        </p:nvSpPr>
        <p:spPr/>
        <p:txBody>
          <a:bodyPr>
            <a:noAutofit/>
          </a:bodyPr>
          <a:lstStyle/>
          <a:p>
            <a:pPr algn="l">
              <a:lnSpc>
                <a:spcPts val="3000"/>
              </a:lnSpc>
              <a:spcBef>
                <a:spcPts val="0"/>
              </a:spcBef>
              <a:buClrTx/>
              <a:buSzTx/>
              <a:buFontTx/>
            </a:pPr>
            <a:r>
              <a:rPr lang="zh-CN" altLang="en-US" sz="2000" dirty="0">
                <a:latin typeface="Times New Roman" panose="02020603050405020304" charset="0"/>
                <a:ea typeface="微软雅黑" panose="020B0503020204020204" charset="-122"/>
                <a:cs typeface="Times New Roman" panose="02020603050405020304" charset="0"/>
              </a:rPr>
              <a:t>在《水浒传》书中，张叔夜是济州太守，在朝廷对宋江等梁山好汉两度派钦差大臣进行招安都失败的情况下，仍积极主张继续实行安抚政策，并自告奋勇亲赴梁山与宋江等人商谈。最后在张叔夜的劝说下，招安终于得以实现。</a:t>
            </a:r>
            <a:endParaRPr lang="zh-CN" altLang="en-US" sz="2000" dirty="0">
              <a:latin typeface="Times New Roman" panose="02020603050405020304" charset="0"/>
              <a:ea typeface="微软雅黑" panose="020B0503020204020204" charset="-122"/>
              <a:cs typeface="Times New Roman" panose="02020603050405020304" charset="0"/>
            </a:endParaRPr>
          </a:p>
          <a:p>
            <a:pPr algn="l">
              <a:lnSpc>
                <a:spcPts val="3000"/>
              </a:lnSpc>
              <a:spcBef>
                <a:spcPts val="0"/>
              </a:spcBef>
              <a:buClrTx/>
              <a:buSzTx/>
              <a:buFontTx/>
            </a:pPr>
            <a:r>
              <a:rPr lang="zh-CN" altLang="en-US" sz="2000" dirty="0">
                <a:latin typeface="Times New Roman" panose="02020603050405020304" charset="0"/>
                <a:ea typeface="微软雅黑" panose="020B0503020204020204" charset="-122"/>
                <a:cs typeface="Times New Roman" panose="02020603050405020304" charset="0"/>
              </a:rPr>
              <a:t>历史上的张叔夜要远比小说中厉害得多，正是他打败了以宋江为首的梁山起义军，从而迫使其招安。同时他还是一位抗金名将，靖康之难中不幸战败被俘，不甘受辱，最后在途中选择了自缢身亡。</a:t>
            </a:r>
            <a:r>
              <a:rPr lang="zh-CN" altLang="en-US" sz="2000" b="1"/>
              <a:t>　　</a:t>
            </a:r>
            <a:endParaRPr lang="zh-CN" altLang="en-US" sz="2000" b="1"/>
          </a:p>
        </p:txBody>
      </p:sp>
      <p:pic>
        <p:nvPicPr>
          <p:cNvPr id="38914" name="Picture 2" descr="DSC01580"/>
          <p:cNvPicPr>
            <a:picLocks noChangeAspect="1" noChangeArrowheads="1"/>
          </p:cNvPicPr>
          <p:nvPr/>
        </p:nvPicPr>
        <p:blipFill>
          <a:blip r:embed="rId1" cstate="print"/>
          <a:srcRect/>
          <a:stretch>
            <a:fillRect/>
          </a:stretch>
        </p:blipFill>
        <p:spPr bwMode="auto">
          <a:xfrm>
            <a:off x="1415415" y="2996565"/>
            <a:ext cx="3853180" cy="3855085"/>
          </a:xfrm>
          <a:prstGeom prst="rect">
            <a:avLst/>
          </a:prstGeom>
          <a:noFill/>
          <a:effectLst>
            <a:outerShdw blurRad="50800" dist="38100" dir="2700000" algn="tl" rotWithShape="0">
              <a:prstClr val="black">
                <a:alpha val="40000"/>
              </a:prstClr>
            </a:outerShdw>
            <a:softEdge rad="12700"/>
          </a:effectLst>
        </p:spPr>
      </p:pic>
      <p:pic>
        <p:nvPicPr>
          <p:cNvPr id="108" name="图片 107"/>
          <p:cNvPicPr/>
          <p:nvPr/>
        </p:nvPicPr>
        <p:blipFill>
          <a:blip r:embed="rId2"/>
          <a:stretch>
            <a:fillRect/>
          </a:stretch>
        </p:blipFill>
        <p:spPr>
          <a:xfrm>
            <a:off x="1031240" y="205423"/>
            <a:ext cx="4572000" cy="279082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ctrTitle"/>
          </p:nvPr>
        </p:nvSpPr>
        <p:spPr/>
        <p:txBody>
          <a:bodyPr/>
          <a:lstStyle/>
          <a:p>
            <a:r>
              <a:rPr lang="en-US" altLang="zh-CN" sz="4000" dirty="0"/>
              <a:t>《</a:t>
            </a:r>
            <a:r>
              <a:rPr lang="zh-CN" altLang="en-US" sz="4000" dirty="0"/>
              <a:t>西游记</a:t>
            </a:r>
            <a:r>
              <a:rPr lang="en-US" altLang="zh-CN" sz="4000" dirty="0"/>
              <a:t>》</a:t>
            </a:r>
            <a:r>
              <a:rPr lang="zh-CN" altLang="en-US" sz="4000" dirty="0"/>
              <a:t>与连云港</a:t>
            </a:r>
            <a:endParaRPr lang="zh-CN" altLang="en-US" sz="4000" dirty="0"/>
          </a:p>
        </p:txBody>
      </p:sp>
      <p:sp>
        <p:nvSpPr>
          <p:cNvPr id="204805" name="Rectangle 5"/>
          <p:cNvSpPr>
            <a:spLocks noGrp="1" noChangeArrowheads="1"/>
          </p:cNvSpPr>
          <p:nvPr>
            <p:ph type="subTitle" idx="1"/>
          </p:nvPr>
        </p:nvSpPr>
        <p:spPr/>
        <p:txBody>
          <a:bodyPr>
            <a:normAutofit/>
          </a:bodyPr>
          <a:lstStyle/>
          <a:p>
            <a:r>
              <a:rPr lang="zh-CN" altLang="en-US" sz="2000" dirty="0">
                <a:latin typeface="Times New Roman" panose="02020603050405020304" charset="0"/>
                <a:ea typeface="微软雅黑" panose="020B0503020204020204" charset="-122"/>
                <a:cs typeface="Times New Roman" panose="02020603050405020304" charset="0"/>
              </a:rPr>
              <a:t>《西游记》具有儒家、佛教、道教三教合一的文化底蕴。三教有一个共同的特点，就是崇德。例如，孙悟空头上的紧箍咒从某种角度上看，也包含着道德的约束力。</a:t>
            </a:r>
            <a:endParaRPr lang="zh-CN" altLang="en-US" sz="2000" dirty="0">
              <a:latin typeface="Times New Roman" panose="02020603050405020304" charset="0"/>
              <a:ea typeface="微软雅黑" panose="020B0503020204020204" charset="-122"/>
              <a:cs typeface="Times New Roman" panose="02020603050405020304" charset="0"/>
            </a:endParaRPr>
          </a:p>
          <a:p>
            <a:endParaRPr lang="en-US" altLang="zh-C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71010" name="Picture 2" descr="huaguoshan080412_305"/>
          <p:cNvPicPr>
            <a:picLocks noChangeAspect="1" noChangeArrowheads="1"/>
          </p:cNvPicPr>
          <p:nvPr/>
        </p:nvPicPr>
        <p:blipFill>
          <a:blip r:embed="rId1"/>
          <a:srcRect/>
          <a:stretch>
            <a:fillRect/>
          </a:stretch>
        </p:blipFill>
        <p:spPr bwMode="auto">
          <a:xfrm>
            <a:off x="2567305" y="116205"/>
            <a:ext cx="6791960" cy="6666865"/>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dirty="0" smtClean="0"/>
              <a:t>毛泽东与西游记</a:t>
            </a:r>
            <a:endParaRPr lang="zh-CN" altLang="en-US" sz="4000" dirty="0" smtClean="0"/>
          </a:p>
        </p:txBody>
      </p:sp>
      <p:sp>
        <p:nvSpPr>
          <p:cNvPr id="5" name="内容占位符 4"/>
          <p:cNvSpPr>
            <a:spLocks noGrp="1"/>
          </p:cNvSpPr>
          <p:nvPr>
            <p:ph sz="half" idx="1"/>
          </p:nvPr>
        </p:nvSpPr>
        <p:spPr>
          <a:xfrm>
            <a:off x="479425" y="1341120"/>
            <a:ext cx="6605905" cy="4509770"/>
          </a:xfrm>
        </p:spPr>
        <p:txBody>
          <a:bodyPr>
            <a:noAutofit/>
          </a:bodyPr>
          <a:lstStyle/>
          <a:p>
            <a:pPr algn="just">
              <a:lnSpc>
                <a:spcPts val="3000"/>
              </a:lnSpc>
              <a:spcBef>
                <a:spcPts val="0"/>
              </a:spcBef>
            </a:pPr>
            <a:r>
              <a:rPr lang="zh-CN" altLang="en-US" sz="1800" dirty="0">
                <a:latin typeface="Times New Roman" panose="02020603050405020304" charset="0"/>
                <a:ea typeface="微软雅黑" panose="020B0503020204020204" charset="-122"/>
                <a:cs typeface="Times New Roman" panose="02020603050405020304" charset="0"/>
              </a:rPr>
              <a:t>毛泽东在一封信中，谈到了自己的“自信”与“不自信”的问题，第一次谈起了自己的性格特点，他说：“我是自信而又有些不自信。我少年时曾说过：自信人生二百年，会当击水三千里。可见神气十足了。但又不很自信，总觉得山中无老虎，猴子称大王，我就变成这样的大王了。但也不是折中主义，在我身上有些虎气，是为主，也有些猴气，是为次。”</a:t>
            </a:r>
            <a:r>
              <a:rPr lang="zh-CN" altLang="en-US" sz="1800" dirty="0">
                <a:latin typeface="Times New Roman" panose="02020603050405020304" charset="0"/>
                <a:ea typeface="微软雅黑" panose="020B0503020204020204" charset="-122"/>
                <a:cs typeface="Times New Roman" panose="02020603050405020304" charset="0"/>
                <a:sym typeface="+mn-ea"/>
              </a:rPr>
              <a:t>正是凭着这股“虎气”，毛泽东不畏死亡，敢于赴险。不顾个人安危赴重庆，深入敌穴，与蒋介石谈判；</a:t>
            </a:r>
            <a:endParaRPr lang="zh-CN" altLang="en-US" sz="18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1800" dirty="0">
                <a:latin typeface="Times New Roman" panose="02020603050405020304" charset="0"/>
                <a:ea typeface="微软雅黑" panose="020B0503020204020204" charset="-122"/>
                <a:cs typeface="Times New Roman" panose="02020603050405020304" charset="0"/>
                <a:sym typeface="+mn-ea"/>
              </a:rPr>
              <a:t>毛泽东不惧强敌，勇于斗争。1950年，新中国刚刚成立，抗美援朝。在毛泽东的性格里有“虎气”，也有“猴气”，巧妙地把原则的坚定性与策略的灵活性有机地结合起来了。当胡宗南大兵压境，气势汹汹扑来的时候，毛泽东不计较一城一地的得失，在陕北的广大地区和胡宗南的军队玩起了“捉迷藏”，于运动中捕捉战机，随机歼灭之。</a:t>
            </a:r>
            <a:endParaRPr lang="zh-CN" altLang="en-US" sz="1800" dirty="0">
              <a:latin typeface="Times New Roman" panose="02020603050405020304" charset="0"/>
              <a:ea typeface="微软雅黑" panose="020B0503020204020204" charset="-122"/>
              <a:cs typeface="Times New Roman" panose="02020603050405020304" charset="0"/>
            </a:endParaRPr>
          </a:p>
          <a:p>
            <a:pPr algn="just"/>
            <a:endParaRPr lang="zh-CN" altLang="en-US" sz="1800" dirty="0" smtClean="0">
              <a:latin typeface="Times New Roman" panose="02020603050405020304" charset="0"/>
              <a:ea typeface="微软雅黑" panose="020B0503020204020204" charset="-122"/>
              <a:cs typeface="Times New Roman" panose="02020603050405020304" charset="0"/>
            </a:endParaRPr>
          </a:p>
        </p:txBody>
      </p:sp>
      <p:pic>
        <p:nvPicPr>
          <p:cNvPr id="100" name="图片 99"/>
          <p:cNvPicPr/>
          <p:nvPr/>
        </p:nvPicPr>
        <p:blipFill>
          <a:blip r:embed="rId1"/>
          <a:stretch>
            <a:fillRect/>
          </a:stretch>
        </p:blipFill>
        <p:spPr>
          <a:xfrm>
            <a:off x="7607935" y="1341120"/>
            <a:ext cx="3835400" cy="50800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dirty="0"/>
              <a:t>习近平谈连云港与</a:t>
            </a:r>
            <a:r>
              <a:rPr lang="en-US" altLang="zh-CN" sz="4000" dirty="0"/>
              <a:t>《</a:t>
            </a:r>
            <a:r>
              <a:rPr lang="zh-CN" altLang="en-US" sz="4000" dirty="0"/>
              <a:t>西游记 </a:t>
            </a:r>
            <a:r>
              <a:rPr lang="en-US" altLang="zh-CN" sz="4000" dirty="0"/>
              <a:t>》</a:t>
            </a:r>
            <a:endParaRPr lang="en-US" altLang="zh-CN" sz="4000" dirty="0"/>
          </a:p>
        </p:txBody>
      </p:sp>
      <p:sp>
        <p:nvSpPr>
          <p:cNvPr id="5" name="内容占位符 4"/>
          <p:cNvSpPr>
            <a:spLocks noGrp="1"/>
          </p:cNvSpPr>
          <p:nvPr>
            <p:ph sz="half" idx="1"/>
          </p:nvPr>
        </p:nvSpPr>
        <p:spPr>
          <a:xfrm>
            <a:off x="622935" y="1485265"/>
            <a:ext cx="5939790" cy="4526280"/>
          </a:xfrm>
        </p:spPr>
        <p:txBody>
          <a:bodyPr>
            <a:normAutofit/>
          </a:bodyPr>
          <a:lstStyle/>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“孙悟空的故事，如果说有现实版的写照，应该就是我们连云港在新的世纪后发先至，构建新亚欧大陆桥，完成我们新时代的‘西游记’。”</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1、肯定了连云港与文学名著西游记的关系。</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2、肯定了连云港与新亚欧大陆桥（一带一路）的关系。</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r>
              <a:rPr lang="zh-CN" altLang="en-US" sz="2000" dirty="0">
                <a:latin typeface="Times New Roman" panose="02020603050405020304" charset="0"/>
                <a:ea typeface="微软雅黑" panose="020B0503020204020204" charset="-122"/>
                <a:cs typeface="Times New Roman" panose="02020603050405020304" charset="0"/>
              </a:rPr>
              <a:t>3、对连云港的发展提出了殷切期望。</a:t>
            </a:r>
            <a:endParaRPr lang="zh-CN" altLang="en-US" sz="2000" dirty="0">
              <a:latin typeface="Times New Roman" panose="02020603050405020304" charset="0"/>
              <a:ea typeface="微软雅黑" panose="020B0503020204020204" charset="-122"/>
              <a:cs typeface="Times New Roman" panose="02020603050405020304" charset="0"/>
            </a:endParaRPr>
          </a:p>
          <a:p>
            <a:pPr algn="just">
              <a:lnSpc>
                <a:spcPts val="3000"/>
              </a:lnSpc>
              <a:spcBef>
                <a:spcPts val="0"/>
              </a:spcBef>
            </a:pPr>
            <a:endParaRPr lang="zh-CN" altLang="en-US" sz="2000" dirty="0">
              <a:latin typeface="Times New Roman" panose="02020603050405020304" charset="0"/>
              <a:ea typeface="微软雅黑" panose="020B0503020204020204" charset="-122"/>
              <a:cs typeface="Times New Roman" panose="02020603050405020304" charset="0"/>
            </a:endParaRPr>
          </a:p>
        </p:txBody>
      </p:sp>
      <p:pic>
        <p:nvPicPr>
          <p:cNvPr id="8" name="内容占位符 7"/>
          <p:cNvPicPr>
            <a:picLocks noGrp="1" noChangeAspect="1"/>
          </p:cNvPicPr>
          <p:nvPr>
            <p:ph sz="half" idx="2"/>
          </p:nvPr>
        </p:nvPicPr>
        <p:blipFill>
          <a:blip r:embed="rId1">
            <a:extLst>
              <a:ext uri="{28A0092B-C50C-407E-A947-70E740481C1C}">
                <a14:useLocalDpi xmlns:a14="http://schemas.microsoft.com/office/drawing/2010/main" val="0"/>
              </a:ext>
            </a:extLst>
          </a:blip>
          <a:stretch>
            <a:fillRect/>
          </a:stretch>
        </p:blipFill>
        <p:spPr>
          <a:xfrm>
            <a:off x="6743700" y="1628775"/>
            <a:ext cx="5129530" cy="4638040"/>
          </a:xfrm>
          <a:effectLst>
            <a:outerShdw blurRad="50800" dist="38100" dir="2700000" algn="tl" rotWithShape="0">
              <a:prstClr val="black">
                <a:alpha val="40000"/>
              </a:prstClr>
            </a:outerShdw>
            <a:softEdge rad="12700"/>
          </a:effec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070" y="4437380"/>
            <a:ext cx="3242945" cy="2088515"/>
          </a:xfrm>
          <a:prstGeom prst="rect">
            <a:avLst/>
          </a:prstGeom>
          <a:effectLst>
            <a:outerShdw blurRad="50800" dist="38100" dir="2700000" algn="tl" rotWithShape="0">
              <a:prstClr val="black">
                <a:alpha val="40000"/>
              </a:prstClr>
            </a:outerShdw>
            <a:softEdge rad="12700"/>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a:xfrm>
            <a:off x="1524000" y="1122680"/>
            <a:ext cx="9857105" cy="2383155"/>
          </a:xfrm>
        </p:spPr>
        <p:txBody>
          <a:bodyPr>
            <a:normAutofit/>
          </a:bodyPr>
          <a:lstStyle/>
          <a:p>
            <a:r>
              <a:rPr 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5</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dirty="0">
                <a:solidFill>
                  <a:srgbClr val="FF0000"/>
                </a:solidFill>
                <a:latin typeface="黑体" panose="02010609060101010101" pitchFamily="49" charset="-122"/>
                <a:ea typeface="黑体" panose="02010609060101010101" pitchFamily="49" charset="-122"/>
                <a:cs typeface="黑体" panose="02010609060101010101" pitchFamily="49" charset="-122"/>
              </a:rPr>
              <a:t>历史上的</a:t>
            </a: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中外文化交流彰显了我们的文化自信</a:t>
            </a:r>
            <a:r>
              <a:rPr lang="zh-CN" altLang="en-US" sz="2665" dirty="0">
                <a:solidFill>
                  <a:srgbClr val="FF0000"/>
                </a:solidFill>
              </a:rPr>
              <a:t>（徐福东渡、法起寺、孔望山磨崖石刻、圆仁、金乔觉）</a:t>
            </a:r>
            <a:endParaRPr lang="zh-CN" altLang="en-US" sz="2665" dirty="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a:xfrm>
            <a:off x="1524000" y="1122680"/>
            <a:ext cx="9726295" cy="2387600"/>
          </a:xfrm>
        </p:spPr>
        <p:txBody>
          <a:bodyPr/>
          <a:lstStyle/>
          <a:p>
            <a:r>
              <a:rPr lang="en-US" altLang="zh-CN" dirty="0">
                <a:solidFill>
                  <a:srgbClr val="FF0000"/>
                </a:solidFill>
              </a:rPr>
              <a:t>(1</a:t>
            </a:r>
            <a:r>
              <a:rPr lang="en-US" altLang="zh-CN" dirty="0" smtClean="0">
                <a:solidFill>
                  <a:srgbClr val="FF0000"/>
                </a:solidFill>
              </a:rPr>
              <a:t>)</a:t>
            </a:r>
            <a:r>
              <a:rPr lang="zh-CN" altLang="en-US" dirty="0" smtClean="0">
                <a:solidFill>
                  <a:srgbClr val="FF0000"/>
                </a:solidFill>
              </a:rPr>
              <a:t> 海</a:t>
            </a:r>
            <a:r>
              <a:rPr lang="zh-CN" altLang="en-US" dirty="0">
                <a:solidFill>
                  <a:srgbClr val="FF0000"/>
                </a:solidFill>
              </a:rPr>
              <a:t>上丝绸之路的最早开拓</a:t>
            </a:r>
            <a:r>
              <a:rPr lang="zh-CN" altLang="en-US" dirty="0" smtClean="0">
                <a:solidFill>
                  <a:srgbClr val="FF0000"/>
                </a:solidFill>
              </a:rPr>
              <a:t>者</a:t>
            </a:r>
            <a:r>
              <a:rPr lang="en-US" altLang="zh-CN" dirty="0" smtClean="0">
                <a:solidFill>
                  <a:srgbClr val="FF0000"/>
                </a:solidFill>
              </a:rPr>
              <a:t>—</a:t>
            </a:r>
            <a:r>
              <a:rPr lang="zh-CN" altLang="en-US" sz="3600" dirty="0" smtClean="0">
                <a:solidFill>
                  <a:srgbClr val="FF0000"/>
                </a:solidFill>
              </a:rPr>
              <a:t>徐福</a:t>
            </a:r>
            <a:r>
              <a:rPr lang="zh-CN" altLang="en-US" sz="2400" dirty="0" smtClean="0">
                <a:solidFill>
                  <a:srgbClr val="FF0000"/>
                </a:solidFill>
              </a:rPr>
              <a:t>（</a:t>
            </a:r>
            <a:r>
              <a:rPr lang="zh-CN" altLang="en-US" sz="2400" dirty="0">
                <a:solidFill>
                  <a:srgbClr val="FF0000"/>
                </a:solidFill>
              </a:rPr>
              <a:t>中外友好交流先行者）</a:t>
            </a:r>
            <a:endParaRPr lang="zh-CN" altLang="en-US" sz="2400" dirty="0">
              <a:solidFill>
                <a:srgbClr val="FF0000"/>
              </a:solidFill>
            </a:endParaRPr>
          </a:p>
        </p:txBody>
      </p:sp>
      <p:sp>
        <p:nvSpPr>
          <p:cNvPr id="9" name="副标题 8"/>
          <p:cNvSpPr>
            <a:spLocks noGrp="1"/>
          </p:cNvSpPr>
          <p:nvPr>
            <p:ph type="subTitle" idx="1"/>
          </p:nvPr>
        </p:nvSpPr>
        <p:spPr/>
        <p:txBody>
          <a:bodyPr/>
          <a:lstStyle/>
          <a:p>
            <a:r>
              <a:rPr lang="zh-CN" altLang="en-US" b="0" i="0" dirty="0">
                <a:solidFill>
                  <a:srgbClr val="FF0000"/>
                </a:solidFill>
                <a:effectLst/>
                <a:latin typeface="微软雅黑" panose="020B0503020204020204" charset="-122"/>
                <a:ea typeface="微软雅黑" panose="020B0503020204020204" charset="-122"/>
              </a:rPr>
              <a:t>东渡求仙济州岛</a:t>
            </a:r>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l"/>
            <a:r>
              <a:rPr lang="zh-CN" altLang="en-US" sz="3200"/>
              <a:t>徐福是中国历史上协和万邦的代表性人物</a:t>
            </a:r>
            <a:endParaRPr lang="zh-CN" altLang="en-US" sz="3200"/>
          </a:p>
        </p:txBody>
      </p:sp>
      <p:sp>
        <p:nvSpPr>
          <p:cNvPr id="6" name="内容占位符 5"/>
          <p:cNvSpPr>
            <a:spLocks noGrp="1"/>
          </p:cNvSpPr>
          <p:nvPr>
            <p:ph sz="half" idx="2"/>
          </p:nvPr>
        </p:nvSpPr>
        <p:spPr/>
        <p:txBody>
          <a:bodyPr/>
          <a:lstStyle/>
          <a:p>
            <a:endParaRPr lang="zh-CN" altLang="en-US" dirty="0"/>
          </a:p>
        </p:txBody>
      </p:sp>
      <p:pic>
        <p:nvPicPr>
          <p:cNvPr id="54274" name="Picture 2" descr="https://f10.baidu.com/it/u=2160574254,1212799446&amp;fm=173&amp;s=F7F10B744D11425D06E0ECCD0300E0A3&amp;w=640&amp;h=480&amp;img.JPEG&amp;access=215967316"/>
          <p:cNvPicPr>
            <a:picLocks noChangeAspect="1" noChangeArrowheads="1"/>
          </p:cNvPicPr>
          <p:nvPr/>
        </p:nvPicPr>
        <p:blipFill>
          <a:blip r:embed="rId1"/>
          <a:srcRect/>
          <a:stretch>
            <a:fillRect/>
          </a:stretch>
        </p:blipFill>
        <p:spPr bwMode="auto">
          <a:xfrm>
            <a:off x="1738282" y="1785926"/>
            <a:ext cx="4286280" cy="4143372"/>
          </a:xfrm>
          <a:prstGeom prst="rect">
            <a:avLst/>
          </a:prstGeom>
          <a:noFill/>
          <a:effectLst>
            <a:outerShdw blurRad="50800" dist="38100" dir="2700000" algn="tl" rotWithShape="0">
              <a:prstClr val="black">
                <a:alpha val="40000"/>
              </a:prstClr>
            </a:outerShdw>
            <a:softEdge rad="12700"/>
          </a:effectLst>
        </p:spPr>
      </p:pic>
      <p:pic>
        <p:nvPicPr>
          <p:cNvPr id="54276" name="Picture 4" descr="http://5b0988e595225.cdn.sohucs.com/q_70,c_zoom,w_640/images/20190919/5759c383866d4075a2c9903ba98aa353.jpeg"/>
          <p:cNvPicPr>
            <a:picLocks noChangeAspect="1" noChangeArrowheads="1"/>
          </p:cNvPicPr>
          <p:nvPr/>
        </p:nvPicPr>
        <p:blipFill>
          <a:blip r:embed="rId2"/>
          <a:srcRect/>
          <a:stretch>
            <a:fillRect/>
          </a:stretch>
        </p:blipFill>
        <p:spPr bwMode="auto">
          <a:xfrm>
            <a:off x="6238876" y="1071546"/>
            <a:ext cx="3810000" cy="2295526"/>
          </a:xfrm>
          <a:prstGeom prst="rect">
            <a:avLst/>
          </a:prstGeom>
          <a:noFill/>
          <a:effectLst>
            <a:outerShdw blurRad="50800" dist="38100" dir="2700000" algn="tl" rotWithShape="0">
              <a:prstClr val="black">
                <a:alpha val="40000"/>
              </a:prstClr>
            </a:outerShdw>
            <a:softEdge rad="12700"/>
          </a:effectLst>
        </p:spPr>
      </p:pic>
      <p:pic>
        <p:nvPicPr>
          <p:cNvPr id="54278" name="Picture 6" descr="https://ss1.baidu.com/6ONXsjip0QIZ8tyhnq/it/u=1109130850,1974535416&amp;fm=173&amp;app=25&amp;f=JPEG?w=639&amp;h=410&amp;s=7E2227C194CF1B4D743088900300E09A"/>
          <p:cNvPicPr>
            <a:picLocks noChangeAspect="1" noChangeArrowheads="1"/>
          </p:cNvPicPr>
          <p:nvPr/>
        </p:nvPicPr>
        <p:blipFill>
          <a:blip r:embed="rId3"/>
          <a:srcRect/>
          <a:stretch>
            <a:fillRect/>
          </a:stretch>
        </p:blipFill>
        <p:spPr bwMode="auto">
          <a:xfrm>
            <a:off x="6096000" y="3500438"/>
            <a:ext cx="4416394" cy="2833681"/>
          </a:xfrm>
          <a:prstGeom prst="rect">
            <a:avLst/>
          </a:prstGeom>
          <a:noFill/>
          <a:effectLst>
            <a:outerShdw blurRad="50800" dist="38100" dir="2700000" algn="tl" rotWithShape="0">
              <a:prstClr val="black">
                <a:alpha val="40000"/>
              </a:prstClr>
            </a:outerShdw>
            <a:softEdge rad="12700"/>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 name="内容占位符 2"/>
          <p:cNvSpPr>
            <a:spLocks noGrp="1"/>
          </p:cNvSpPr>
          <p:nvPr>
            <p:ph sz="half" idx="1"/>
          </p:nvPr>
        </p:nvSpPr>
        <p:spPr/>
        <p:txBody>
          <a:bodyPr>
            <a:normAutofit/>
          </a:bodyPr>
          <a:lstStyle/>
          <a:p>
            <a:pPr algn="just">
              <a:lnSpc>
                <a:spcPts val="3000"/>
              </a:lnSpc>
              <a:spcBef>
                <a:spcPts val="0"/>
              </a:spcBef>
            </a:pP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新华网首尔</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2014</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年</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7</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月</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4</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日电  国家主席习近平</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4</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日在韩国国立首尔大学发表了题为</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共创中韩合作未来同襄亚洲振兴繁荣</a:t>
            </a:r>
            <a:r>
              <a:rPr lang="en-US" altLang="zh-CN" sz="2000" b="0" i="0" dirty="0">
                <a:solidFill>
                  <a:srgbClr val="393939"/>
                </a:solidFill>
                <a:effectLst/>
                <a:latin typeface="微软雅黑" panose="020B0503020204020204" charset="-122"/>
                <a:ea typeface="微软雅黑" panose="020B0503020204020204" charset="-122"/>
                <a:cs typeface="微软雅黑" panose="020B0503020204020204" charset="-122"/>
              </a:rPr>
              <a:t>》</a:t>
            </a:r>
            <a:r>
              <a:rPr lang="zh-CN" altLang="en-US" sz="2000" b="0" i="0" dirty="0">
                <a:solidFill>
                  <a:srgbClr val="393939"/>
                </a:solidFill>
                <a:effectLst/>
                <a:latin typeface="微软雅黑" panose="020B0503020204020204" charset="-122"/>
                <a:ea typeface="微软雅黑" panose="020B0503020204020204" charset="-122"/>
                <a:cs typeface="微软雅黑" panose="020B0503020204020204" charset="-122"/>
              </a:rPr>
              <a:t>的演讲。</a:t>
            </a:r>
            <a:endParaRPr lang="en-US" altLang="zh-CN" b="0" i="0" dirty="0">
              <a:solidFill>
                <a:srgbClr val="393939"/>
              </a:solidFill>
              <a:effectLst/>
              <a:latin typeface="微软雅黑" panose="020B0503020204020204" charset="-122"/>
              <a:ea typeface="微软雅黑" panose="020B0503020204020204" charset="-122"/>
            </a:endParaRPr>
          </a:p>
          <a:p>
            <a:endParaRPr lang="zh-CN" altLang="en-US" dirty="0"/>
          </a:p>
        </p:txBody>
      </p:sp>
      <p:sp>
        <p:nvSpPr>
          <p:cNvPr id="4" name="内容占位符 3"/>
          <p:cNvSpPr>
            <a:spLocks noGrp="1"/>
          </p:cNvSpPr>
          <p:nvPr>
            <p:ph sz="half" idx="2"/>
          </p:nvPr>
        </p:nvSpPr>
        <p:spPr/>
        <p:txBody>
          <a:bodyPr/>
          <a:lstStyle/>
          <a:p>
            <a:pPr algn="just">
              <a:lnSpc>
                <a:spcPts val="3000"/>
              </a:lnSpc>
              <a:spcBef>
                <a:spcPts val="0"/>
              </a:spcBef>
            </a:pPr>
            <a:r>
              <a:rPr lang="zh-CN" altLang="en-US" sz="2000" b="0" i="0" dirty="0">
                <a:solidFill>
                  <a:srgbClr val="393939"/>
                </a:solidFill>
                <a:effectLst/>
                <a:latin typeface="微软雅黑" panose="020B0503020204020204" charset="-122"/>
                <a:ea typeface="微软雅黑" panose="020B0503020204020204" charset="-122"/>
              </a:rPr>
              <a:t>回顾历史，中韩友好佳话俯拾即是。</a:t>
            </a:r>
            <a:r>
              <a:rPr lang="zh-CN" altLang="en-US" sz="2000" b="0" i="0" dirty="0">
                <a:solidFill>
                  <a:srgbClr val="FF0000"/>
                </a:solidFill>
                <a:effectLst/>
                <a:latin typeface="微软雅黑" panose="020B0503020204020204" charset="-122"/>
                <a:ea typeface="微软雅黑" panose="020B0503020204020204" charset="-122"/>
              </a:rPr>
              <a:t>从东渡求仙来到济州岛的徐福，到金身坐化九华山的新罗王子金乔觉</a:t>
            </a:r>
            <a:r>
              <a:rPr lang="zh-CN" altLang="en-US" sz="2000" b="0" i="0" dirty="0">
                <a:solidFill>
                  <a:srgbClr val="393939"/>
                </a:solidFill>
                <a:effectLst/>
                <a:latin typeface="微软雅黑" panose="020B0503020204020204" charset="-122"/>
                <a:ea typeface="微软雅黑" panose="020B0503020204020204" charset="-122"/>
              </a:rPr>
              <a:t>；从在唐朝求学为官的“东国儒宗”崔致远，到东渡高丽、开创孔子后裔半岛一脉的孔绍；从在中国各地辗转</a:t>
            </a:r>
            <a:r>
              <a:rPr lang="en-US" altLang="zh-CN" sz="2000" b="0" i="0" dirty="0">
                <a:solidFill>
                  <a:srgbClr val="393939"/>
                </a:solidFill>
                <a:effectLst/>
                <a:latin typeface="微软雅黑" panose="020B0503020204020204" charset="-122"/>
                <a:ea typeface="微软雅黑" panose="020B0503020204020204" charset="-122"/>
              </a:rPr>
              <a:t>27</a:t>
            </a:r>
            <a:r>
              <a:rPr lang="zh-CN" altLang="en-US" sz="2000" b="0" i="0" dirty="0">
                <a:solidFill>
                  <a:srgbClr val="393939"/>
                </a:solidFill>
                <a:effectLst/>
                <a:latin typeface="微软雅黑" panose="020B0503020204020204" charset="-122"/>
                <a:ea typeface="微软雅黑" panose="020B0503020204020204" charset="-122"/>
              </a:rPr>
              <a:t>年的韩国独立元勋金九先生，到出生于韩国的</a:t>
            </a:r>
            <a:r>
              <a:rPr lang="en-US" altLang="zh-CN" sz="2000" b="0" i="0" dirty="0">
                <a:solidFill>
                  <a:srgbClr val="393939"/>
                </a:solidFill>
                <a:effectLst/>
                <a:latin typeface="微软雅黑" panose="020B0503020204020204" charset="-122"/>
                <a:ea typeface="微软雅黑" panose="020B0503020204020204" charset="-122"/>
              </a:rPr>
              <a:t>《</a:t>
            </a:r>
            <a:r>
              <a:rPr lang="zh-CN" altLang="en-US" sz="2000" b="0" i="0" dirty="0">
                <a:solidFill>
                  <a:srgbClr val="393939"/>
                </a:solidFill>
                <a:effectLst/>
                <a:latin typeface="微软雅黑" panose="020B0503020204020204" charset="-122"/>
                <a:ea typeface="微软雅黑" panose="020B0503020204020204" charset="-122"/>
              </a:rPr>
              <a:t>中国人民解放军军歌</a:t>
            </a:r>
            <a:r>
              <a:rPr lang="en-US" altLang="zh-CN" sz="2000" b="0" i="0" dirty="0">
                <a:solidFill>
                  <a:srgbClr val="393939"/>
                </a:solidFill>
                <a:effectLst/>
                <a:latin typeface="微软雅黑" panose="020B0503020204020204" charset="-122"/>
                <a:ea typeface="微软雅黑" panose="020B0503020204020204" charset="-122"/>
              </a:rPr>
              <a:t>》</a:t>
            </a:r>
            <a:r>
              <a:rPr lang="zh-CN" altLang="en-US" sz="2000" b="0" i="0" dirty="0">
                <a:solidFill>
                  <a:srgbClr val="393939"/>
                </a:solidFill>
                <a:effectLst/>
                <a:latin typeface="微软雅黑" panose="020B0503020204020204" charset="-122"/>
                <a:ea typeface="微软雅黑" panose="020B0503020204020204" charset="-122"/>
              </a:rPr>
              <a:t>作曲者郑律成</a:t>
            </a:r>
            <a:r>
              <a:rPr lang="en-US" altLang="zh-CN" sz="2000" b="0" i="0" dirty="0">
                <a:solidFill>
                  <a:srgbClr val="393939"/>
                </a:solidFill>
                <a:effectLst/>
                <a:latin typeface="微软雅黑" panose="020B0503020204020204" charset="-122"/>
                <a:ea typeface="微软雅黑" panose="020B0503020204020204" charset="-122"/>
              </a:rPr>
              <a:t>……</a:t>
            </a:r>
            <a:r>
              <a:rPr lang="zh-CN" altLang="en-US" sz="2000" b="0" i="0" dirty="0">
                <a:solidFill>
                  <a:srgbClr val="393939"/>
                </a:solidFill>
                <a:effectLst/>
                <a:latin typeface="微软雅黑" panose="020B0503020204020204" charset="-122"/>
                <a:ea typeface="微软雅黑" panose="020B0503020204020204" charset="-122"/>
              </a:rPr>
              <a:t>两国人民友好交往、相扶相济的传统源远流长。韩国古代诗人许筠写下的“肝胆每相照，冰壶映寒月”的诗句，完全可以用来形容中韩两国人民友谊。</a:t>
            </a:r>
            <a:endParaRPr lang="zh-CN" altLang="en-US" sz="2000" b="0" i="0" dirty="0">
              <a:solidFill>
                <a:srgbClr val="393939"/>
              </a:solidFill>
              <a:effectLst/>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91499" y="3285113"/>
            <a:ext cx="3810000" cy="2628900"/>
          </a:xfrm>
          <a:prstGeom prst="rect">
            <a:avLst/>
          </a:prstGeom>
          <a:effectLst>
            <a:outerShdw blurRad="50800" dist="38100" dir="2700000" algn="tl" rotWithShape="0">
              <a:prstClr val="black">
                <a:alpha val="40000"/>
              </a:prstClr>
            </a:outerShdw>
            <a:softEdge rad="12700"/>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1" cstate="print"/>
          <a:srcRect/>
          <a:stretch>
            <a:fillRect/>
          </a:stretch>
        </p:blipFill>
        <p:spPr bwMode="auto">
          <a:xfrm>
            <a:off x="1524000" y="0"/>
            <a:ext cx="9144000" cy="6858000"/>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Tree>
  </p:cSld>
  <p:clrMapOvr>
    <a:masterClrMapping/>
  </p:clrMapOvr>
  <p:transition>
    <p:blinds/>
  </p:transition>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9458" name="图片 19457"/>
          <p:cNvPicPr>
            <a:picLocks noChangeAspect="1"/>
          </p:cNvPicPr>
          <p:nvPr/>
        </p:nvPicPr>
        <p:blipFill>
          <a:blip r:embed="rId1"/>
          <a:stretch>
            <a:fillRect/>
          </a:stretch>
        </p:blipFill>
        <p:spPr>
          <a:xfrm>
            <a:off x="1524000" y="0"/>
            <a:ext cx="9144000" cy="685800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p:txBody>
          <a:bodyPr/>
          <a:lstStyle/>
          <a:p>
            <a:r>
              <a:rPr lang="zh-CN" altLang="en-US" sz="4000" dirty="0">
                <a:solidFill>
                  <a:srgbClr val="FF0000"/>
                </a:solidFill>
              </a:rPr>
              <a:t>（</a:t>
            </a:r>
            <a:r>
              <a:rPr lang="en-US" altLang="zh-CN" sz="4000" dirty="0">
                <a:solidFill>
                  <a:srgbClr val="FF0000"/>
                </a:solidFill>
              </a:rPr>
              <a:t>2</a:t>
            </a:r>
            <a:r>
              <a:rPr lang="zh-CN" altLang="en-US" sz="4000" dirty="0" smtClean="0">
                <a:solidFill>
                  <a:srgbClr val="FF0000"/>
                </a:solidFill>
              </a:rPr>
              <a:t>）佛教东传</a:t>
            </a:r>
            <a:r>
              <a:rPr lang="en-US" altLang="zh-CN" sz="4000" dirty="0" smtClean="0">
                <a:solidFill>
                  <a:srgbClr val="FF0000"/>
                </a:solidFill>
              </a:rPr>
              <a:t>—</a:t>
            </a:r>
            <a:r>
              <a:rPr lang="zh-CN" altLang="en-US" sz="4000" dirty="0" smtClean="0">
                <a:solidFill>
                  <a:srgbClr val="FF0000"/>
                </a:solidFill>
              </a:rPr>
              <a:t>孔</a:t>
            </a:r>
            <a:r>
              <a:rPr lang="zh-CN" altLang="en-US" sz="4000" dirty="0">
                <a:solidFill>
                  <a:srgbClr val="FF0000"/>
                </a:solidFill>
              </a:rPr>
              <a:t>望山磨崖石</a:t>
            </a:r>
            <a:r>
              <a:rPr lang="zh-CN" altLang="en-US" sz="4000" dirty="0" smtClean="0">
                <a:solidFill>
                  <a:srgbClr val="FF0000"/>
                </a:solidFill>
              </a:rPr>
              <a:t>刻</a:t>
            </a:r>
            <a:br>
              <a:rPr lang="zh-CN" altLang="en-US" sz="4000" dirty="0" smtClean="0">
                <a:solidFill>
                  <a:srgbClr val="FF0000"/>
                </a:solidFill>
              </a:rPr>
            </a:br>
            <a:r>
              <a:rPr lang="zh-CN" altLang="en-US" sz="2400" dirty="0" smtClean="0">
                <a:solidFill>
                  <a:srgbClr val="FF0000"/>
                </a:solidFill>
                <a:latin typeface="+mj-ea"/>
              </a:rPr>
              <a:t>（</a:t>
            </a:r>
            <a:r>
              <a:rPr lang="zh-CN" altLang="en-US" sz="2400" dirty="0">
                <a:solidFill>
                  <a:srgbClr val="FF0000"/>
                </a:solidFill>
                <a:latin typeface="+mj-ea"/>
              </a:rPr>
              <a:t>中</a:t>
            </a:r>
            <a:r>
              <a:rPr lang="zh-CN" altLang="en-US" sz="2400" dirty="0" smtClean="0">
                <a:solidFill>
                  <a:srgbClr val="FF0000"/>
                </a:solidFill>
                <a:latin typeface="+mj-ea"/>
              </a:rPr>
              <a:t>外文化交</a:t>
            </a:r>
            <a:r>
              <a:rPr lang="zh-CN" altLang="en-US" sz="2400" dirty="0">
                <a:solidFill>
                  <a:srgbClr val="FF0000"/>
                </a:solidFill>
                <a:latin typeface="+mj-ea"/>
              </a:rPr>
              <a:t>流的见证）</a:t>
            </a:r>
            <a:endParaRPr lang="zh-CN" altLang="en-US" dirty="0">
              <a:solidFill>
                <a:srgbClr val="FF0000"/>
              </a:solidFill>
            </a:endParaRPr>
          </a:p>
        </p:txBody>
      </p:sp>
      <p:sp>
        <p:nvSpPr>
          <p:cNvPr id="8" name="副标题 7"/>
          <p:cNvSpPr>
            <a:spLocks noGrp="1"/>
          </p:cNvSpPr>
          <p:nvPr>
            <p:ph type="subTitle" idx="1"/>
          </p:nvPr>
        </p:nvSpPr>
        <p:spPr/>
        <p:txBody>
          <a:bodyPr/>
          <a:lstStyle/>
          <a:p>
            <a:pPr algn="l">
              <a:lnSpc>
                <a:spcPts val="3000"/>
              </a:lnSpc>
              <a:spcBef>
                <a:spcPts val="0"/>
              </a:spcBef>
            </a:pPr>
            <a:r>
              <a:rPr lang="zh-CN" altLang="en-US" sz="2000" b="0" i="0" dirty="0">
                <a:solidFill>
                  <a:srgbClr val="393939"/>
                </a:solidFill>
                <a:effectLst/>
                <a:latin typeface="微软雅黑" panose="020B0503020204020204" charset="-122"/>
                <a:ea typeface="微软雅黑" panose="020B0503020204020204" charset="-122"/>
              </a:rPr>
              <a:t>在世界文明对话史上，公元2世纪到7世纪期间最重要的历史事件当属佛教的东传及其与中华文明的对话。这一文明对话产生了重要的历史后果，它不仅使佛教融入中华文明，与儒家、道教一起成为中国思想文化的结构性力量，而且也使得佛教获得持续的发展活力，从一个地方性宗教上升为世界性宗教，直到今天仍然发挥其重要的精神作用。（花果山上三元宫、三元信仰就是佛道儒融合的表现）</a:t>
            </a:r>
            <a:endParaRPr lang="zh-CN" altLang="en-US" sz="2000" b="0" i="0" dirty="0">
              <a:solidFill>
                <a:srgbClr val="393939"/>
              </a:solidFill>
              <a:effectLst/>
              <a:latin typeface="微软雅黑" panose="020B0503020204020204" charset="-122"/>
              <a:ea typeface="微软雅黑" panose="020B0503020204020204" charset="-122"/>
            </a:endParaRPr>
          </a:p>
        </p:txBody>
      </p:sp>
      <p:sp>
        <p:nvSpPr>
          <p:cNvPr id="4" name="灯片编号占位符 3"/>
          <p:cNvSpPr>
            <a:spLocks noGrp="1"/>
          </p:cNvSpPr>
          <p:nvPr>
            <p:ph type="sldNum" sz="quarter" idx="12"/>
          </p:nvPr>
        </p:nvSpPr>
        <p:spPr/>
        <p:txBody>
          <a:bodyPr/>
          <a:lstStyle/>
          <a:p>
            <a:pPr>
              <a:defRPr/>
            </a:pPr>
            <a:fld id="{6934731D-85B3-49E2-8616-D00B9F723A7D}" type="slidenum">
              <a:rPr lang="zh-CN" altLang="en-US" smtClean="0"/>
            </a:fld>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86370" name="Picture 2" descr="孔望山磨崖石刻"/>
          <p:cNvPicPr>
            <a:picLocks noChangeAspect="1" noChangeArrowheads="1"/>
          </p:cNvPicPr>
          <p:nvPr/>
        </p:nvPicPr>
        <p:blipFill>
          <a:blip r:embed="rId1" cstate="print"/>
          <a:srcRect/>
          <a:stretch>
            <a:fillRect/>
          </a:stretch>
        </p:blipFill>
        <p:spPr bwMode="auto">
          <a:xfrm>
            <a:off x="1506220" y="1772920"/>
            <a:ext cx="9130665" cy="3425190"/>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209924" name="Picture 4" descr="孔望山的东汉的摩崖石刻考">
            <a:hlinkClick r:id="rId1"/>
          </p:cNvPr>
          <p:cNvPicPr>
            <a:picLocks noChangeAspect="1" noChangeArrowheads="1"/>
          </p:cNvPicPr>
          <p:nvPr/>
        </p:nvPicPr>
        <p:blipFill>
          <a:blip r:embed="rId2" cstate="print"/>
          <a:srcRect/>
          <a:stretch>
            <a:fillRect/>
          </a:stretch>
        </p:blipFill>
        <p:spPr bwMode="auto">
          <a:xfrm>
            <a:off x="1524000" y="404813"/>
            <a:ext cx="9144000" cy="6081712"/>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44035" name="图片 44034" descr="7"/>
          <p:cNvPicPr>
            <a:picLocks noChangeAspect="1"/>
          </p:cNvPicPr>
          <p:nvPr/>
        </p:nvPicPr>
        <p:blipFill>
          <a:blip r:embed="rId1"/>
          <a:stretch>
            <a:fillRect/>
          </a:stretch>
        </p:blipFill>
        <p:spPr>
          <a:xfrm>
            <a:off x="1524000" y="0"/>
            <a:ext cx="9144000" cy="6858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randombar(horizontal)">
                                      <p:cBhvr>
                                        <p:cTn id="7"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solidFill>
                  <a:srgbClr val="FF0000"/>
                </a:solidFill>
              </a:rPr>
              <a:t>法</a:t>
            </a:r>
            <a:r>
              <a:rPr lang="zh-CN" altLang="en-US" sz="4000" dirty="0">
                <a:solidFill>
                  <a:srgbClr val="FF0000"/>
                </a:solidFill>
              </a:rPr>
              <a:t>起</a:t>
            </a:r>
            <a:r>
              <a:rPr lang="zh-CN" altLang="en-US" sz="4000" dirty="0" smtClean="0">
                <a:solidFill>
                  <a:srgbClr val="FF0000"/>
                </a:solidFill>
              </a:rPr>
              <a:t>寺：佛教最早传入中国的地方</a:t>
            </a:r>
            <a:endParaRPr lang="zh-CN" altLang="en-US" sz="4000" dirty="0" smtClean="0">
              <a:solidFill>
                <a:srgbClr val="FF0000"/>
              </a:solidFill>
            </a:endParaRPr>
          </a:p>
        </p:txBody>
      </p:sp>
      <p:pic>
        <p:nvPicPr>
          <p:cNvPr id="4" name="内容占位符 3"/>
          <p:cNvPicPr>
            <a:picLocks noGrp="1" noChangeAspect="1"/>
          </p:cNvPicPr>
          <p:nvPr>
            <p:ph idx="1"/>
          </p:nvPr>
        </p:nvPicPr>
        <p:blipFill>
          <a:blip r:embed="rId1"/>
          <a:stretch>
            <a:fillRect/>
          </a:stretch>
        </p:blipFill>
        <p:spPr>
          <a:xfrm>
            <a:off x="2740660" y="1636395"/>
            <a:ext cx="6822440" cy="4527550"/>
          </a:xfrm>
          <a:prstGeom prst="rect">
            <a:avLst/>
          </a:prstGeom>
          <a:effectLst>
            <a:outerShdw blurRad="50800" dist="38100" dir="2700000" algn="tl" rotWithShape="0">
              <a:prstClr val="black">
                <a:alpha val="40000"/>
              </a:prstClr>
            </a:outerShdw>
            <a:softEdge rad="12700"/>
          </a:effectLst>
        </p:spPr>
      </p:pic>
      <p:pic>
        <p:nvPicPr>
          <p:cNvPr id="100" name="图片 99"/>
          <p:cNvPicPr/>
          <p:nvPr/>
        </p:nvPicPr>
        <p:blipFill>
          <a:blip r:embed="rId2"/>
          <a:stretch>
            <a:fillRect/>
          </a:stretch>
        </p:blipFill>
        <p:spPr>
          <a:xfrm>
            <a:off x="2150745" y="1739900"/>
            <a:ext cx="8002270" cy="432054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内容占位符 8"/>
          <p:cNvSpPr>
            <a:spLocks noGrp="1"/>
          </p:cNvSpPr>
          <p:nvPr>
            <p:ph sz="quarter" idx="4"/>
          </p:nvPr>
        </p:nvSpPr>
        <p:spPr>
          <a:xfrm>
            <a:off x="7607935" y="2637155"/>
            <a:ext cx="3452495" cy="3524250"/>
          </a:xfrm>
        </p:spPr>
        <p:txBody>
          <a:bodyPr/>
          <a:lstStyle/>
          <a:p>
            <a:r>
              <a:rPr lang="zh-CN" altLang="en-US" sz="2400" dirty="0" smtClean="0">
                <a:latin typeface="微软雅黑" panose="020B0503020204020204" charset="-122"/>
                <a:ea typeface="微软雅黑" panose="020B0503020204020204" charset="-122"/>
              </a:rPr>
              <a:t>佛教东传的产物：宋阿育王塔</a:t>
            </a:r>
            <a:endParaRPr lang="zh-CN" altLang="en-US" sz="2400" dirty="0" smtClean="0">
              <a:latin typeface="微软雅黑" panose="020B0503020204020204" charset="-122"/>
              <a:ea typeface="微软雅黑" panose="020B0503020204020204" charset="-122"/>
            </a:endParaRPr>
          </a:p>
        </p:txBody>
      </p:sp>
      <p:pic>
        <p:nvPicPr>
          <p:cNvPr id="261124" name="图片 261123" descr="AUT_0004"/>
          <p:cNvPicPr>
            <a:picLocks noChangeAspect="1"/>
          </p:cNvPicPr>
          <p:nvPr/>
        </p:nvPicPr>
        <p:blipFill>
          <a:blip r:embed="rId1"/>
          <a:stretch>
            <a:fillRect/>
          </a:stretch>
        </p:blipFill>
        <p:spPr>
          <a:xfrm>
            <a:off x="1775460" y="0"/>
            <a:ext cx="5200015" cy="693356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solidFill>
                  <a:srgbClr val="FF0000"/>
                </a:solidFill>
              </a:rPr>
              <a:t>（</a:t>
            </a:r>
            <a:r>
              <a:rPr lang="en-US" altLang="zh-CN" sz="4000" dirty="0" smtClean="0">
                <a:solidFill>
                  <a:srgbClr val="FF0000"/>
                </a:solidFill>
              </a:rPr>
              <a:t>3</a:t>
            </a:r>
            <a:r>
              <a:rPr lang="zh-CN" altLang="en-US" sz="4000" dirty="0" smtClean="0">
                <a:solidFill>
                  <a:srgbClr val="FF0000"/>
                </a:solidFill>
              </a:rPr>
              <a:t>）历史上的中日、中朝交流：</a:t>
            </a:r>
            <a:br>
              <a:rPr lang="en-US" altLang="zh-CN" sz="4000" dirty="0" smtClean="0">
                <a:solidFill>
                  <a:srgbClr val="FF0000"/>
                </a:solidFill>
              </a:rPr>
            </a:br>
            <a:r>
              <a:rPr lang="zh-CN" altLang="en-US" sz="4000" dirty="0" smtClean="0">
                <a:solidFill>
                  <a:srgbClr val="FF0000"/>
                </a:solidFill>
              </a:rPr>
              <a:t>金</a:t>
            </a:r>
            <a:r>
              <a:rPr lang="zh-CN" altLang="en-US" sz="4000" dirty="0">
                <a:solidFill>
                  <a:srgbClr val="FF0000"/>
                </a:solidFill>
              </a:rPr>
              <a:t>圣禅寺与新罗王</a:t>
            </a:r>
            <a:r>
              <a:rPr lang="zh-CN" altLang="en-US" sz="4000" dirty="0" smtClean="0">
                <a:solidFill>
                  <a:srgbClr val="FF0000"/>
                </a:solidFill>
              </a:rPr>
              <a:t>子（唐代）</a:t>
            </a:r>
            <a:endParaRPr lang="zh-CN" altLang="en-US" sz="4000" dirty="0" smtClean="0">
              <a:solidFill>
                <a:srgbClr val="FF0000"/>
              </a:solidFill>
            </a:endParaRPr>
          </a:p>
        </p:txBody>
      </p:sp>
      <p:pic>
        <p:nvPicPr>
          <p:cNvPr id="16388" name="图片 16387" descr="DSC03821"/>
          <p:cNvPicPr>
            <a:picLocks noChangeAspect="1"/>
          </p:cNvPicPr>
          <p:nvPr/>
        </p:nvPicPr>
        <p:blipFill>
          <a:blip r:embed="rId1" cstate="print"/>
          <a:stretch>
            <a:fillRect/>
          </a:stretch>
        </p:blipFill>
        <p:spPr>
          <a:xfrm>
            <a:off x="6179820" y="2493010"/>
            <a:ext cx="4345940" cy="3259455"/>
          </a:xfrm>
          <a:prstGeom prst="rect">
            <a:avLst/>
          </a:prstGeom>
          <a:noFill/>
          <a:ln w="9525">
            <a:noFill/>
          </a:ln>
          <a:effectLst>
            <a:outerShdw blurRad="50800" dist="38100" dir="2700000" algn="tl" rotWithShape="0">
              <a:prstClr val="black">
                <a:alpha val="40000"/>
              </a:prstClr>
            </a:outerShdw>
            <a:softEdge rad="12700"/>
          </a:effectLst>
        </p:spPr>
      </p:pic>
      <p:pic>
        <p:nvPicPr>
          <p:cNvPr id="17412" name="图片 17411" descr="DSC03829"/>
          <p:cNvPicPr>
            <a:picLocks noChangeAspect="1"/>
          </p:cNvPicPr>
          <p:nvPr/>
        </p:nvPicPr>
        <p:blipFill>
          <a:blip r:embed="rId2" cstate="print"/>
          <a:stretch>
            <a:fillRect/>
          </a:stretch>
        </p:blipFill>
        <p:spPr>
          <a:xfrm>
            <a:off x="1127125" y="2564765"/>
            <a:ext cx="4235450" cy="317690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solidFill>
                  <a:srgbClr val="FF0000"/>
                </a:solidFill>
              </a:rPr>
              <a:t>新</a:t>
            </a:r>
            <a:r>
              <a:rPr lang="zh-CN" altLang="en-US" sz="4000" dirty="0">
                <a:solidFill>
                  <a:srgbClr val="FF0000"/>
                </a:solidFill>
              </a:rPr>
              <a:t>罗</a:t>
            </a:r>
            <a:r>
              <a:rPr lang="zh-CN" altLang="en-US" sz="4000" dirty="0" smtClean="0">
                <a:solidFill>
                  <a:srgbClr val="FF0000"/>
                </a:solidFill>
              </a:rPr>
              <a:t>村（唐代）</a:t>
            </a:r>
            <a:endParaRPr lang="zh-CN" altLang="en-US" sz="4000" dirty="0" smtClean="0">
              <a:solidFill>
                <a:srgbClr val="FF0000"/>
              </a:solidFill>
            </a:endParaRPr>
          </a:p>
        </p:txBody>
      </p:sp>
      <p:pic>
        <p:nvPicPr>
          <p:cNvPr id="6" name="内容占位符 5"/>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1981200" y="2348706"/>
            <a:ext cx="4038600" cy="3028950"/>
          </a:xfrm>
          <a:effectLst>
            <a:outerShdw blurRad="50800" dist="38100" dir="2700000" algn="tl" rotWithShape="0">
              <a:prstClr val="black">
                <a:alpha val="40000"/>
              </a:prstClr>
            </a:outerShdw>
            <a:softEdge rad="12700"/>
          </a:effectLst>
        </p:spPr>
      </p:pic>
      <p:pic>
        <p:nvPicPr>
          <p:cNvPr id="8" name="内容占位符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12024" y="1400705"/>
            <a:ext cx="3898776" cy="5215754"/>
          </a:xfrm>
          <a:effectLst>
            <a:outerShdw blurRad="50800" dist="38100" dir="2700000" algn="tl" rotWithShape="0">
              <a:prstClr val="black">
                <a:alpha val="40000"/>
              </a:prstClr>
            </a:outerShdw>
            <a:softEdge rad="12700"/>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4000" dirty="0" smtClean="0">
                <a:solidFill>
                  <a:srgbClr val="FF0000"/>
                </a:solidFill>
              </a:rPr>
              <a:t>日</a:t>
            </a:r>
            <a:r>
              <a:rPr lang="zh-CN" altLang="en-US" sz="4000" dirty="0">
                <a:solidFill>
                  <a:srgbClr val="FF0000"/>
                </a:solidFill>
              </a:rPr>
              <a:t>本圆仁和尚赴华求</a:t>
            </a:r>
            <a:r>
              <a:rPr lang="zh-CN" altLang="en-US" sz="4000" dirty="0" smtClean="0">
                <a:solidFill>
                  <a:srgbClr val="FF0000"/>
                </a:solidFill>
              </a:rPr>
              <a:t>法（唐代）</a:t>
            </a:r>
            <a:endParaRPr lang="zh-CN" altLang="en-US" sz="4000" dirty="0" smtClean="0">
              <a:solidFill>
                <a:srgbClr val="FF0000"/>
              </a:solidFill>
            </a:endParaRPr>
          </a:p>
        </p:txBody>
      </p:sp>
      <p:sp>
        <p:nvSpPr>
          <p:cNvPr id="9" name="内容占位符 8"/>
          <p:cNvSpPr>
            <a:spLocks noGrp="1"/>
          </p:cNvSpPr>
          <p:nvPr>
            <p:ph sz="half" idx="2"/>
          </p:nvPr>
        </p:nvSpPr>
        <p:spPr/>
        <p:txBody>
          <a:bodyPr/>
          <a:lstStyle/>
          <a:p>
            <a:endParaRPr lang="zh-CN" altLang="en-US"/>
          </a:p>
        </p:txBody>
      </p:sp>
      <p:sp>
        <p:nvSpPr>
          <p:cNvPr id="74754" name="AutoShape 2" descr="http://img0.imgtn.bdimg.com/it/u=3577963423,1603106193&amp;fm=23&amp;gp=0.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74756" name="AutoShape 4" descr="http://img0.imgtn.bdimg.com/it/u=3577963423,1603106193&amp;fm=23&amp;gp=0.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74758" name="AutoShape 6" descr="http://img0.imgtn.bdimg.com/it/u=3577963423,1603106193&amp;fm=23&amp;gp=0.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74760" name="AutoShape 8" descr="http://img0.imgtn.bdimg.com/it/u=3577963423,1603106193&amp;fm=23&amp;gp=0.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74761" name="Picture 9"/>
          <p:cNvPicPr>
            <a:picLocks noChangeAspect="1" noChangeArrowheads="1"/>
          </p:cNvPicPr>
          <p:nvPr/>
        </p:nvPicPr>
        <p:blipFill>
          <a:blip r:embed="rId1" cstate="print"/>
          <a:srcRect/>
          <a:stretch>
            <a:fillRect/>
          </a:stretch>
        </p:blipFill>
        <p:spPr bwMode="auto">
          <a:xfrm>
            <a:off x="1991544" y="1556792"/>
            <a:ext cx="8270331" cy="5112568"/>
          </a:xfrm>
          <a:prstGeom prst="rect">
            <a:avLst/>
          </a:prstGeom>
          <a:noFill/>
          <a:ln w="9525">
            <a:noFill/>
            <a:miter lim="800000"/>
            <a:headEnd/>
            <a:tailEnd/>
          </a:ln>
          <a:effectLst>
            <a:outerShdw blurRad="50800" dist="38100" dir="2700000" algn="tl" rotWithShape="0">
              <a:prstClr val="black">
                <a:alpha val="40000"/>
              </a:prstClr>
            </a:outerShdw>
            <a:softEdge rad="12700"/>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r>
              <a:rPr lang="en-US" altLang="zh-CN" sz="4000"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6</a:t>
            </a:r>
            <a:r>
              <a:rPr lang="zh-CN" altLang="en-US" sz="4000"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4000" dirty="0">
                <a:solidFill>
                  <a:srgbClr val="FF0000"/>
                </a:solidFill>
                <a:latin typeface="黑体" panose="02010609060101010101" pitchFamily="49" charset="-122"/>
                <a:ea typeface="黑体" panose="02010609060101010101" pitchFamily="49" charset="-122"/>
                <a:cs typeface="黑体" panose="02010609060101010101" pitchFamily="49" charset="-122"/>
              </a:rPr>
              <a:t>历代名人赞美连云港增添了我们坚定文化自信的信心</a:t>
            </a:r>
            <a:r>
              <a:rPr lang="zh-CN" altLang="en-US" sz="2000" dirty="0"/>
              <a:t>（苏东</a:t>
            </a:r>
            <a:r>
              <a:rPr lang="zh-CN" altLang="en-US" sz="2000" dirty="0" smtClean="0"/>
              <a:t>坡等）</a:t>
            </a:r>
            <a:endParaRPr lang="zh-CN" altLang="en-US"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 name="内容占位符 4"/>
          <p:cNvSpPr>
            <a:spLocks noGrp="1"/>
          </p:cNvSpPr>
          <p:nvPr>
            <p:ph sz="half" idx="1"/>
          </p:nvPr>
        </p:nvSpPr>
        <p:spPr>
          <a:xfrm>
            <a:off x="1313815" y="620395"/>
            <a:ext cx="4425950" cy="5711190"/>
          </a:xfrm>
        </p:spPr>
        <p:txBody>
          <a:bodyPr>
            <a:normAutofit lnSpcReduction="10000"/>
          </a:bodyPr>
          <a:lstStyle/>
          <a:p>
            <a:pPr marL="0" indent="0">
              <a:buNone/>
            </a:pPr>
            <a:r>
              <a:rPr lang="zh-CN" altLang="en-US" dirty="0" smtClean="0">
                <a:solidFill>
                  <a:srgbClr val="FF0000"/>
                </a:solidFill>
              </a:rPr>
              <a:t>苏东坡与海州</a:t>
            </a:r>
            <a:endParaRPr lang="zh-CN" altLang="en-US" dirty="0">
              <a:solidFill>
                <a:srgbClr val="FF0000"/>
              </a:solidFill>
            </a:endParaRPr>
          </a:p>
          <a:p>
            <a:endParaRPr lang="zh-CN" altLang="en-US" dirty="0"/>
          </a:p>
          <a:p>
            <a:pPr>
              <a:lnSpc>
                <a:spcPts val="3000"/>
              </a:lnSpc>
              <a:spcBef>
                <a:spcPts val="0"/>
              </a:spcBef>
            </a:pPr>
            <a:r>
              <a:rPr lang="zh-CN" altLang="en-US" sz="2000" dirty="0">
                <a:solidFill>
                  <a:srgbClr val="393939"/>
                </a:solidFill>
                <a:effectLst/>
                <a:latin typeface="微软雅黑" panose="020B0503020204020204" charset="-122"/>
                <a:ea typeface="微软雅黑" panose="020B0503020204020204" charset="-122"/>
              </a:rPr>
              <a:t>在苏轼写海州的诗中，《次韵陈海州书怀》是最著名的一首，历代志书多有称道：郁郁苍梧海上山，蓬莱方丈有无间。旧闻草木皆仙药，欲弃妻孥守市闤。雅志未成空自叹，故人相对若为颜，酒醒却忆儿童事，长恨双凫去莫攀。该诗所送的陈海州，曾在苏轼家乡眉山当县令。</a:t>
            </a:r>
            <a:endParaRPr lang="zh-CN" altLang="en-US" sz="2000" dirty="0">
              <a:solidFill>
                <a:srgbClr val="393939"/>
              </a:solidFill>
              <a:effectLst/>
              <a:latin typeface="微软雅黑" panose="020B0503020204020204" charset="-122"/>
              <a:ea typeface="微软雅黑" panose="020B0503020204020204" charset="-122"/>
            </a:endParaRPr>
          </a:p>
          <a:p>
            <a:pPr>
              <a:lnSpc>
                <a:spcPts val="3000"/>
              </a:lnSpc>
              <a:spcBef>
                <a:spcPts val="0"/>
              </a:spcBef>
            </a:pPr>
            <a:r>
              <a:rPr lang="zh-CN" altLang="en-US" sz="2000" dirty="0">
                <a:solidFill>
                  <a:srgbClr val="393939"/>
                </a:solidFill>
                <a:effectLst/>
                <a:latin typeface="微软雅黑" panose="020B0503020204020204" charset="-122"/>
                <a:ea typeface="微软雅黑" panose="020B0503020204020204" charset="-122"/>
                <a:sym typeface="+mn-ea"/>
              </a:rPr>
              <a:t>宋代大诗人苏东坡为海州留下了36首激情澎湃的杰作。</a:t>
            </a:r>
            <a:endParaRPr lang="zh-CN" altLang="en-US" sz="2000" dirty="0">
              <a:solidFill>
                <a:srgbClr val="393939"/>
              </a:solidFill>
              <a:effectLst/>
              <a:latin typeface="微软雅黑" panose="020B0503020204020204" charset="-122"/>
              <a:ea typeface="微软雅黑" panose="020B0503020204020204" charset="-122"/>
            </a:endParaRPr>
          </a:p>
          <a:p>
            <a:endParaRPr lang="zh-CN" altLang="en-US" sz="2000" dirty="0">
              <a:solidFill>
                <a:srgbClr val="393939"/>
              </a:solidFill>
              <a:effectLst/>
              <a:latin typeface="微软雅黑" panose="020B0503020204020204" charset="-122"/>
              <a:ea typeface="微软雅黑" panose="020B0503020204020204" charset="-122"/>
            </a:endParaRPr>
          </a:p>
        </p:txBody>
      </p:sp>
      <p:sp>
        <p:nvSpPr>
          <p:cNvPr id="6" name="内容占位符 5"/>
          <p:cNvSpPr>
            <a:spLocks noGrp="1"/>
          </p:cNvSpPr>
          <p:nvPr>
            <p:ph sz="half" idx="2"/>
          </p:nvPr>
        </p:nvSpPr>
        <p:spPr/>
        <p:txBody>
          <a:bodyPr/>
          <a:lstStyle/>
          <a:p>
            <a:endParaRPr lang="zh-CN" altLang="en-US"/>
          </a:p>
        </p:txBody>
      </p:sp>
      <p:pic>
        <p:nvPicPr>
          <p:cNvPr id="100" name="图片 99"/>
          <p:cNvPicPr/>
          <p:nvPr>
            <p:custDataLst>
              <p:tags r:id="rId1"/>
            </p:custDataLst>
          </p:nvPr>
        </p:nvPicPr>
        <p:blipFill>
          <a:blip r:embed="rId2" cstate="print"/>
          <a:stretch>
            <a:fillRect/>
          </a:stretch>
        </p:blipFill>
        <p:spPr>
          <a:xfrm>
            <a:off x="6310314" y="500042"/>
            <a:ext cx="4361180" cy="3055620"/>
          </a:xfrm>
          <a:prstGeom prst="rect">
            <a:avLst/>
          </a:prstGeom>
          <a:noFill/>
          <a:ln w="9525">
            <a:noFill/>
          </a:ln>
          <a:effectLst>
            <a:outerShdw blurRad="50800" dist="38100" dir="2700000" algn="tl" rotWithShape="0">
              <a:prstClr val="black">
                <a:alpha val="40000"/>
              </a:prstClr>
            </a:outerShdw>
            <a:softEdge rad="12700"/>
          </a:effectLst>
        </p:spPr>
      </p:pic>
      <p:pic>
        <p:nvPicPr>
          <p:cNvPr id="103" name="图片 102"/>
          <p:cNvPicPr/>
          <p:nvPr>
            <p:custDataLst>
              <p:tags r:id="rId3"/>
            </p:custDataLst>
          </p:nvPr>
        </p:nvPicPr>
        <p:blipFill>
          <a:blip r:embed="rId4"/>
          <a:stretch>
            <a:fillRect/>
          </a:stretch>
        </p:blipFill>
        <p:spPr>
          <a:xfrm>
            <a:off x="6311900" y="3573145"/>
            <a:ext cx="4375785" cy="2683510"/>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a:t>两江总</a:t>
            </a:r>
            <a:r>
              <a:rPr lang="zh-CN" altLang="en-US" sz="4000" dirty="0" smtClean="0"/>
              <a:t>督</a:t>
            </a:r>
            <a:r>
              <a:rPr lang="zh-CN" altLang="en-US" sz="4000" dirty="0"/>
              <a:t>陶</a:t>
            </a:r>
            <a:r>
              <a:rPr lang="zh-CN" altLang="en-US" sz="4000" dirty="0" smtClean="0"/>
              <a:t>澍（清）赞美古海州的石刻</a:t>
            </a:r>
            <a:endParaRPr lang="zh-CN" altLang="en-US" sz="4000" dirty="0" smtClean="0"/>
          </a:p>
        </p:txBody>
      </p:sp>
      <p:pic>
        <p:nvPicPr>
          <p:cNvPr id="104" name="图片 103"/>
          <p:cNvPicPr/>
          <p:nvPr/>
        </p:nvPicPr>
        <p:blipFill>
          <a:blip r:embed="rId1"/>
          <a:stretch>
            <a:fillRect/>
          </a:stretch>
        </p:blipFill>
        <p:spPr>
          <a:xfrm>
            <a:off x="2135505" y="1268730"/>
            <a:ext cx="3960495" cy="4987925"/>
          </a:xfrm>
          <a:prstGeom prst="rect">
            <a:avLst/>
          </a:prstGeom>
          <a:noFill/>
          <a:ln w="9525">
            <a:noFill/>
          </a:ln>
          <a:effectLst>
            <a:outerShdw blurRad="50800" dist="38100" dir="2700000" algn="tl" rotWithShape="0">
              <a:prstClr val="black">
                <a:alpha val="40000"/>
              </a:prstClr>
            </a:outerShdw>
            <a:softEdge rad="12700"/>
          </a:effectLst>
        </p:spPr>
      </p:pic>
      <p:pic>
        <p:nvPicPr>
          <p:cNvPr id="105" name="图片 104"/>
          <p:cNvPicPr/>
          <p:nvPr/>
        </p:nvPicPr>
        <p:blipFill>
          <a:blip r:embed="rId2"/>
          <a:stretch>
            <a:fillRect/>
          </a:stretch>
        </p:blipFill>
        <p:spPr>
          <a:xfrm>
            <a:off x="6383655" y="1268730"/>
            <a:ext cx="3827145" cy="4987925"/>
          </a:xfrm>
          <a:prstGeom prst="rect">
            <a:avLst/>
          </a:prstGeom>
          <a:noFill/>
          <a:ln w="9525">
            <a:noFill/>
          </a:ln>
          <a:effectLst>
            <a:outerShdw blurRad="50800" dist="38100" dir="2700000" algn="tl" rotWithShape="0">
              <a:prstClr val="black">
                <a:alpha val="40000"/>
              </a:prstClr>
            </a:outerShdw>
            <a:softEdge rad="12700"/>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b="0" i="0" dirty="0">
                <a:solidFill>
                  <a:srgbClr val="FF0000"/>
                </a:solidFill>
                <a:effectLst/>
                <a:latin typeface="Times New Roman" panose="02020603050405020304" charset="0"/>
                <a:ea typeface="宋体" panose="02010600030101010101" pitchFamily="2" charset="-122"/>
                <a:cs typeface="Times New Roman" panose="02020603050405020304" charset="0"/>
              </a:rPr>
              <a:t>小结：道路、理论与制度自信，其本质是建立在</a:t>
            </a:r>
            <a:r>
              <a:rPr lang="en-US" altLang="zh-CN" sz="3600" b="0" i="0" dirty="0">
                <a:solidFill>
                  <a:srgbClr val="FF0000"/>
                </a:solidFill>
                <a:effectLst/>
                <a:latin typeface="Times New Roman" panose="02020603050405020304" charset="0"/>
                <a:ea typeface="宋体" panose="02010600030101010101" pitchFamily="2" charset="-122"/>
                <a:cs typeface="Times New Roman" panose="02020603050405020304" charset="0"/>
              </a:rPr>
              <a:t>5000</a:t>
            </a:r>
            <a:r>
              <a:rPr lang="zh-CN" altLang="en-US" sz="3600" b="0" i="0" dirty="0">
                <a:solidFill>
                  <a:srgbClr val="FF0000"/>
                </a:solidFill>
                <a:effectLst/>
                <a:latin typeface="Times New Roman" panose="02020603050405020304" charset="0"/>
                <a:ea typeface="宋体" panose="02010600030101010101" pitchFamily="2" charset="-122"/>
                <a:cs typeface="Times New Roman" panose="02020603050405020304" charset="0"/>
              </a:rPr>
              <a:t>多年文明传承基础上的文化自信</a:t>
            </a:r>
            <a:endParaRPr lang="zh-CN" altLang="en-US" sz="3600" b="0" i="0" dirty="0">
              <a:solidFill>
                <a:srgbClr val="FF0000"/>
              </a:solidFill>
              <a:effectLst/>
              <a:latin typeface="Times New Roman" panose="02020603050405020304" charset="0"/>
              <a:ea typeface="宋体" panose="02010600030101010101" pitchFamily="2" charset="-122"/>
              <a:cs typeface="Times New Roman" panose="02020603050405020304" charset="0"/>
            </a:endParaRPr>
          </a:p>
        </p:txBody>
      </p:sp>
      <p:sp>
        <p:nvSpPr>
          <p:cNvPr id="3" name="内容占位符 2"/>
          <p:cNvSpPr>
            <a:spLocks noGrp="1"/>
          </p:cNvSpPr>
          <p:nvPr>
            <p:ph sz="half" idx="1"/>
          </p:nvPr>
        </p:nvSpPr>
        <p:spPr>
          <a:xfrm>
            <a:off x="1631315" y="2060363"/>
            <a:ext cx="4038600" cy="4525963"/>
          </a:xfrm>
        </p:spPr>
        <p:txBody>
          <a:bodyPr>
            <a:normAutofit/>
          </a:bodyPr>
          <a:lstStyle/>
          <a:p>
            <a:pPr algn="just">
              <a:lnSpc>
                <a:spcPts val="3000"/>
              </a:lnSpc>
              <a:spcBef>
                <a:spcPts val="0"/>
              </a:spcBef>
            </a:pPr>
            <a:r>
              <a:rPr lang="zh-CN" altLang="en-US" sz="2000" b="0" i="0" dirty="0">
                <a:solidFill>
                  <a:srgbClr val="393939"/>
                </a:solidFill>
                <a:effectLst/>
                <a:latin typeface="微软雅黑" panose="020B0503020204020204" charset="-122"/>
                <a:ea typeface="微软雅黑" panose="020B0503020204020204" charset="-122"/>
              </a:rPr>
              <a:t>“我们从哪里来？我们走向何方？中国到了今天，我无时无刻不提醒自己，要有这样一种历史感。</a:t>
            </a:r>
            <a:endParaRPr lang="zh-CN" altLang="en-US" sz="2000" b="0" i="0" dirty="0">
              <a:solidFill>
                <a:srgbClr val="393939"/>
              </a:solidFill>
              <a:effectLst/>
              <a:latin typeface="微软雅黑" panose="020B0503020204020204" charset="-122"/>
              <a:ea typeface="微软雅黑" panose="020B0503020204020204" charset="-122"/>
            </a:endParaRPr>
          </a:p>
          <a:p>
            <a:pPr algn="just">
              <a:lnSpc>
                <a:spcPts val="3000"/>
              </a:lnSpc>
              <a:spcBef>
                <a:spcPts val="0"/>
              </a:spcBef>
            </a:pPr>
            <a:r>
              <a:rPr lang="zh-CN" altLang="en-US" sz="2000" b="0" i="0" dirty="0">
                <a:solidFill>
                  <a:srgbClr val="393939"/>
                </a:solidFill>
                <a:effectLst/>
                <a:latin typeface="微软雅黑" panose="020B0503020204020204" charset="-122"/>
                <a:ea typeface="微软雅黑" panose="020B0503020204020204" charset="-122"/>
              </a:rPr>
              <a:t>中国有坚定的道路自信、理论自信、制度自信，其本质是建立在5000多年文明传承基础上的文化自信。”</a:t>
            </a:r>
            <a:endParaRPr lang="zh-CN" altLang="en-US" dirty="0"/>
          </a:p>
        </p:txBody>
      </p:sp>
      <p:pic>
        <p:nvPicPr>
          <p:cNvPr id="6" name="内容占位符 5" descr="图片包含 建筑, 户外, 人, 男人&#10;&#10;描述已自动生成"/>
          <p:cNvPicPr>
            <a:picLocks noGrp="1" noChangeAspect="1"/>
          </p:cNvPicPr>
          <p:nvPr>
            <p:ph sz="half" idx="2"/>
          </p:nvPr>
        </p:nvPicPr>
        <p:blipFill>
          <a:blip r:embed="rId1">
            <a:extLst>
              <a:ext uri="{28A0092B-C50C-407E-A947-70E740481C1C}">
                <a14:useLocalDpi xmlns:a14="http://schemas.microsoft.com/office/drawing/2010/main" val="0"/>
              </a:ext>
            </a:extLst>
          </a:blip>
          <a:stretch>
            <a:fillRect/>
          </a:stretch>
        </p:blipFill>
        <p:spPr>
          <a:xfrm>
            <a:off x="6383655" y="4095750"/>
            <a:ext cx="4010025" cy="2668270"/>
          </a:xfrm>
          <a:effectLst>
            <a:outerShdw blurRad="50800" dist="38100" dir="2700000" algn="tl" rotWithShape="0">
              <a:prstClr val="black">
                <a:alpha val="40000"/>
              </a:prstClr>
            </a:outerShdw>
            <a:softEdge rad="12700"/>
          </a:effectLst>
        </p:spPr>
      </p:pic>
      <p:pic>
        <p:nvPicPr>
          <p:cNvPr id="8" name="图片 7" descr="许多的雕塑&#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9600" y="1417955"/>
            <a:ext cx="2805430" cy="2677795"/>
          </a:xfrm>
          <a:prstGeom prst="rect">
            <a:avLst/>
          </a:prstGeom>
          <a:effectLst>
            <a:outerShdw blurRad="50800" dist="38100" dir="2700000" algn="tl" rotWithShape="0">
              <a:prstClr val="black">
                <a:alpha val="40000"/>
              </a:prstClr>
            </a:outerShdw>
            <a:softEdge rad="12700"/>
          </a:effectLst>
        </p:spPr>
      </p:pic>
    </p:spTree>
  </p:cSld>
  <p:clrMapOvr>
    <a:masterClrMapping/>
  </p:clrMapOvr>
</p:sld>
</file>

<file path=ppt/tags/tag1.xml><?xml version="1.0" encoding="utf-8"?>
<p:tagLst xmlns:p="http://schemas.openxmlformats.org/presentationml/2006/main">
  <p:tag name="KSO_WM_UNIT_PLACING_PICTURE_USER_VIEWPORT" val="{&quot;height&quot;:3636.0614173228346,&quot;width&quot;:3937.527559055118}"/>
</p:tagLst>
</file>

<file path=ppt/tags/tag2.xml><?xml version="1.0" encoding="utf-8"?>
<p:tagLst xmlns:p="http://schemas.openxmlformats.org/presentationml/2006/main">
  <p:tag name="KSO_WM_UNIT_PLACING_PICTURE_USER_VIEWPORT" val="{&quot;height&quot;:4812,&quot;width&quot;:6868}"/>
</p:tagLst>
</file>

<file path=ppt/tags/tag3.xml><?xml version="1.0" encoding="utf-8"?>
<p:tagLst xmlns:p="http://schemas.openxmlformats.org/presentationml/2006/main">
  <p:tag name="KSO_WM_UNIT_PLACING_PICTURE_USER_VIEWPORT" val="{&quot;height&quot;:4500,&quot;width&quot;:8000}"/>
</p:tagLst>
</file>

<file path=ppt/tags/tag4.xml><?xml version="1.0" encoding="utf-8"?>
<p:tagLst xmlns:p="http://schemas.openxmlformats.org/presentationml/2006/main">
  <p:tag name="COMMONDATA" val="eyJoZGlkIjoiYjUxMGJjYzIwMGQ5N2RhY2Y3ZTJmOTJiOTFiYjA5MzEifQ=="/>
  <p:tag name="KSO_WPP_MARK_KEY" val="7bac9959-988f-442d-8d96-6ebdfc403cca"/>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4493</Words>
  <Application>WPS 演示</Application>
  <PresentationFormat>自定义</PresentationFormat>
  <Paragraphs>202</Paragraphs>
  <Slides>60</Slides>
  <Notes>1</Notes>
  <HiddenSlides>0</HiddenSlides>
  <MMClips>0</MMClips>
  <ScaleCrop>false</ScaleCrop>
  <HeadingPairs>
    <vt:vector size="6" baseType="variant">
      <vt:variant>
        <vt:lpstr>已用的字体</vt:lpstr>
      </vt:variant>
      <vt:variant>
        <vt:i4>51</vt:i4>
      </vt:variant>
      <vt:variant>
        <vt:lpstr>主题</vt:lpstr>
      </vt:variant>
      <vt:variant>
        <vt:i4>1</vt:i4>
      </vt:variant>
      <vt:variant>
        <vt:lpstr>幻灯片标题</vt:lpstr>
      </vt:variant>
      <vt:variant>
        <vt:i4>60</vt:i4>
      </vt:variant>
    </vt:vector>
  </HeadingPairs>
  <TitlesOfParts>
    <vt:vector size="112" baseType="lpstr">
      <vt:lpstr>Arial</vt:lpstr>
      <vt:lpstr>宋体</vt:lpstr>
      <vt:lpstr>Wingdings</vt:lpstr>
      <vt:lpstr>阿里巴巴普惠体 B</vt:lpstr>
      <vt:lpstr>方正楷体_GBK</vt:lpstr>
      <vt:lpstr>华文楷体</vt:lpstr>
      <vt:lpstr>华文琥珀</vt:lpstr>
      <vt:lpstr>黑体</vt:lpstr>
      <vt:lpstr>楷体</vt:lpstr>
      <vt:lpstr>等线</vt:lpstr>
      <vt:lpstr>微软雅黑</vt:lpstr>
      <vt:lpstr>Arial Unicode MS</vt:lpstr>
      <vt:lpstr>等线 Light</vt:lpstr>
      <vt:lpstr>PingFang SC</vt:lpstr>
      <vt:lpstr>Segoe Print</vt:lpstr>
      <vt:lpstr>华文隶书</vt:lpstr>
      <vt:lpstr>Calibri</vt:lpstr>
      <vt:lpstr>汉仪青云简</vt:lpstr>
      <vt:lpstr>方正小标宋_GBK</vt:lpstr>
      <vt:lpstr>方正楷体_GB2312</vt:lpstr>
      <vt:lpstr>汉仪力量黑简</vt:lpstr>
      <vt:lpstr>站酷小薇LOGO体</vt:lpstr>
      <vt:lpstr>仿宋</vt:lpstr>
      <vt:lpstr>仿宋_GB2312</vt:lpstr>
      <vt:lpstr>华文宋体</vt:lpstr>
      <vt:lpstr>华文新魏</vt:lpstr>
      <vt:lpstr>华文行楷</vt:lpstr>
      <vt:lpstr>幼圆</vt:lpstr>
      <vt:lpstr>站酷高端黑</vt:lpstr>
      <vt:lpstr>Times New Roman</vt:lpstr>
      <vt:lpstr>方正仿宋_GB18030</vt:lpstr>
      <vt:lpstr>汉仪铸字卡酷体简</vt:lpstr>
      <vt:lpstr>汉仪雅酷黑简</vt:lpstr>
      <vt:lpstr>华文仿宋</vt:lpstr>
      <vt:lpstr>微软雅黑 Light</vt:lpstr>
      <vt:lpstr>华文细黑</vt:lpstr>
      <vt:lpstr>字魂镇魂手书</vt:lpstr>
      <vt:lpstr>方正仿宋_GBK</vt:lpstr>
      <vt:lpstr>鸿飞汉魏体</vt:lpstr>
      <vt:lpstr>方正小标宋简体</vt:lpstr>
      <vt:lpstr>方正粗黑宋简体</vt:lpstr>
      <vt:lpstr>时尚中黑简体</vt:lpstr>
      <vt:lpstr>楷体_GB2312</vt:lpstr>
      <vt:lpstr>隶书</vt:lpstr>
      <vt:lpstr>方正姚体</vt:lpstr>
      <vt:lpstr>华文彩云</vt:lpstr>
      <vt:lpstr>安景臣毛笔行书</vt:lpstr>
      <vt:lpstr>方正仿宋_GB2312</vt:lpstr>
      <vt:lpstr>华文中宋</vt:lpstr>
      <vt:lpstr>新宋体</vt:lpstr>
      <vt:lpstr>方正大标宋简体</vt:lpstr>
      <vt:lpstr>默认设计模板</vt:lpstr>
      <vt:lpstr>一、文化自信在中华民族伟大复兴进程中的地位与作用</vt:lpstr>
      <vt:lpstr> 1、文化自信的内涵与来源 （优秀传统文化、革命文化、中国特色社会主义先进文化）  </vt:lpstr>
      <vt:lpstr>2、文化自信是更基本、更持久、更深沉的力量</vt:lpstr>
      <vt:lpstr>3、文化自信在马克思主义中国化、时代化进程中发挥着极为重要的作用</vt:lpstr>
      <vt:lpstr>4、坚定文化自信是实现中华民族伟大复兴的必然要求</vt:lpstr>
      <vt:lpstr>二、新时代如何自觉坚定 文化自信（以连云港历史文化为例） </vt:lpstr>
      <vt:lpstr>1、中华创世神话是我们坚定文化自信的 源头活水</vt:lpstr>
      <vt:lpstr>女娲补天（娲遗石与美猴王）</vt:lpstr>
      <vt:lpstr>精卫填海（大东海）</vt:lpstr>
      <vt:lpstr>大禹治水（东海县羽山）</vt:lpstr>
      <vt:lpstr>                           殛鲧羽山</vt:lpstr>
      <vt:lpstr>PowerPoint 演示文稿</vt:lpstr>
      <vt:lpstr>从创世神话到伟大的建党精神</vt:lpstr>
      <vt:lpstr>2、珍贵的历史文化遗存是我们坚定文化自信的骄傲</vt:lpstr>
      <vt:lpstr>将军崖岩画：中华文明的起源之一</vt:lpstr>
      <vt:lpstr>将军崖岩画的故事</vt:lpstr>
      <vt:lpstr>PowerPoint 演示文稿</vt:lpstr>
      <vt:lpstr>东磊星像石</vt:lpstr>
      <vt:lpstr>东磊太阳石岩画（局部）</vt:lpstr>
      <vt:lpstr>少昊之国</vt:lpstr>
      <vt:lpstr>PowerPoint 演示文稿</vt:lpstr>
      <vt:lpstr>3、中华文化优秀经典（如修身齐家治国平天下）是我们坚定文化自信的底气</vt:lpstr>
      <vt:lpstr>胸怀大我</vt:lpstr>
      <vt:lpstr>天下兴亡，匹夫有责</vt:lpstr>
      <vt:lpstr>修身齐家治国平天下</vt:lpstr>
      <vt:lpstr>    商相伊尹：在做饭中讲治国道理                                      （老子思想）</vt:lpstr>
      <vt:lpstr>孔子智慧与夹谷山</vt:lpstr>
      <vt:lpstr>舍身取义：田横岗</vt:lpstr>
      <vt:lpstr>PowerPoint 演示文稿</vt:lpstr>
      <vt:lpstr>4、中华古典名著、优秀传世作品是我们坚定文化自信的重要载体</vt:lpstr>
      <vt:lpstr>《镜花缘》与连云港</vt:lpstr>
      <vt:lpstr>《儒林外史》与连云港</vt:lpstr>
      <vt:lpstr>PowerPoint 演示文稿</vt:lpstr>
      <vt:lpstr>《三国演义》与连云港</vt:lpstr>
      <vt:lpstr>《三国演义》</vt:lpstr>
      <vt:lpstr>《水浒传》与连云港</vt:lpstr>
      <vt:lpstr>PowerPoint 演示文稿</vt:lpstr>
      <vt:lpstr>《西游记》与连云港</vt:lpstr>
      <vt:lpstr>PowerPoint 演示文稿</vt:lpstr>
      <vt:lpstr>毛泽东与西游记</vt:lpstr>
      <vt:lpstr>习近平谈连云港与《西游记 》</vt:lpstr>
      <vt:lpstr>5、历史上的中外文化交流彰显了我们的文化自信（徐福东渡、法起寺、孔望山磨崖石刻、圆仁、金乔觉）</vt:lpstr>
      <vt:lpstr>(1) 海上丝绸之路的 最早开拓者----徐福（中外友好交流先行者）</vt:lpstr>
      <vt:lpstr>徐福是中国历史上协和万邦的代表性人物</vt:lpstr>
      <vt:lpstr>PowerPoint 演示文稿</vt:lpstr>
      <vt:lpstr>PowerPoint 演示文稿</vt:lpstr>
      <vt:lpstr>PowerPoint 演示文稿</vt:lpstr>
      <vt:lpstr>（2）佛教东传---- 孔望山磨崖石刻（中外文化交流的见证）</vt:lpstr>
      <vt:lpstr>PowerPoint 演示文稿</vt:lpstr>
      <vt:lpstr>PowerPoint 演示文稿</vt:lpstr>
      <vt:lpstr>PowerPoint 演示文稿</vt:lpstr>
      <vt:lpstr>法起寺：佛教最早传入中国的地方</vt:lpstr>
      <vt:lpstr>PowerPoint 演示文稿</vt:lpstr>
      <vt:lpstr>（3）历史上的中日、中朝交流： 金圣禅寺与新罗王子（唐代）</vt:lpstr>
      <vt:lpstr>新罗村（唐代）</vt:lpstr>
      <vt:lpstr>日本圆仁和尚赴华求法（唐代）</vt:lpstr>
      <vt:lpstr>6、历代名人赞美连云港增添了我们坚定文化自信的信心（苏东坡等）</vt:lpstr>
      <vt:lpstr>PowerPoint 演示文稿</vt:lpstr>
      <vt:lpstr>两江总督陶澍（清）赞美古海州的石刻</vt:lpstr>
      <vt:lpstr>小结：道路、理论与制度自信，其本质是建立在5000多年文明传承基础上的文化自信</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微软用户</dc:creator>
  <cp:lastModifiedBy>NTKO</cp:lastModifiedBy>
  <cp:revision>451</cp:revision>
  <dcterms:created xsi:type="dcterms:W3CDTF">2020-09-10T06:56:00Z</dcterms:created>
  <dcterms:modified xsi:type="dcterms:W3CDTF">2023-01-03T06:28:48Z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2052-11.1.0.12980</vt:lpwstr>
  </property>
  <property fmtid="{D5CDD505-2E9C-101B-9397-08002B2CF9AE}" pid="3" name="ICV">
    <vt:lpwstr>AF28F235A42644B49F5D5FE2165A7B6F</vt:lpwstr>
  </property>
</Properties>
</file>